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8" r:id="rId3"/>
    <p:sldId id="261" r:id="rId4"/>
    <p:sldId id="263" r:id="rId5"/>
    <p:sldId id="269" r:id="rId6"/>
    <p:sldId id="270" r:id="rId7"/>
    <p:sldId id="271" r:id="rId8"/>
    <p:sldId id="274" r:id="rId9"/>
    <p:sldId id="264" r:id="rId10"/>
    <p:sldId id="265" r:id="rId11"/>
    <p:sldId id="273" r:id="rId12"/>
    <p:sldId id="262" r:id="rId13"/>
    <p:sldId id="272" r:id="rId14"/>
    <p:sldId id="266" r:id="rId15"/>
    <p:sldId id="267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45C27-3905-42C7-A39C-D094D976322B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CFFB129-6D21-4A19-9560-2895F33505F0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Суициды</a:t>
          </a:r>
        </a:p>
        <a:p>
          <a:r>
            <a: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2,2 раза </a:t>
          </a:r>
        </a:p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60% завершенных суицидов из-за психотравмирующих ситуаций в семье</a:t>
          </a:r>
        </a:p>
      </dgm:t>
    </dgm:pt>
    <dgm:pt modelId="{E6E4B06F-1721-465F-A845-C2B027AA2664}" type="parTrans" cxnId="{BC058AED-A5CA-457A-85DD-A8340846691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9AB3E41D-4A9A-4064-8A75-9A64CA461393}" type="sibTrans" cxnId="{BC058AED-A5CA-457A-85DD-A8340846691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DC7CA34B-2847-400A-A477-4F5A3C937AC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</a:t>
          </a:r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взаимопонимания, </a:t>
          </a:r>
          <a:r>
            <a: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родительская несостоятельность</a:t>
          </a:r>
        </a:p>
      </dgm:t>
    </dgm:pt>
    <dgm:pt modelId="{0C70E835-05F6-464D-B5C3-B128A34A5D5E}" type="parTrans" cxnId="{546ACF2A-B8AD-4992-89D6-219B061BC33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52C1C287-19B7-4C9B-BEE5-2DBE7559773C}" type="sibTrans" cxnId="{546ACF2A-B8AD-4992-89D6-219B061BC338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58380FDC-4323-402C-96C6-1392A91D12E3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Жестокое обращение</a:t>
          </a:r>
        </a:p>
        <a:p>
          <a:r>
            <a: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84 расследованных случаев жестокого обращения</a:t>
          </a:r>
        </a:p>
      </dgm:t>
    </dgm:pt>
    <dgm:pt modelId="{526122F9-141E-4507-B1C2-03C9E04D0528}" type="parTrans" cxnId="{4C3EAB02-89E6-44FC-9142-C11C3EC37A8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A8F8377-E8EB-4F56-890E-8270DB3606D4}" type="sibTrans" cxnId="{4C3EAB02-89E6-44FC-9142-C11C3EC37A85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77749D25-7141-4255-9599-2B3B45FDC6E6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Криминальные ситуации в семье</a:t>
          </a:r>
        </a:p>
        <a:p>
          <a:r>
            <a: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324 преступлений в сфере семейных отношений, </a:t>
          </a:r>
        </a:p>
        <a:p>
          <a:r>
            <a: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671 дебоширы</a:t>
          </a:r>
        </a:p>
      </dgm:t>
    </dgm:pt>
    <dgm:pt modelId="{720F4BBC-9B76-4CD2-8E86-362D40227F57}" type="parTrans" cxnId="{366FE7A5-102E-495D-94F0-7D119A5700C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AC711594-8425-4623-8DCD-FD1327E39E98}" type="sibTrans" cxnId="{366FE7A5-102E-495D-94F0-7D119A5700CF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8F62371B-1EB9-4B5D-A59D-52FD1CDE5A9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смертность </a:t>
          </a:r>
        </a:p>
        <a:p>
          <a:r>
            <a: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172 несчастных случаев</a:t>
          </a:r>
        </a:p>
      </dgm:t>
    </dgm:pt>
    <dgm:pt modelId="{46DA82B0-CFE1-4E9A-A01B-E05973D2EF71}" type="parTrans" cxnId="{8B2A1991-15FD-4BE8-8D4D-AEBBCBC0FDD4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00BE24C3-96B9-4ABE-AAA8-DE853B08A45C}" type="sibTrans" cxnId="{8B2A1991-15FD-4BE8-8D4D-AEBBCBC0FDD4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3D1785A2-7DAA-4451-84A5-616FD3C1755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Насилие</a:t>
          </a:r>
        </a:p>
        <a:p>
          <a:r>
            <a: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 преступлений против детей, из них 26 случаев сексуального характера</a:t>
          </a:r>
        </a:p>
      </dgm:t>
    </dgm:pt>
    <dgm:pt modelId="{B2E2CAC5-5A0A-4D6B-9DAB-1B6FEDBFAED8}" type="parTrans" cxnId="{F1A61F8E-AC71-49E2-9417-40285EEE387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5B82DEB4-F55F-463A-AC55-C5661F931EBB}" type="sibTrans" cxnId="{F1A61F8E-AC71-49E2-9417-40285EEE3877}">
      <dgm:prSet/>
      <dgm:spPr/>
      <dgm:t>
        <a:bodyPr/>
        <a:lstStyle/>
        <a:p>
          <a:endParaRPr lang="ru-RU">
            <a:solidFill>
              <a:schemeClr val="accent6">
                <a:lumMod val="50000"/>
              </a:schemeClr>
            </a:solidFill>
          </a:endParaRPr>
        </a:p>
      </dgm:t>
    </dgm:pt>
    <dgm:pt modelId="{FC64769A-539E-48BD-89F6-037465F92BB6}" type="pres">
      <dgm:prSet presAssocID="{5F745C27-3905-42C7-A39C-D094D97632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70B632-BBF0-4C1F-AD55-2EC2A7E0EBE8}" type="pres">
      <dgm:prSet presAssocID="{ECFFB129-6D21-4A19-9560-2895F33505F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D07F5-DF4F-4AB8-9AA9-9CFD699B7D2D}" type="pres">
      <dgm:prSet presAssocID="{9AB3E41D-4A9A-4064-8A75-9A64CA461393}" presName="sibTrans" presStyleCnt="0"/>
      <dgm:spPr/>
    </dgm:pt>
    <dgm:pt modelId="{472F3F35-5CBF-4FEB-9502-EA9037044014}" type="pres">
      <dgm:prSet presAssocID="{DC7CA34B-2847-400A-A477-4F5A3C937AC3}" presName="node" presStyleLbl="node1" presStyleIdx="1" presStyleCnt="6" custLinFactNeighborY="1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57C72-4D6F-4E7A-95F4-D8C4A23251EB}" type="pres">
      <dgm:prSet presAssocID="{52C1C287-19B7-4C9B-BEE5-2DBE7559773C}" presName="sibTrans" presStyleCnt="0"/>
      <dgm:spPr/>
    </dgm:pt>
    <dgm:pt modelId="{09F5F6AF-966A-4D92-BF89-AA757739DF24}" type="pres">
      <dgm:prSet presAssocID="{58380FDC-4323-402C-96C6-1392A91D12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5BF2-013B-440A-A073-266EA0807D15}" type="pres">
      <dgm:prSet presAssocID="{3A8F8377-E8EB-4F56-890E-8270DB3606D4}" presName="sibTrans" presStyleCnt="0"/>
      <dgm:spPr/>
    </dgm:pt>
    <dgm:pt modelId="{E29190C0-E7CC-4E2D-B58D-68996258EA55}" type="pres">
      <dgm:prSet presAssocID="{77749D25-7141-4255-9599-2B3B45FDC6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B4335-0D47-48A0-89E2-87B5A09773D3}" type="pres">
      <dgm:prSet presAssocID="{AC711594-8425-4623-8DCD-FD1327E39E98}" presName="sibTrans" presStyleCnt="0"/>
      <dgm:spPr/>
    </dgm:pt>
    <dgm:pt modelId="{F2D6897B-DD15-4DA3-AB19-4F5B04BA1180}" type="pres">
      <dgm:prSet presAssocID="{8F62371B-1EB9-4B5D-A59D-52FD1CDE5A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5BD2-535A-4FB7-9C24-F0CC4E2C60F0}" type="pres">
      <dgm:prSet presAssocID="{00BE24C3-96B9-4ABE-AAA8-DE853B08A45C}" presName="sibTrans" presStyleCnt="0"/>
      <dgm:spPr/>
    </dgm:pt>
    <dgm:pt modelId="{A74BDCAF-62A7-4159-8BB6-688E36151D01}" type="pres">
      <dgm:prSet presAssocID="{3D1785A2-7DAA-4451-84A5-616FD3C175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ACF2A-B8AD-4992-89D6-219B061BC338}" srcId="{5F745C27-3905-42C7-A39C-D094D976322B}" destId="{DC7CA34B-2847-400A-A477-4F5A3C937AC3}" srcOrd="1" destOrd="0" parTransId="{0C70E835-05F6-464D-B5C3-B128A34A5D5E}" sibTransId="{52C1C287-19B7-4C9B-BEE5-2DBE7559773C}"/>
    <dgm:cxn modelId="{80E911AB-88C5-4DF1-9B73-342D2D4D670E}" type="presOf" srcId="{5F745C27-3905-42C7-A39C-D094D976322B}" destId="{FC64769A-539E-48BD-89F6-037465F92BB6}" srcOrd="0" destOrd="0" presId="urn:microsoft.com/office/officeart/2005/8/layout/default#1"/>
    <dgm:cxn modelId="{2353EBCA-6EB3-4758-9299-947BEA066C61}" type="presOf" srcId="{3D1785A2-7DAA-4451-84A5-616FD3C17555}" destId="{A74BDCAF-62A7-4159-8BB6-688E36151D01}" srcOrd="0" destOrd="0" presId="urn:microsoft.com/office/officeart/2005/8/layout/default#1"/>
    <dgm:cxn modelId="{8E62E647-7E9C-4CB4-87A3-99D8F7867664}" type="presOf" srcId="{77749D25-7141-4255-9599-2B3B45FDC6E6}" destId="{E29190C0-E7CC-4E2D-B58D-68996258EA55}" srcOrd="0" destOrd="0" presId="urn:microsoft.com/office/officeart/2005/8/layout/default#1"/>
    <dgm:cxn modelId="{26EE7D9F-C6C1-428B-ACA2-1D1F48AD1FCC}" type="presOf" srcId="{DC7CA34B-2847-400A-A477-4F5A3C937AC3}" destId="{472F3F35-5CBF-4FEB-9502-EA9037044014}" srcOrd="0" destOrd="0" presId="urn:microsoft.com/office/officeart/2005/8/layout/default#1"/>
    <dgm:cxn modelId="{BC058AED-A5CA-457A-85DD-A8340846691F}" srcId="{5F745C27-3905-42C7-A39C-D094D976322B}" destId="{ECFFB129-6D21-4A19-9560-2895F33505F0}" srcOrd="0" destOrd="0" parTransId="{E6E4B06F-1721-465F-A845-C2B027AA2664}" sibTransId="{9AB3E41D-4A9A-4064-8A75-9A64CA461393}"/>
    <dgm:cxn modelId="{4C3EAB02-89E6-44FC-9142-C11C3EC37A85}" srcId="{5F745C27-3905-42C7-A39C-D094D976322B}" destId="{58380FDC-4323-402C-96C6-1392A91D12E3}" srcOrd="2" destOrd="0" parTransId="{526122F9-141E-4507-B1C2-03C9E04D0528}" sibTransId="{3A8F8377-E8EB-4F56-890E-8270DB3606D4}"/>
    <dgm:cxn modelId="{1F7BF1A8-1B48-4F3E-BC4A-924C3C036F1B}" type="presOf" srcId="{58380FDC-4323-402C-96C6-1392A91D12E3}" destId="{09F5F6AF-966A-4D92-BF89-AA757739DF24}" srcOrd="0" destOrd="0" presId="urn:microsoft.com/office/officeart/2005/8/layout/default#1"/>
    <dgm:cxn modelId="{8B2A1991-15FD-4BE8-8D4D-AEBBCBC0FDD4}" srcId="{5F745C27-3905-42C7-A39C-D094D976322B}" destId="{8F62371B-1EB9-4B5D-A59D-52FD1CDE5A9F}" srcOrd="4" destOrd="0" parTransId="{46DA82B0-CFE1-4E9A-A01B-E05973D2EF71}" sibTransId="{00BE24C3-96B9-4ABE-AAA8-DE853B08A45C}"/>
    <dgm:cxn modelId="{366FE7A5-102E-495D-94F0-7D119A5700CF}" srcId="{5F745C27-3905-42C7-A39C-D094D976322B}" destId="{77749D25-7141-4255-9599-2B3B45FDC6E6}" srcOrd="3" destOrd="0" parTransId="{720F4BBC-9B76-4CD2-8E86-362D40227F57}" sibTransId="{AC711594-8425-4623-8DCD-FD1327E39E98}"/>
    <dgm:cxn modelId="{A59323F1-C39F-40E1-861F-C99F925A65C7}" type="presOf" srcId="{ECFFB129-6D21-4A19-9560-2895F33505F0}" destId="{3F70B632-BBF0-4C1F-AD55-2EC2A7E0EBE8}" srcOrd="0" destOrd="0" presId="urn:microsoft.com/office/officeart/2005/8/layout/default#1"/>
    <dgm:cxn modelId="{F1A61F8E-AC71-49E2-9417-40285EEE3877}" srcId="{5F745C27-3905-42C7-A39C-D094D976322B}" destId="{3D1785A2-7DAA-4451-84A5-616FD3C17555}" srcOrd="5" destOrd="0" parTransId="{B2E2CAC5-5A0A-4D6B-9DAB-1B6FEDBFAED8}" sibTransId="{5B82DEB4-F55F-463A-AC55-C5661F931EBB}"/>
    <dgm:cxn modelId="{CB9574A0-AD16-4456-ACB5-2029459671FB}" type="presOf" srcId="{8F62371B-1EB9-4B5D-A59D-52FD1CDE5A9F}" destId="{F2D6897B-DD15-4DA3-AB19-4F5B04BA1180}" srcOrd="0" destOrd="0" presId="urn:microsoft.com/office/officeart/2005/8/layout/default#1"/>
    <dgm:cxn modelId="{D1A9E5EA-3CA5-4332-B7BD-C867BA326B2C}" type="presParOf" srcId="{FC64769A-539E-48BD-89F6-037465F92BB6}" destId="{3F70B632-BBF0-4C1F-AD55-2EC2A7E0EBE8}" srcOrd="0" destOrd="0" presId="urn:microsoft.com/office/officeart/2005/8/layout/default#1"/>
    <dgm:cxn modelId="{E4CF0572-6C9E-4458-A242-5250CE7CD305}" type="presParOf" srcId="{FC64769A-539E-48BD-89F6-037465F92BB6}" destId="{1FCD07F5-DF4F-4AB8-9AA9-9CFD699B7D2D}" srcOrd="1" destOrd="0" presId="urn:microsoft.com/office/officeart/2005/8/layout/default#1"/>
    <dgm:cxn modelId="{BE38783C-DD15-4624-8DA1-8E9BB4BC5829}" type="presParOf" srcId="{FC64769A-539E-48BD-89F6-037465F92BB6}" destId="{472F3F35-5CBF-4FEB-9502-EA9037044014}" srcOrd="2" destOrd="0" presId="urn:microsoft.com/office/officeart/2005/8/layout/default#1"/>
    <dgm:cxn modelId="{9CD6DBC5-823F-40D5-AFFF-60EAF0A06A4F}" type="presParOf" srcId="{FC64769A-539E-48BD-89F6-037465F92BB6}" destId="{13357C72-4D6F-4E7A-95F4-D8C4A23251EB}" srcOrd="3" destOrd="0" presId="urn:microsoft.com/office/officeart/2005/8/layout/default#1"/>
    <dgm:cxn modelId="{7D17E892-71CD-4D9A-9B50-22D7150F468A}" type="presParOf" srcId="{FC64769A-539E-48BD-89F6-037465F92BB6}" destId="{09F5F6AF-966A-4D92-BF89-AA757739DF24}" srcOrd="4" destOrd="0" presId="urn:microsoft.com/office/officeart/2005/8/layout/default#1"/>
    <dgm:cxn modelId="{86B58E4F-1E0E-4684-BB52-80B5674C8C9C}" type="presParOf" srcId="{FC64769A-539E-48BD-89F6-037465F92BB6}" destId="{05405BF2-013B-440A-A073-266EA0807D15}" srcOrd="5" destOrd="0" presId="urn:microsoft.com/office/officeart/2005/8/layout/default#1"/>
    <dgm:cxn modelId="{C4107AE5-0B20-4755-8EC1-8A280F3EF455}" type="presParOf" srcId="{FC64769A-539E-48BD-89F6-037465F92BB6}" destId="{E29190C0-E7CC-4E2D-B58D-68996258EA55}" srcOrd="6" destOrd="0" presId="urn:microsoft.com/office/officeart/2005/8/layout/default#1"/>
    <dgm:cxn modelId="{7FA3D90B-0E57-4294-9DAA-F606C43C600A}" type="presParOf" srcId="{FC64769A-539E-48BD-89F6-037465F92BB6}" destId="{7B4B4335-0D47-48A0-89E2-87B5A09773D3}" srcOrd="7" destOrd="0" presId="urn:microsoft.com/office/officeart/2005/8/layout/default#1"/>
    <dgm:cxn modelId="{DE5C38EE-DEBE-4AE0-80CC-63320CA71416}" type="presParOf" srcId="{FC64769A-539E-48BD-89F6-037465F92BB6}" destId="{F2D6897B-DD15-4DA3-AB19-4F5B04BA1180}" srcOrd="8" destOrd="0" presId="urn:microsoft.com/office/officeart/2005/8/layout/default#1"/>
    <dgm:cxn modelId="{4A3D2F97-B2FD-4895-B19B-D58977B46ED8}" type="presParOf" srcId="{FC64769A-539E-48BD-89F6-037465F92BB6}" destId="{1B0A5BD2-535A-4FB7-9C24-F0CC4E2C60F0}" srcOrd="9" destOrd="0" presId="urn:microsoft.com/office/officeart/2005/8/layout/default#1"/>
    <dgm:cxn modelId="{62A12802-7D0F-4403-9C5B-E703E51C4DCC}" type="presParOf" srcId="{FC64769A-539E-48BD-89F6-037465F92BB6}" destId="{A74BDCAF-62A7-4159-8BB6-688E36151D0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0B632-BBF0-4C1F-AD55-2EC2A7E0EBE8}">
      <dsp:nvSpPr>
        <dsp:cNvPr id="0" name=""/>
        <dsp:cNvSpPr/>
      </dsp:nvSpPr>
      <dsp:spPr>
        <a:xfrm>
          <a:off x="0" y="342621"/>
          <a:ext cx="3398205" cy="2038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Суициды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2,2 раза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60% завершенных суицидов из-за психотравмирующих ситуаций в семье</a:t>
          </a:r>
        </a:p>
      </dsp:txBody>
      <dsp:txXfrm>
        <a:off x="0" y="342621"/>
        <a:ext cx="3398205" cy="2038923"/>
      </dsp:txXfrm>
    </dsp:sp>
    <dsp:sp modelId="{472F3F35-5CBF-4FEB-9502-EA9037044014}">
      <dsp:nvSpPr>
        <dsp:cNvPr id="0" name=""/>
        <dsp:cNvSpPr/>
      </dsp:nvSpPr>
      <dsp:spPr>
        <a:xfrm>
          <a:off x="3738026" y="371492"/>
          <a:ext cx="3398205" cy="2038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</a:t>
          </a: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взаимопонимания, </a:t>
          </a:r>
          <a:r>
            <a:rPr lang="ru-RU" sz="1600" b="1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родительская несостоятельность</a:t>
          </a:r>
        </a:p>
      </dsp:txBody>
      <dsp:txXfrm>
        <a:off x="3738026" y="371492"/>
        <a:ext cx="3398205" cy="2038923"/>
      </dsp:txXfrm>
    </dsp:sp>
    <dsp:sp modelId="{09F5F6AF-966A-4D92-BF89-AA757739DF24}">
      <dsp:nvSpPr>
        <dsp:cNvPr id="0" name=""/>
        <dsp:cNvSpPr/>
      </dsp:nvSpPr>
      <dsp:spPr>
        <a:xfrm>
          <a:off x="7476053" y="342621"/>
          <a:ext cx="3398205" cy="2038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Жестокое обращение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84 расследованных случаев жестокого обращения</a:t>
          </a:r>
        </a:p>
      </dsp:txBody>
      <dsp:txXfrm>
        <a:off x="7476053" y="342621"/>
        <a:ext cx="3398205" cy="2038923"/>
      </dsp:txXfrm>
    </dsp:sp>
    <dsp:sp modelId="{E29190C0-E7CC-4E2D-B58D-68996258EA55}">
      <dsp:nvSpPr>
        <dsp:cNvPr id="0" name=""/>
        <dsp:cNvSpPr/>
      </dsp:nvSpPr>
      <dsp:spPr>
        <a:xfrm>
          <a:off x="0" y="2721365"/>
          <a:ext cx="3398205" cy="2038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Криминальные ситуации в семье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324 преступлений в сфере семейных отношений,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671 дебоширы</a:t>
          </a:r>
        </a:p>
      </dsp:txBody>
      <dsp:txXfrm>
        <a:off x="0" y="2721365"/>
        <a:ext cx="3398205" cy="2038923"/>
      </dsp:txXfrm>
    </dsp:sp>
    <dsp:sp modelId="{F2D6897B-DD15-4DA3-AB19-4F5B04BA1180}">
      <dsp:nvSpPr>
        <dsp:cNvPr id="0" name=""/>
        <dsp:cNvSpPr/>
      </dsp:nvSpPr>
      <dsp:spPr>
        <a:xfrm>
          <a:off x="3738026" y="2721365"/>
          <a:ext cx="3398205" cy="2038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Детская смертность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172 несчастных случаев</a:t>
          </a:r>
        </a:p>
      </dsp:txBody>
      <dsp:txXfrm>
        <a:off x="3738026" y="2721365"/>
        <a:ext cx="3398205" cy="2038923"/>
      </dsp:txXfrm>
    </dsp:sp>
    <dsp:sp modelId="{A74BDCAF-62A7-4159-8BB6-688E36151D01}">
      <dsp:nvSpPr>
        <dsp:cNvPr id="0" name=""/>
        <dsp:cNvSpPr/>
      </dsp:nvSpPr>
      <dsp:spPr>
        <a:xfrm>
          <a:off x="7476053" y="2721365"/>
          <a:ext cx="3398205" cy="203892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Насилие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202 преступлений против детей, из них 26 случаев сексуального характера</a:t>
          </a:r>
        </a:p>
      </dsp:txBody>
      <dsp:txXfrm>
        <a:off x="7476053" y="2721365"/>
        <a:ext cx="3398205" cy="203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097AD-1BB8-4D80-9DCB-2340062B5F51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0A5B-B65D-4367-A6F6-8059BCDB4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1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1E099-9F10-4662-827C-53918929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9830C1-7743-4563-9204-05B143C1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E555A-0F68-4379-AF6A-7F279E89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6FF8E-4243-46EF-80C1-B3C8DE27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AB4D9-C3DD-4F59-AC48-5676CF74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18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3D95F-927A-4C10-B7DF-667D045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E0A4C1-3503-4499-9A1A-BD2D6EDD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66F99-E158-4ACF-B47B-78254D7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8BED8-4C97-4315-99FE-2A6F05C8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C4523-E1BC-4EC4-848E-5BF93C1A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61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1B69F7-0DF5-4E01-82AC-A7CE392C1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56900-9EE1-48DA-AA63-41E45BD95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2E9C3-9014-41D7-A037-A4AADD37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A7401-CD9F-47F7-8974-BBE34A3C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D45F3-6764-40C6-A0CC-3A0921F4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6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1E099-9F10-4662-827C-53918929F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9830C1-7743-4563-9204-05B143C18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E555A-0F68-4379-AF6A-7F279E89E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86FF8E-4243-46EF-80C1-B3C8DE27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3AB4D9-C3DD-4F59-AC48-5676CF74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54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E8C8F-176E-4CF0-99D4-2E4EA021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09D26-A060-4F36-B51D-96E15BD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B5798-5126-4698-877A-49356876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6D3CB-13E2-45CA-B777-C864B023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A4BA8-B488-420F-AAE2-EFFAB5A8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A690C-CCC2-41FC-A6CD-448F13EB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08A81-2367-4E84-851F-F3AB7976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230EA-FCE5-4F47-B16F-C608E1A1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7CAD5-84EF-4A03-AE93-28C4812B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54EFB-4480-4243-805C-BCBAA8C3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674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C91E4-2970-4946-9909-A1552DA3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85970-A2E4-41EF-A480-27EAEF332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4364A0-B280-497F-B585-591EA11C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30A81-E605-488F-9CD6-7C172730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957F71-1AFB-422B-9B69-BEB7727A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56AC8-BF0C-4401-BB2E-F1FC6E2B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182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E0113-6B07-462F-B41F-CF3BBB68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00555-65A1-473C-9C9B-414A5E3C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805F4-3BB5-423E-A990-A276B440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48B0F0-40D2-4A7F-B731-FC26C1E3E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1CEE79-E87C-4CD7-A9AC-EFEDD4795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9A3996-851B-4CD2-8BCB-6FA52AE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8BBFB-F460-41C5-9B8D-6AC144A7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1A14E6-6B02-465C-85EA-13CAB38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1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3D4CD-86E4-4557-B2AB-2E489B50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588F38-F942-444A-AE1D-4686C51D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87FC87-B2F8-4790-8564-8CCC6B4C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5A7FC4-8A4A-4628-9CCC-94779BD0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1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BED5BF-B4C6-4645-B9C4-66FCDC45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50A539-49BB-464F-BB7E-DCF2BFE0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626A53-577C-4E0E-AE9B-F8ACC9BE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C6A41-B8CE-4E88-9610-FE030D89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27078-10BE-482B-93EE-1E3F688A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7BFCC-03DC-458A-AF77-193DC7F91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6ADAD1-A928-4B78-BECA-970894CA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8CA746-B7CD-414B-8A41-90CA98DE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C259A-0350-4DE6-BFFB-B909FAF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30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E8C8F-176E-4CF0-99D4-2E4EA021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09D26-A060-4F36-B51D-96E15BD79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EB5798-5126-4698-877A-49356876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6D3CB-13E2-45CA-B777-C864B023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4A4BA8-B488-420F-AAE2-EFFAB5A8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397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752F4-AD4A-4C50-9682-6B815422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48AFF8-0967-43B9-BC9B-E3B8E2EBD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7E179F-8FE5-42CD-B68B-6CE80207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C79A7-9AFD-45E5-BDE7-1F0D44D9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0E2DA0-BD74-4DED-A5BF-AECF2B34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C8AD7-C96A-4B1F-B6B7-5C0A3C60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256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3D95F-927A-4C10-B7DF-667D0455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E0A4C1-3503-4499-9A1A-BD2D6EDD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66F99-E158-4ACF-B47B-78254D7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8BED8-4C97-4315-99FE-2A6F05C8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9C4523-E1BC-4EC4-848E-5BF93C1A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56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1B69F7-0DF5-4E01-82AC-A7CE392C1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56900-9EE1-48DA-AA63-41E45BD95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52E9C3-9014-41D7-A037-A4AADD37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A7401-CD9F-47F7-8974-BBE34A3C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D45F3-6764-40C6-A0CC-3A0921F4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32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A690C-CCC2-41FC-A6CD-448F13EB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808A81-2367-4E84-851F-F3AB7976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230EA-FCE5-4F47-B16F-C608E1A10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67CAD5-84EF-4A03-AE93-28C4812B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54EFB-4480-4243-805C-BCBAA8C3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6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C91E4-2970-4946-9909-A1552DA3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F85970-A2E4-41EF-A480-27EAEF332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4364A0-B280-497F-B585-591EA11C3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530A81-E605-488F-9CD6-7C172730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957F71-1AFB-422B-9B69-BEB7727A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56AC8-BF0C-4401-BB2E-F1FC6E2B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10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E0113-6B07-462F-B41F-CF3BBB68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700555-65A1-473C-9C9B-414A5E3C9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3805F4-3BB5-423E-A990-A276B440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48B0F0-40D2-4A7F-B731-FC26C1E3E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1CEE79-E87C-4CD7-A9AC-EFEDD4795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9A3996-851B-4CD2-8BCB-6FA52AE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8BBFB-F460-41C5-9B8D-6AC144A7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1A14E6-6B02-465C-85EA-13CAB38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8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3D4CD-86E4-4557-B2AB-2E489B50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588F38-F942-444A-AE1D-4686C51D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87FC87-B2F8-4790-8564-8CCC6B4C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5A7FC4-8A4A-4628-9CCC-94779BD0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6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BED5BF-B4C6-4645-B9C4-66FCDC456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50A539-49BB-464F-BB7E-DCF2BFE0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626A53-577C-4E0E-AE9B-F8ACC9BE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C6A41-B8CE-4E88-9610-FE030D89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27078-10BE-482B-93EE-1E3F688AA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17BFCC-03DC-458A-AF77-193DC7F91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6ADAD1-A928-4B78-BECA-970894CA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8CA746-B7CD-414B-8A41-90CA98DE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C259A-0350-4DE6-BFFB-B909FAFC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45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752F4-AD4A-4C50-9682-6B815422D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48AFF8-0967-43B9-BC9B-E3B8E2EBD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7E179F-8FE5-42CD-B68B-6CE80207E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C79A7-9AFD-45E5-BDE7-1F0D44D9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0E2DA0-BD74-4DED-A5BF-AECF2B34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C8AD7-C96A-4B1F-B6B7-5C0A3C60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04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DEEED-6C72-445E-BD59-A7C2E9C6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76F22-7723-47BA-BDAE-E42C0106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7CF7D-45B5-4378-80AB-9D0F07370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9F59-054F-41D8-A47F-EB184666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51970-EF7F-4272-B576-01DE5660E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DEEED-6C72-445E-BD59-A7C2E9C6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76F22-7723-47BA-BDAE-E42C01066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27CF7D-45B5-4378-80AB-9D0F07370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7093D-49EF-4535-BA85-18CEDFFAB65E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799F59-054F-41D8-A47F-EB184666C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51970-EF7F-4272-B576-01DE5660E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35780-9E4E-4948-A289-CC0953F6B2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49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hyperlink" Target="mailto:mombeyool@mail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3.wdp"/><Relationship Id="rId5" Type="http://schemas.openxmlformats.org/officeDocument/2006/relationships/diagramQuickStyle" Target="../diagrams/quickStyle1.xml"/><Relationship Id="rId15" Type="http://schemas.microsoft.com/office/2007/relationships/hdphoto" Target="../media/hdphoto5.wdp"/><Relationship Id="rId10" Type="http://schemas.openxmlformats.org/officeDocument/2006/relationships/image" Target="../media/image5.png"/><Relationship Id="rId19" Type="http://schemas.microsoft.com/office/2007/relationships/hdphoto" Target="../media/hdphoto7.wdp"/><Relationship Id="rId4" Type="http://schemas.openxmlformats.org/officeDocument/2006/relationships/diagramLayout" Target="../diagrams/layout1.xml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svg"/><Relationship Id="rId1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svg"/><Relationship Id="rId12" Type="http://schemas.openxmlformats.org/officeDocument/2006/relationships/image" Target="../media/image14.png"/><Relationship Id="rId17" Type="http://schemas.openxmlformats.org/officeDocument/2006/relationships/image" Target="../media/image26.sv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18.png"/><Relationship Id="rId21" Type="http://schemas.openxmlformats.org/officeDocument/2006/relationships/image" Target="../media/image23.png"/><Relationship Id="rId7" Type="http://schemas.microsoft.com/office/2007/relationships/hdphoto" Target="../media/hdphoto9.wdp"/><Relationship Id="rId17" Type="http://schemas.openxmlformats.org/officeDocument/2006/relationships/image" Target="../media/image40.svg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34.svg"/><Relationship Id="rId24" Type="http://schemas.openxmlformats.org/officeDocument/2006/relationships/image" Target="../media/image25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30.svg"/><Relationship Id="rId19" Type="http://schemas.openxmlformats.org/officeDocument/2006/relationships/image" Target="../media/image21.png"/><Relationship Id="rId4" Type="http://schemas.microsoft.com/office/2007/relationships/hdphoto" Target="../media/hdphoto8.wdp"/><Relationship Id="rId9" Type="http://schemas.openxmlformats.org/officeDocument/2006/relationships/image" Target="../media/image32.sv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D7A910-F282-4FB8-9174-C77EDB1ACEED}"/>
              </a:ext>
            </a:extLst>
          </p:cNvPr>
          <p:cNvSpPr txBox="1"/>
          <p:nvPr/>
        </p:nvSpPr>
        <p:spPr>
          <a:xfrm>
            <a:off x="986117" y="2168503"/>
            <a:ext cx="1089211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Актуальность развития психологической службы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образования Республики Тыва.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Современное состояние детства: социальная ситуация развития, риски и пути их компенсации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Сырга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Мергеновна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Момбей-оол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директор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института здоровья,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руководитель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психологической службы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ИЗ ТувГУ,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PhD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кандидат психологических наук,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доцент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кафедры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психологии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ФГБОУ ВО «Тувинский государственный университет»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9246D-73C8-4801-85D7-2B931EEDF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346710"/>
            <a:ext cx="3048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98505F-9623-859E-D531-0B69E4F24C47}"/>
              </a:ext>
            </a:extLst>
          </p:cNvPr>
          <p:cNvCxnSpPr/>
          <p:nvPr/>
        </p:nvCxnSpPr>
        <p:spPr>
          <a:xfrm>
            <a:off x="2990703" y="4115190"/>
            <a:ext cx="66525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05" y="222325"/>
            <a:ext cx="1253247" cy="11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80806" y="163011"/>
            <a:ext cx="8052286" cy="360216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9031" y="517543"/>
            <a:ext cx="791583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Новая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социо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-культурная ситуация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развития детей и молодежи в современном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обществе свидетельствует о множественных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рисках детства и серьезных проблемах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нормального функционирования институтов социализации, обуславливающих необходимость модернизации системы образования и воспитания молодежи, в которой психологическая служба образования призвана сыграть особую роль,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создавая контуры и фундамент 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инновационных форм</a:t>
            </a:r>
          </a:p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социализации детей и подростков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92944" y="3741800"/>
            <a:ext cx="6685689" cy="29852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87789" y="4203373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Создание безопасной психологически комфортной, развивающей образовательной среды на всех уровнях системы образования является необходимым условием реализации развивающего потенциала обучающихся, расширения границ зоны ближайшего развития, становления самостоятельной, творческой, компетентной, инициативной личности.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4077319">
            <a:off x="6507151" y="3325173"/>
            <a:ext cx="561621" cy="6544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29382" y="2210314"/>
            <a:ext cx="255296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Коренное улучшение социальной ситуации развития ребенка и детства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515"/>
          <p:cNvSpPr/>
          <p:nvPr/>
        </p:nvSpPr>
        <p:spPr>
          <a:xfrm>
            <a:off x="1872276" y="4410635"/>
            <a:ext cx="1722571" cy="1568384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Shape 614"/>
          <p:cNvGrpSpPr/>
          <p:nvPr/>
        </p:nvGrpSpPr>
        <p:grpSpPr>
          <a:xfrm>
            <a:off x="1202070" y="5337290"/>
            <a:ext cx="284707" cy="592998"/>
            <a:chOff x="3384375" y="2267500"/>
            <a:chExt cx="203375" cy="507825"/>
          </a:xfrm>
        </p:grpSpPr>
        <p:sp>
          <p:nvSpPr>
            <p:cNvPr id="19" name="Shape 615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Shape 616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" name="Shape 617"/>
          <p:cNvGrpSpPr/>
          <p:nvPr/>
        </p:nvGrpSpPr>
        <p:grpSpPr>
          <a:xfrm>
            <a:off x="1604158" y="5514537"/>
            <a:ext cx="233577" cy="442275"/>
            <a:chOff x="4747025" y="2332025"/>
            <a:chExt cx="166850" cy="378750"/>
          </a:xfrm>
        </p:grpSpPr>
        <p:sp>
          <p:nvSpPr>
            <p:cNvPr id="22" name="Shape 61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Shape 61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4" name="Shape 620"/>
          <p:cNvGrpSpPr/>
          <p:nvPr/>
        </p:nvGrpSpPr>
        <p:grpSpPr>
          <a:xfrm>
            <a:off x="3846339" y="5369507"/>
            <a:ext cx="242081" cy="587305"/>
            <a:chOff x="4071800" y="2269925"/>
            <a:chExt cx="172925" cy="502950"/>
          </a:xfrm>
        </p:grpSpPr>
        <p:sp>
          <p:nvSpPr>
            <p:cNvPr id="25" name="Shape 62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Shape 622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" name="Shape 530"/>
          <p:cNvSpPr/>
          <p:nvPr/>
        </p:nvSpPr>
        <p:spPr>
          <a:xfrm>
            <a:off x="2442027" y="4928214"/>
            <a:ext cx="583067" cy="43658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8" name="Shape 617"/>
          <p:cNvGrpSpPr/>
          <p:nvPr/>
        </p:nvGrpSpPr>
        <p:grpSpPr>
          <a:xfrm>
            <a:off x="3551495" y="5536744"/>
            <a:ext cx="233577" cy="442275"/>
            <a:chOff x="4747025" y="2332025"/>
            <a:chExt cx="166850" cy="378750"/>
          </a:xfrm>
        </p:grpSpPr>
        <p:sp>
          <p:nvSpPr>
            <p:cNvPr id="29" name="Shape 61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Shape 61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64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965432-4BD2-DF9E-72B2-84CCFA91A54C}"/>
              </a:ext>
            </a:extLst>
          </p:cNvPr>
          <p:cNvSpPr txBox="1"/>
          <p:nvPr/>
        </p:nvSpPr>
        <p:spPr>
          <a:xfrm>
            <a:off x="2109882" y="251564"/>
            <a:ext cx="89309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Особая</a:t>
            </a:r>
            <a:r>
              <a:rPr lang="ru-RU" sz="3600" b="1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-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</a:t>
            </a:r>
            <a:r>
              <a:rPr lang="ru-RU" sz="36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6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координация</a:t>
            </a:r>
            <a:r>
              <a:rPr lang="ru-RU" sz="36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600" spc="5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научных</a:t>
            </a:r>
            <a:r>
              <a:rPr lang="ru-RU" sz="36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 </a:t>
            </a:r>
            <a:r>
              <a:rPr lang="ru-RU" sz="36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6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интересах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психологической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службы образования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РФ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8564" y="2193755"/>
            <a:ext cx="109100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220" marR="66040" indent="-285750" algn="just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 образования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необходима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масштабных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современного ребенка. Эти исследования важны для определения возрастных</a:t>
            </a:r>
            <a:r>
              <a:rPr lang="ru-RU" sz="24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 психического развития современного ребенка, а также для разработки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психологического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инструментария,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поскольку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общероссийских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 невозможно создание системы национальной стандартизации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психологических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диагностических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методов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(и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соответственно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образования).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spc="5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3220" marR="66040" indent="-285750" algn="just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Необходима</a:t>
            </a:r>
            <a:r>
              <a:rPr lang="ru-RU" sz="24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лонгитюдных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исследований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оценки,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индивидуальных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траекторий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развития, так и глобальных системных эффектов (например, оценка влияния</a:t>
            </a:r>
            <a:r>
              <a:rPr lang="ru-RU" sz="24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</a:t>
            </a:r>
            <a:r>
              <a:rPr lang="ru-RU" sz="2400" spc="-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sz="2400" spc="-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иных</a:t>
            </a:r>
            <a:r>
              <a:rPr lang="ru-RU" sz="2400" spc="-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2400" spc="-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технологий</a:t>
            </a:r>
            <a:r>
              <a:rPr lang="ru-RU" sz="2400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400" spc="-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психическое</a:t>
            </a:r>
            <a:r>
              <a:rPr lang="ru-RU" sz="2400" spc="-3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2400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детей).</a:t>
            </a:r>
          </a:p>
        </p:txBody>
      </p:sp>
    </p:spTree>
    <p:extLst>
      <p:ext uri="{BB962C8B-B14F-4D97-AF65-F5344CB8AC3E}">
        <p14:creationId xmlns:p14="http://schemas.microsoft.com/office/powerpoint/2010/main" val="1524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467"/>
          <p:cNvSpPr txBox="1">
            <a:spLocks/>
          </p:cNvSpPr>
          <p:nvPr/>
        </p:nvSpPr>
        <p:spPr>
          <a:xfrm>
            <a:off x="7050667" y="1119452"/>
            <a:ext cx="5216967" cy="831401"/>
          </a:xfrm>
          <a:prstGeom prst="rect">
            <a:avLst/>
          </a:prstGeom>
        </p:spPr>
        <p:txBody>
          <a:bodyPr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сопровождения детства в РТ</a:t>
            </a:r>
            <a:endParaRPr lang="e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928"/>
          <p:cNvSpPr/>
          <p:nvPr/>
        </p:nvSpPr>
        <p:spPr>
          <a:xfrm>
            <a:off x="2903210" y="2265018"/>
            <a:ext cx="6712430" cy="2808312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515"/>
          <p:cNvSpPr/>
          <p:nvPr/>
        </p:nvSpPr>
        <p:spPr>
          <a:xfrm>
            <a:off x="5578264" y="3571441"/>
            <a:ext cx="962110" cy="864096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614"/>
          <p:cNvGrpSpPr/>
          <p:nvPr/>
        </p:nvGrpSpPr>
        <p:grpSpPr>
          <a:xfrm>
            <a:off x="5075611" y="4001921"/>
            <a:ext cx="159018" cy="397068"/>
            <a:chOff x="3384375" y="2267500"/>
            <a:chExt cx="203375" cy="507825"/>
          </a:xfrm>
        </p:grpSpPr>
        <p:sp>
          <p:nvSpPr>
            <p:cNvPr id="15" name="Shape 615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616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7" name="Shape 617"/>
          <p:cNvGrpSpPr/>
          <p:nvPr/>
        </p:nvGrpSpPr>
        <p:grpSpPr>
          <a:xfrm>
            <a:off x="5377176" y="4122738"/>
            <a:ext cx="130460" cy="296144"/>
            <a:chOff x="4747025" y="2332025"/>
            <a:chExt cx="166850" cy="378750"/>
          </a:xfrm>
        </p:grpSpPr>
        <p:sp>
          <p:nvSpPr>
            <p:cNvPr id="18" name="Shape 61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61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0" name="Shape 620"/>
          <p:cNvGrpSpPr/>
          <p:nvPr/>
        </p:nvGrpSpPr>
        <p:grpSpPr>
          <a:xfrm>
            <a:off x="6741462" y="4042281"/>
            <a:ext cx="135210" cy="393256"/>
            <a:chOff x="4071800" y="2269925"/>
            <a:chExt cx="172925" cy="502950"/>
          </a:xfrm>
        </p:grpSpPr>
        <p:sp>
          <p:nvSpPr>
            <p:cNvPr id="21" name="Shape 62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622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530"/>
          <p:cNvSpPr/>
          <p:nvPr/>
        </p:nvSpPr>
        <p:spPr>
          <a:xfrm>
            <a:off x="5896488" y="3782912"/>
            <a:ext cx="325661" cy="292332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509"/>
          <p:cNvSpPr/>
          <p:nvPr/>
        </p:nvSpPr>
        <p:spPr>
          <a:xfrm>
            <a:off x="1813736" y="2610102"/>
            <a:ext cx="234237" cy="3104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Shape 509"/>
          <p:cNvSpPr/>
          <p:nvPr/>
        </p:nvSpPr>
        <p:spPr>
          <a:xfrm>
            <a:off x="4566960" y="5251087"/>
            <a:ext cx="234237" cy="3104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Shape 509"/>
          <p:cNvSpPr/>
          <p:nvPr/>
        </p:nvSpPr>
        <p:spPr>
          <a:xfrm>
            <a:off x="10121021" y="2381155"/>
            <a:ext cx="234237" cy="3104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5620" y="2978660"/>
            <a:ext cx="193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Частные психологи / психотерапевты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9146" y="5589586"/>
            <a:ext cx="210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психологи МЗ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15360" y="5582967"/>
            <a:ext cx="14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Врачи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509"/>
          <p:cNvSpPr/>
          <p:nvPr/>
        </p:nvSpPr>
        <p:spPr>
          <a:xfrm>
            <a:off x="7050667" y="5226482"/>
            <a:ext cx="226520" cy="3104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504399" y="2787873"/>
            <a:ext cx="146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 МО</a:t>
            </a:r>
          </a:p>
        </p:txBody>
      </p:sp>
      <p:grpSp>
        <p:nvGrpSpPr>
          <p:cNvPr id="32" name="Shape 642"/>
          <p:cNvGrpSpPr/>
          <p:nvPr/>
        </p:nvGrpSpPr>
        <p:grpSpPr>
          <a:xfrm>
            <a:off x="7140785" y="4435537"/>
            <a:ext cx="404691" cy="300894"/>
            <a:chOff x="5247525" y="3007275"/>
            <a:chExt cx="517575" cy="384825"/>
          </a:xfrm>
        </p:grpSpPr>
        <p:sp>
          <p:nvSpPr>
            <p:cNvPr id="33" name="Shape 6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44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5" name="Shape 510"/>
          <p:cNvGrpSpPr/>
          <p:nvPr/>
        </p:nvGrpSpPr>
        <p:grpSpPr>
          <a:xfrm>
            <a:off x="9374354" y="286306"/>
            <a:ext cx="585419" cy="552744"/>
            <a:chOff x="4630125" y="278900"/>
            <a:chExt cx="400675" cy="456675"/>
          </a:xfrm>
        </p:grpSpPr>
        <p:sp>
          <p:nvSpPr>
            <p:cNvPr id="36" name="Shape 51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7" name="Shape 512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0" t="0" r="0" b="0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8" name="Shape 513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0" t="0" r="0" b="0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9" name="Shape 514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0" t="0" r="0" b="0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Shape 768"/>
          <p:cNvGrpSpPr/>
          <p:nvPr/>
        </p:nvGrpSpPr>
        <p:grpSpPr>
          <a:xfrm>
            <a:off x="8618907" y="5509319"/>
            <a:ext cx="1243403" cy="680617"/>
            <a:chOff x="3927500" y="301425"/>
            <a:chExt cx="461550" cy="411625"/>
          </a:xfrm>
        </p:grpSpPr>
        <p:sp>
          <p:nvSpPr>
            <p:cNvPr id="41" name="Shape 76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0" t="0" r="0" b="0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770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0" t="0" r="0" b="0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771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0" t="0" r="0" b="0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772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0" t="0" r="0" b="0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773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0" t="0" r="0" b="0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774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0" t="0" r="0" b="0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775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0" t="0" r="0" b="0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776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0" t="0" r="0" b="0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777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0" t="0" r="0" b="0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778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0" t="0" r="0" b="0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77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780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0" t="0" r="0" b="0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781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0" t="0" r="0" b="0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782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0" t="0" r="0" b="0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783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0" t="0" r="0" b="0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784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0" t="0" r="0" b="0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785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0" t="0" r="0" b="0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786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0" t="0" r="0" b="0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787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0" t="0" r="0" b="0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788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0" t="0" r="0" b="0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78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0" t="0" r="0" b="0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90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0" t="0" r="0" b="0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91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0" t="0" r="0" b="0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92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0" t="0" r="0" b="0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93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0" t="0" r="0" b="0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94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0" t="0" r="0" b="0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95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0" t="0" r="0" b="0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0258682" y="5257458"/>
            <a:ext cx="1593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для пользователей услуг</a:t>
            </a:r>
          </a:p>
        </p:txBody>
      </p:sp>
      <p:sp>
        <p:nvSpPr>
          <p:cNvPr id="77" name="Shape 531"/>
          <p:cNvSpPr/>
          <p:nvPr/>
        </p:nvSpPr>
        <p:spPr>
          <a:xfrm>
            <a:off x="10108981" y="4925731"/>
            <a:ext cx="1887044" cy="169022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Равно 1"/>
          <p:cNvSpPr/>
          <p:nvPr/>
        </p:nvSpPr>
        <p:spPr>
          <a:xfrm rot="20756930">
            <a:off x="7879349" y="3350532"/>
            <a:ext cx="1707798" cy="503828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10355258" y="3782912"/>
            <a:ext cx="0" cy="114281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7467863" y="4914743"/>
            <a:ext cx="2887395" cy="674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5244353" y="5605299"/>
            <a:ext cx="1385646" cy="1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" name="Shape 509"/>
          <p:cNvSpPr/>
          <p:nvPr/>
        </p:nvSpPr>
        <p:spPr>
          <a:xfrm>
            <a:off x="5193433" y="521324"/>
            <a:ext cx="234237" cy="310414"/>
          </a:xfrm>
          <a:custGeom>
            <a:avLst/>
            <a:gdLst/>
            <a:ahLst/>
            <a:cxnLst/>
            <a:rect l="0" t="0" r="0" b="0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345317" y="889882"/>
            <a:ext cx="193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социальных учреждений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 flipH="1" flipV="1">
            <a:off x="5937176" y="1762178"/>
            <a:ext cx="4300964" cy="92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2716306" y="3433482"/>
            <a:ext cx="1021976" cy="1793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87" y="171812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428" descr="androi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7637" y="1508311"/>
            <a:ext cx="4898504" cy="53496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29"/>
          <p:cNvSpPr txBox="1">
            <a:spLocks/>
          </p:cNvSpPr>
          <p:nvPr/>
        </p:nvSpPr>
        <p:spPr>
          <a:xfrm>
            <a:off x="1043607" y="349625"/>
            <a:ext cx="4473296" cy="5743858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поддержки специалистов (наставничество для молодых педагогов-психологов, обязательное членство в обществе психологов, этическая комиссия, единая система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супервизий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специалистов, обязательные часы на личную терапию, психиатрическое и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-освидетельствование педагогических работников, специализации и спецкурсы для специалистов, система обязательных курсов повышения квалификации, ужесточение контроля над самообразованием специалистов).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Обновление системы аттестации педагогов-психологов.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Строгий отбор при устройстве на работу (базовое образование, соответствие образования профилю организации, психиатрическое и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-освидетельствование работников).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Система стажировки специалистов в центрах, учреждениях (в Туве и за пределами).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0" b="10800"/>
          <a:stretch/>
        </p:blipFill>
        <p:spPr>
          <a:xfrm>
            <a:off x="6499414" y="1661250"/>
            <a:ext cx="2180843" cy="3707312"/>
          </a:xfrm>
          <a:prstGeom prst="rect">
            <a:avLst/>
          </a:prstGeom>
        </p:spPr>
      </p:pic>
      <p:sp>
        <p:nvSpPr>
          <p:cNvPr id="9" name="Shape 434"/>
          <p:cNvSpPr/>
          <p:nvPr/>
        </p:nvSpPr>
        <p:spPr>
          <a:xfrm>
            <a:off x="9305366" y="382224"/>
            <a:ext cx="2456112" cy="4530222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CEDBE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b="9354"/>
          <a:stretch/>
        </p:blipFill>
        <p:spPr>
          <a:xfrm>
            <a:off x="9491800" y="699871"/>
            <a:ext cx="2181643" cy="3816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723" y="382224"/>
            <a:ext cx="328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" y="1679245"/>
            <a:ext cx="112795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федерального пространства психологической службы в образовании (нормативно-правовая база, научно-методическое и организационное);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доступности психолого-педагогической помощи всем категориям детей независимо от места проживания;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и полноты спектра психолого-педагогической помощи для всех категорий детей (от детей «группы риска» до одаренных детей);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качества подготовки специалистов, а также создание системы оценки качества специалистов психологической службы;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управления качеством психолого-педагогической помощи и определения критериев оценки эффективности деятельности психологической службы в системе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научных исследований в интересах психологической службы в системе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	внутриведомственного	и	межведомственного взаимодействия;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	качества	инструментария	(диагностика,	программ коррекции и т.д.) психологической службы в системе 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стандартов оказания психолого-педагогической помощи.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505" y="670232"/>
            <a:ext cx="7878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Для создания эффективной психологической службы в системе образования необходимо решение следующих актуальных задач: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92FF5-955A-5C53-618D-6E23B1429629}"/>
              </a:ext>
            </a:extLst>
          </p:cNvPr>
          <p:cNvSpPr txBox="1"/>
          <p:nvPr/>
        </p:nvSpPr>
        <p:spPr>
          <a:xfrm>
            <a:off x="1874648" y="2352392"/>
            <a:ext cx="94227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БЛАГОДАРЮ ЗА ВНИМАНИЕ!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2CC38-1D7D-D61E-0C54-58B9CF1C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91" y="3294988"/>
            <a:ext cx="60960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03901" y="4555154"/>
            <a:ext cx="10504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Сырга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Мергеновна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Момбей-оол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руководитель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психологической службы института здоровья,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к.пс.н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., старший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преподаватель кафедры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психологии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ТувГУ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75591" y="559508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hlinkClick r:id="rId4"/>
              </a:rPr>
              <a:t>mombeyool@mail.ru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8(923)545-87-53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28" y="669695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965432-4BD2-DF9E-72B2-84CCFA91A54C}"/>
              </a:ext>
            </a:extLst>
          </p:cNvPr>
          <p:cNvSpPr txBox="1"/>
          <p:nvPr/>
        </p:nvSpPr>
        <p:spPr>
          <a:xfrm>
            <a:off x="1792941" y="310273"/>
            <a:ext cx="8910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Конвенция о правах ребенка, </a:t>
            </a:r>
            <a:endParaRPr lang="ru-RU" sz="2000" b="1" dirty="0" smtClean="0">
              <a:solidFill>
                <a:srgbClr val="70AD47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принятая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Генеральной 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Ассамблей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ООН 20 ноября 1989 года</a:t>
            </a:r>
            <a:r>
              <a:rPr lang="ru-RU" sz="20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, определяет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цель образования как: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5813" y="1582341"/>
            <a:ext cx="110893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670" marR="66040" indent="-4572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всестороннее</a:t>
            </a:r>
            <a:r>
              <a:rPr lang="ru-RU" sz="32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способностей</a:t>
            </a:r>
            <a:r>
              <a:rPr lang="ru-RU" sz="32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ребенка;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spc="5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4670" marR="66040" indent="-4572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</a:t>
            </a:r>
            <a:r>
              <a:rPr lang="ru-RU" sz="32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активной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взрослом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возрасте,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</a:t>
            </a:r>
            <a:r>
              <a:rPr lang="ru-RU" sz="32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уважения к родителям, к основным правам человека, к природе, к ценностям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своей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собственной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всех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других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национальностей,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подготовку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сознательной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свободном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обществе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духе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понимания,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равноправия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мужчин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женщин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дружбы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</a:t>
            </a:r>
            <a:r>
              <a:rPr lang="ru-RU" sz="3200" spc="3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всеми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народами, этническими, национальными и религиозными группами, а также</a:t>
            </a:r>
            <a:r>
              <a:rPr lang="ru-RU" sz="32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лицами</a:t>
            </a:r>
            <a:r>
              <a:rPr lang="ru-RU" sz="3200" spc="-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числа</a:t>
            </a:r>
            <a:r>
              <a:rPr lang="ru-RU" sz="3200" spc="-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коренного населения (статья 29).</a:t>
            </a:r>
          </a:p>
        </p:txBody>
      </p:sp>
    </p:spTree>
    <p:extLst>
      <p:ext uri="{BB962C8B-B14F-4D97-AF65-F5344CB8AC3E}">
        <p14:creationId xmlns:p14="http://schemas.microsoft.com/office/powerpoint/2010/main" val="46399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965432-4BD2-DF9E-72B2-84CCFA91A54C}"/>
              </a:ext>
            </a:extLst>
          </p:cNvPr>
          <p:cNvSpPr txBox="1"/>
          <p:nvPr/>
        </p:nvSpPr>
        <p:spPr>
          <a:xfrm>
            <a:off x="2302695" y="240011"/>
            <a:ext cx="80954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Образование как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ведущая социальная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деятельность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определяет такие  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значимые </a:t>
            </a:r>
            <a:r>
              <a:rPr lang="ru-RU" sz="28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социальные эффекты </a:t>
            </a: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как: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1126" y="1800042"/>
            <a:ext cx="110928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370" marR="67310" indent="-3429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</a:t>
            </a:r>
            <a:r>
              <a:rPr lang="ru-RU" sz="28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российской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гражданской,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этнокультурной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общечеловеческой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идентичности;</a:t>
            </a:r>
            <a:r>
              <a:rPr lang="ru-RU" sz="28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spc="-335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0370" marR="67310" indent="-3429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социальную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консолидацию общества;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0370" marR="67310" indent="-3429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традиций,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ценностей, норм и</a:t>
            </a:r>
            <a:r>
              <a:rPr lang="ru-RU" sz="28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установок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больших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малых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групп;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spc="5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0370" marR="67310" indent="-3429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</a:t>
            </a:r>
            <a:r>
              <a:rPr lang="ru-RU" sz="28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человеком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личностных,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социальных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компетенций,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обеспечивающих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позитивную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социализацию,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индивидуализацию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профессионализацию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личности;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spc="5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0370" marR="67310" indent="-342900" algn="just"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</a:t>
            </a:r>
            <a:r>
              <a:rPr lang="ru-RU" sz="2800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человеческого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потенциала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важнейшего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благосостояния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конкурентоспособности</a:t>
            </a:r>
            <a:r>
              <a:rPr lang="ru-RU" sz="2800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spc="-33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страны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8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авнобедренный треугольник 38"/>
          <p:cNvSpPr/>
          <p:nvPr/>
        </p:nvSpPr>
        <p:spPr>
          <a:xfrm>
            <a:off x="275371" y="600635"/>
            <a:ext cx="2857045" cy="3017704"/>
          </a:xfrm>
          <a:prstGeom prst="triangle">
            <a:avLst>
              <a:gd name="adj" fmla="val 493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3" y="173740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928"/>
          <p:cNvSpPr/>
          <p:nvPr/>
        </p:nvSpPr>
        <p:spPr>
          <a:xfrm>
            <a:off x="3314659" y="1024322"/>
            <a:ext cx="6169734" cy="3342429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515"/>
          <p:cNvSpPr/>
          <p:nvPr/>
        </p:nvSpPr>
        <p:spPr>
          <a:xfrm>
            <a:off x="5485920" y="2574656"/>
            <a:ext cx="1491698" cy="1493859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Shape 614"/>
          <p:cNvGrpSpPr/>
          <p:nvPr/>
        </p:nvGrpSpPr>
        <p:grpSpPr>
          <a:xfrm>
            <a:off x="4757550" y="3485614"/>
            <a:ext cx="212024" cy="529424"/>
            <a:chOff x="3384375" y="2267500"/>
            <a:chExt cx="203375" cy="507825"/>
          </a:xfrm>
        </p:grpSpPr>
        <p:sp>
          <p:nvSpPr>
            <p:cNvPr id="10" name="Shape 615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Shape 616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" name="Shape 617"/>
          <p:cNvGrpSpPr/>
          <p:nvPr/>
        </p:nvGrpSpPr>
        <p:grpSpPr>
          <a:xfrm>
            <a:off x="5159613" y="3636438"/>
            <a:ext cx="173947" cy="394859"/>
            <a:chOff x="4747025" y="2332025"/>
            <a:chExt cx="166850" cy="378750"/>
          </a:xfrm>
        </p:grpSpPr>
        <p:sp>
          <p:nvSpPr>
            <p:cNvPr id="13" name="Shape 61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Shape 61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" name="Shape 620"/>
          <p:cNvGrpSpPr/>
          <p:nvPr/>
        </p:nvGrpSpPr>
        <p:grpSpPr>
          <a:xfrm>
            <a:off x="7293865" y="3523104"/>
            <a:ext cx="180280" cy="524341"/>
            <a:chOff x="4071800" y="2269925"/>
            <a:chExt cx="172925" cy="502950"/>
          </a:xfrm>
        </p:grpSpPr>
        <p:sp>
          <p:nvSpPr>
            <p:cNvPr id="17" name="Shape 62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Shape 622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" name="Shape 530"/>
          <p:cNvSpPr/>
          <p:nvPr/>
        </p:nvSpPr>
        <p:spPr>
          <a:xfrm>
            <a:off x="6023243" y="3090007"/>
            <a:ext cx="434215" cy="389776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" name="Shape 642"/>
          <p:cNvGrpSpPr/>
          <p:nvPr/>
        </p:nvGrpSpPr>
        <p:grpSpPr>
          <a:xfrm>
            <a:off x="5427151" y="1686545"/>
            <a:ext cx="539588" cy="401192"/>
            <a:chOff x="5247525" y="3007275"/>
            <a:chExt cx="517575" cy="384825"/>
          </a:xfrm>
        </p:grpSpPr>
        <p:sp>
          <p:nvSpPr>
            <p:cNvPr id="21" name="Shape 6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Shape 644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Shape 641"/>
          <p:cNvSpPr/>
          <p:nvPr/>
        </p:nvSpPr>
        <p:spPr>
          <a:xfrm>
            <a:off x="4978508" y="1410590"/>
            <a:ext cx="509635" cy="441825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34084" y="4633080"/>
            <a:ext cx="5550309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Гармоничная семья </a:t>
            </a: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традиционная семья, которая воспитывает ребенка (детей) в благополучной атмосфере </a:t>
            </a:r>
          </a:p>
        </p:txBody>
      </p:sp>
      <p:pic>
        <p:nvPicPr>
          <p:cNvPr id="28" name="Рисунок 27" descr="Ребенок с шариком">
            <a:extLst>
              <a:ext uri="{FF2B5EF4-FFF2-40B4-BE49-F238E27FC236}">
                <a16:creationId xmlns:a16="http://schemas.microsoft.com/office/drawing/2014/main" id="{D027BC87-F679-D29E-4348-5FFA17240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277178" y="1436372"/>
            <a:ext cx="1090824" cy="10908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E9A091-4D5E-B06B-0986-BC0D78472919}"/>
              </a:ext>
            </a:extLst>
          </p:cNvPr>
          <p:cNvSpPr txBox="1"/>
          <p:nvPr/>
        </p:nvSpPr>
        <p:spPr>
          <a:xfrm>
            <a:off x="552228" y="2527196"/>
            <a:ext cx="2436685" cy="10770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на счастливое и безопасное детство</a:t>
            </a:r>
          </a:p>
        </p:txBody>
      </p:sp>
      <p:grpSp>
        <p:nvGrpSpPr>
          <p:cNvPr id="40" name="Shape 617"/>
          <p:cNvGrpSpPr/>
          <p:nvPr/>
        </p:nvGrpSpPr>
        <p:grpSpPr>
          <a:xfrm>
            <a:off x="6970242" y="3636438"/>
            <a:ext cx="173947" cy="394859"/>
            <a:chOff x="4747025" y="2332025"/>
            <a:chExt cx="166850" cy="378750"/>
          </a:xfrm>
        </p:grpSpPr>
        <p:sp>
          <p:nvSpPr>
            <p:cNvPr id="41" name="Shape 61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Shape 61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04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02260A26-6DB7-D6A2-2D3A-7B44F4847A5F}"/>
              </a:ext>
            </a:extLst>
          </p:cNvPr>
          <p:cNvSpPr txBox="1">
            <a:spLocks/>
          </p:cNvSpPr>
          <p:nvPr/>
        </p:nvSpPr>
        <p:spPr>
          <a:xfrm>
            <a:off x="3309067" y="304801"/>
            <a:ext cx="6233109" cy="631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ТЕКУЩАЯ ПРОБЛЕМНАЯ СИТУАЦИЯ: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Объект 3">
            <a:extLst>
              <a:ext uri="{FF2B5EF4-FFF2-40B4-BE49-F238E27FC236}">
                <a16:creationId xmlns:a16="http://schemas.microsoft.com/office/drawing/2014/main" id="{3FF45DCD-B6AC-D0D2-BBC4-9C7251C79F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210801"/>
              </p:ext>
            </p:extLst>
          </p:nvPr>
        </p:nvGraphicFramePr>
        <p:xfrm>
          <a:off x="690211" y="1217208"/>
          <a:ext cx="10874259" cy="510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" name="Picture 2" descr="http://www.paul-graham-blog.com/wp-content/uploads/2013/03/Information-Overlo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9" b="89965" l="7420" r="89753">
                        <a14:foregroundMark x1="7420" y1="53633" x2="7420" y2="53633"/>
                        <a14:foregroundMark x1="73498" y1="73702" x2="73498" y2="737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9" y="1180977"/>
            <a:ext cx="833663" cy="85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abrakadabra.fun/uploads/posts/2021-12/thumbs/1640411167_2-abrakadabra-fun-p-chelovechek-s-voprositelnim-znakom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58" b="92042" l="9689" r="89619">
                        <a14:foregroundMark x1="46713" y1="92042" x2="46713" y2="92042"/>
                        <a14:foregroundMark x1="54325" y1="7958" x2="54325" y2="7958"/>
                        <a14:foregroundMark x1="55363" y1="65744" x2="55363" y2="65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49" y="1073107"/>
            <a:ext cx="1033582" cy="85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https://w7.pngwing.com/pngs/931/574/png-transparent-animation-stick-figure-mystique-presentation-cartoon-fictional-charact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087" b="90000" l="9022" r="90000">
                        <a14:foregroundMark x1="55326" y1="78804" x2="55326" y2="78804"/>
                        <a14:foregroundMark x1="55109" y1="80761" x2="55109" y2="80761"/>
                        <a14:foregroundMark x1="55326" y1="82609" x2="55326" y2="82609"/>
                        <a14:foregroundMark x1="46848" y1="84022" x2="46848" y2="84022"/>
                        <a14:foregroundMark x1="79130" y1="75217" x2="79130" y2="75217"/>
                        <a14:foregroundMark x1="81522" y1="77065" x2="81522" y2="77065"/>
                        <a14:foregroundMark x1="83043" y1="78804" x2="83043" y2="78804"/>
                        <a14:foregroundMark x1="83043" y1="80761" x2="83043" y2="80761"/>
                        <a14:foregroundMark x1="79891" y1="83043" x2="79891" y2="83043"/>
                        <a14:foregroundMark x1="76957" y1="83043" x2="76957" y2="83043"/>
                        <a14:foregroundMark x1="69457" y1="43913" x2="69457" y2="43913"/>
                        <a14:foregroundMark x1="9130" y1="25109" x2="9130" y2="25109"/>
                        <a14:foregroundMark x1="24130" y1="6087" x2="24130" y2="6087"/>
                        <a14:foregroundMark x1="49674" y1="84348" x2="49674" y2="84348"/>
                        <a14:backgroundMark x1="72065" y1="44783" x2="70543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96" y="5641033"/>
            <a:ext cx="879335" cy="87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s://flyclipart.com/thumbs/red-cross-mark-clipart-mistake-respuesta-correcta-e-incorrecta-101764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86" b="93394" l="6548" r="93095">
                        <a14:foregroundMark x1="26429" y1="7859" x2="26429" y2="7859"/>
                        <a14:foregroundMark x1="28095" y1="4328" x2="28095" y2="4328"/>
                        <a14:foregroundMark x1="6548" y1="63781" x2="6548" y2="63781"/>
                        <a14:foregroundMark x1="93214" y1="66401" x2="93214" y2="66401"/>
                        <a14:foregroundMark x1="52024" y1="48292" x2="52024" y2="48292"/>
                        <a14:foregroundMark x1="57262" y1="64465" x2="57262" y2="64465"/>
                        <a14:foregroundMark x1="49286" y1="63326" x2="49286" y2="63326"/>
                        <a14:foregroundMark x1="47619" y1="67312" x2="47619" y2="67312"/>
                        <a14:foregroundMark x1="45833" y1="75626" x2="45833" y2="75626"/>
                        <a14:foregroundMark x1="67381" y1="93394" x2="67381" y2="9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166" y="5516703"/>
            <a:ext cx="768993" cy="80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s://e7.pngegg.com/pngimages/229/588/png-clipart-x-mark-check-mark-animation-animation-angle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333" y1="52625" x2="30333" y2="52625"/>
                        <a14:foregroundMark x1="23778" y1="51875" x2="23778" y2="51875"/>
                        <a14:foregroundMark x1="26556" y1="57875" x2="26556" y2="57875"/>
                        <a14:foregroundMark x1="27778" y1="55125" x2="27778" y2="55125"/>
                        <a14:foregroundMark x1="30667" y1="56750" x2="30667" y2="56750"/>
                        <a14:foregroundMark x1="33111" y1="49875" x2="33111" y2="49875"/>
                        <a14:foregroundMark x1="27111" y1="48625" x2="27111" y2="48625"/>
                        <a14:foregroundMark x1="24556" y1="49125" x2="24556" y2="49125"/>
                        <a14:foregroundMark x1="20222" y1="55500" x2="20222" y2="55500"/>
                        <a14:foregroundMark x1="20556" y1="60250" x2="20556" y2="60250"/>
                        <a14:foregroundMark x1="22222" y1="59000" x2="22222" y2="59000"/>
                        <a14:foregroundMark x1="22667" y1="60750" x2="22667" y2="60750"/>
                        <a14:foregroundMark x1="21111" y1="64125" x2="21111" y2="64125"/>
                        <a14:foregroundMark x1="21222" y1="67125" x2="21222" y2="67125"/>
                        <a14:foregroundMark x1="21111" y1="70500" x2="21111" y2="70500"/>
                        <a14:foregroundMark x1="16889" y1="76250" x2="16889" y2="76250"/>
                        <a14:foregroundMark x1="20889" y1="77250" x2="20889" y2="77250"/>
                        <a14:foregroundMark x1="21111" y1="82625" x2="21111" y2="82625"/>
                        <a14:foregroundMark x1="20333" y1="87500" x2="20333" y2="87500"/>
                        <a14:foregroundMark x1="22444" y1="88125" x2="22444" y2="88125"/>
                        <a14:foregroundMark x1="24667" y1="87875" x2="24667" y2="87875"/>
                        <a14:foregroundMark x1="24556" y1="85500" x2="24556" y2="85500"/>
                        <a14:foregroundMark x1="25556" y1="77375" x2="25556" y2="77375"/>
                        <a14:foregroundMark x1="26222" y1="78250" x2="26222" y2="78250"/>
                        <a14:foregroundMark x1="27111" y1="82875" x2="27111" y2="82875"/>
                        <a14:foregroundMark x1="26889" y1="85500" x2="26889" y2="85500"/>
                        <a14:foregroundMark x1="26556" y1="87625" x2="26556" y2="87625"/>
                        <a14:foregroundMark x1="29000" y1="87875" x2="29000" y2="87875"/>
                        <a14:foregroundMark x1="32111" y1="87625" x2="32111" y2="87625"/>
                        <a14:foregroundMark x1="32222" y1="85750" x2="32222" y2="85750"/>
                        <a14:foregroundMark x1="30667" y1="84750" x2="30667" y2="84750"/>
                        <a14:foregroundMark x1="30889" y1="79875" x2="30889" y2="79875"/>
                        <a14:foregroundMark x1="30556" y1="77250" x2="30556" y2="77250"/>
                        <a14:foregroundMark x1="33111" y1="76875" x2="33111" y2="76875"/>
                        <a14:foregroundMark x1="31778" y1="74125" x2="31778" y2="74125"/>
                        <a14:foregroundMark x1="29667" y1="70875" x2="29667" y2="70875"/>
                        <a14:foregroundMark x1="30000" y1="65750" x2="30000" y2="65750"/>
                        <a14:foregroundMark x1="30889" y1="67500" x2="30889" y2="67500"/>
                        <a14:foregroundMark x1="32556" y1="67375" x2="32556" y2="67375"/>
                        <a14:foregroundMark x1="32889" y1="65000" x2="32889" y2="65000"/>
                        <a14:foregroundMark x1="33111" y1="63625" x2="33111" y2="63625"/>
                        <a14:foregroundMark x1="34333" y1="59750" x2="34333" y2="59750"/>
                        <a14:foregroundMark x1="35222" y1="58250" x2="35222" y2="58250"/>
                        <a14:foregroundMark x1="35222" y1="54000" x2="35222" y2="54000"/>
                        <a14:foregroundMark x1="34333" y1="51875" x2="34333" y2="51875"/>
                        <a14:foregroundMark x1="30222" y1="48000" x2="30222" y2="48000"/>
                        <a14:foregroundMark x1="32111" y1="55875" x2="32111" y2="55875"/>
                        <a14:foregroundMark x1="29444" y1="59750" x2="29444" y2="59750"/>
                        <a14:foregroundMark x1="23778" y1="56375" x2="23778" y2="56375"/>
                        <a14:foregroundMark x1="26111" y1="51875" x2="26111" y2="51875"/>
                        <a14:foregroundMark x1="27556" y1="51500" x2="27556" y2="51500"/>
                        <a14:foregroundMark x1="21556" y1="52625" x2="21556" y2="52625"/>
                        <a14:foregroundMark x1="22667" y1="55000" x2="22667" y2="55000"/>
                        <a14:foregroundMark x1="25556" y1="54750" x2="25556" y2="54750"/>
                        <a14:foregroundMark x1="26222" y1="59750" x2="26222" y2="59750"/>
                        <a14:foregroundMark x1="27444" y1="64875" x2="27444" y2="64875"/>
                        <a14:foregroundMark x1="22667" y1="63125" x2="22667" y2="63125"/>
                        <a14:foregroundMark x1="24111" y1="69625" x2="24111" y2="69625"/>
                        <a14:foregroundMark x1="25889" y1="68125" x2="25889" y2="68125"/>
                        <a14:foregroundMark x1="24889" y1="65000" x2="24889" y2="65000"/>
                        <a14:foregroundMark x1="27444" y1="67750" x2="27444" y2="67750"/>
                        <a14:foregroundMark x1="26778" y1="73875" x2="26778" y2="73875"/>
                        <a14:foregroundMark x1="21111" y1="74125" x2="21111" y2="74125"/>
                        <a14:foregroundMark x1="19000" y1="73875" x2="19000" y2="73875"/>
                        <a14:foregroundMark x1="19889" y1="72375" x2="19889" y2="72375"/>
                        <a14:foregroundMark x1="19000" y1="76500" x2="19000" y2="76500"/>
                        <a14:foregroundMark x1="23000" y1="77250" x2="23000" y2="77250"/>
                        <a14:foregroundMark x1="28333" y1="77250" x2="28333" y2="77250"/>
                        <a14:foregroundMark x1="28333" y1="73500" x2="28333" y2="73500"/>
                        <a14:foregroundMark x1="24333" y1="72750" x2="24333" y2="72750"/>
                        <a14:foregroundMark x1="22444" y1="72250" x2="22444" y2="72250"/>
                        <a14:foregroundMark x1="21222" y1="79750" x2="21222" y2="79750"/>
                        <a14:foregroundMark x1="25333" y1="80500" x2="25333" y2="80500"/>
                        <a14:foregroundMark x1="24667" y1="83000" x2="24667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00" y="1016958"/>
            <a:ext cx="1084324" cy="96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ttps://thumbs.dreamstime.com/b/%D1%82%D1%80%D1%83-%D0%BD%D1%8B%D0%B9-%D0%B2%D0%BE%D0%BF%D1%80%D0%BE%D1%81-3457771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46" b="89782" l="8750" r="92250">
                        <a14:foregroundMark x1="8750" y1="80381" x2="8750" y2="80381"/>
                        <a14:foregroundMark x1="92250" y1="48774" x2="92250" y2="48774"/>
                        <a14:foregroundMark x1="11500" y1="50272" x2="11500" y2="50272"/>
                        <a14:foregroundMark x1="80750" y1="47139" x2="80750" y2="47139"/>
                        <a14:foregroundMark x1="76000" y1="46322" x2="76000" y2="46322"/>
                        <a14:foregroundMark x1="51125" y1="67166" x2="51125" y2="67166"/>
                        <a14:foregroundMark x1="53125" y1="62670" x2="53125" y2="62670"/>
                        <a14:foregroundMark x1="73750" y1="19482" x2="73750" y2="19482"/>
                        <a14:foregroundMark x1="84750" y1="49728" x2="84750" y2="49728"/>
                        <a14:foregroundMark x1="78625" y1="47956" x2="78625" y2="47956"/>
                        <a14:foregroundMark x1="51500" y1="71526" x2="51500" y2="71526"/>
                        <a14:foregroundMark x1="48500" y1="65259" x2="48500" y2="65259"/>
                        <a14:foregroundMark x1="48125" y1="70572" x2="48125" y2="70572"/>
                        <a14:foregroundMark x1="48125" y1="76158" x2="48125" y2="76158"/>
                        <a14:foregroundMark x1="88625" y1="49319" x2="88625" y2="49319"/>
                        <a14:foregroundMark x1="14875" y1="51090" x2="14875" y2="51090"/>
                        <a14:foregroundMark x1="52308" y1="82353" x2="52308" y2="82353"/>
                        <a14:foregroundMark x1="55385" y1="84034" x2="55385" y2="84034"/>
                        <a14:backgroundMark x1="23125" y1="88011" x2="42625" y2="66757"/>
                        <a14:backgroundMark x1="59125" y1="61035" x2="58750" y2="85150"/>
                        <a14:backgroundMark x1="79875" y1="31063" x2="76875" y2="41689"/>
                        <a14:backgroundMark x1="77125" y1="41689" x2="88750" y2="42371"/>
                        <a14:backgroundMark x1="45875" y1="31063" x2="45875" y2="31063"/>
                        <a14:backgroundMark x1="43875" y1="36240" x2="43875" y2="36240"/>
                        <a14:backgroundMark x1="41875" y1="33651" x2="41875" y2="33651"/>
                        <a14:backgroundMark x1="20625" y1="59537" x2="20625" y2="5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8" y="5605025"/>
            <a:ext cx="905853" cy="831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02260A26-6DB7-D6A2-2D3A-7B44F4847A5F}"/>
              </a:ext>
            </a:extLst>
          </p:cNvPr>
          <p:cNvSpPr txBox="1">
            <a:spLocks/>
          </p:cNvSpPr>
          <p:nvPr/>
        </p:nvSpPr>
        <p:spPr>
          <a:xfrm>
            <a:off x="2708702" y="240012"/>
            <a:ext cx="8398569" cy="1027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ВЗАИМОДЕЙСТВИЯ</a:t>
            </a:r>
            <a:r>
              <a:rPr kumimoji="0" lang="ru-RU" sz="2800" b="1" i="0" u="none" strike="noStrike" kern="1200" cap="none" spc="-12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ru-RU" sz="2800" b="1" i="0" u="none" strike="noStrike" kern="1200" cap="none" spc="-12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Семья с двумя детьми">
            <a:extLst>
              <a:ext uri="{FF2B5EF4-FFF2-40B4-BE49-F238E27FC236}">
                <a16:creationId xmlns:a16="http://schemas.microsoft.com/office/drawing/2014/main" id="{C506D9DA-B32A-DF52-345E-61E76BC05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40209" y="1465369"/>
            <a:ext cx="914400" cy="914400"/>
          </a:xfrm>
          <a:prstGeom prst="rect">
            <a:avLst/>
          </a:prstGeom>
        </p:spPr>
      </p:pic>
      <p:pic>
        <p:nvPicPr>
          <p:cNvPr id="12" name="Рисунок 11" descr="Женщина с ребенком">
            <a:extLst>
              <a:ext uri="{FF2B5EF4-FFF2-40B4-BE49-F238E27FC236}">
                <a16:creationId xmlns:a16="http://schemas.microsoft.com/office/drawing/2014/main" id="{D15F245A-8BE5-20C8-3DAD-3AC62D63C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7290" y="4206775"/>
            <a:ext cx="914400" cy="914400"/>
          </a:xfrm>
          <a:prstGeom prst="rect">
            <a:avLst/>
          </a:prstGeom>
        </p:spPr>
      </p:pic>
      <p:pic>
        <p:nvPicPr>
          <p:cNvPr id="13" name="Рисунок 12" descr="Семья с девочкой">
            <a:extLst>
              <a:ext uri="{FF2B5EF4-FFF2-40B4-BE49-F238E27FC236}">
                <a16:creationId xmlns:a16="http://schemas.microsoft.com/office/drawing/2014/main" id="{5C51E40E-B40C-2F61-C7AE-C5A3DA55F3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7290" y="2845495"/>
            <a:ext cx="914400" cy="914400"/>
          </a:xfrm>
          <a:prstGeom prst="rect">
            <a:avLst/>
          </a:prstGeom>
        </p:spPr>
      </p:pic>
      <p:pic>
        <p:nvPicPr>
          <p:cNvPr id="14" name="Рисунок 13" descr="Ребенок с шариком">
            <a:extLst>
              <a:ext uri="{FF2B5EF4-FFF2-40B4-BE49-F238E27FC236}">
                <a16:creationId xmlns:a16="http://schemas.microsoft.com/office/drawing/2014/main" id="{8097CDFA-58E2-2E1B-07AA-2DF1BF3719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97606" y="5304985"/>
            <a:ext cx="933303" cy="914400"/>
          </a:xfrm>
          <a:prstGeom prst="rect">
            <a:avLst/>
          </a:prstGeom>
        </p:spPr>
      </p:pic>
      <p:pic>
        <p:nvPicPr>
          <p:cNvPr id="15" name="Рисунок 14" descr="Беременная женщина">
            <a:extLst>
              <a:ext uri="{FF2B5EF4-FFF2-40B4-BE49-F238E27FC236}">
                <a16:creationId xmlns:a16="http://schemas.microsoft.com/office/drawing/2014/main" id="{C8A80659-903B-D2F8-DC70-9865D17D1C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469238" y="3046628"/>
            <a:ext cx="834407" cy="834407"/>
          </a:xfrm>
          <a:prstGeom prst="rect">
            <a:avLst/>
          </a:prstGeom>
        </p:spPr>
      </p:pic>
      <p:pic>
        <p:nvPicPr>
          <p:cNvPr id="16" name="Рисунок 15" descr="Чоканье">
            <a:extLst>
              <a:ext uri="{FF2B5EF4-FFF2-40B4-BE49-F238E27FC236}">
                <a16:creationId xmlns:a16="http://schemas.microsoft.com/office/drawing/2014/main" id="{170CF51E-C620-6A67-80BC-5A32D46157E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538142" y="4507368"/>
            <a:ext cx="828692" cy="828692"/>
          </a:xfrm>
          <a:prstGeom prst="rect">
            <a:avLst/>
          </a:prstGeom>
        </p:spPr>
      </p:pic>
      <p:pic>
        <p:nvPicPr>
          <p:cNvPr id="17" name="Рисунок 16" descr="Конференц-зал">
            <a:extLst>
              <a:ext uri="{FF2B5EF4-FFF2-40B4-BE49-F238E27FC236}">
                <a16:creationId xmlns:a16="http://schemas.microsoft.com/office/drawing/2014/main" id="{59034198-602D-020F-9126-923FF651CF9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579368" y="5503829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C62493-6CAA-0C34-BE5B-C498B674F8A9}"/>
              </a:ext>
            </a:extLst>
          </p:cNvPr>
          <p:cNvSpPr txBox="1"/>
          <p:nvPr/>
        </p:nvSpPr>
        <p:spPr>
          <a:xfrm>
            <a:off x="7029768" y="1721847"/>
            <a:ext cx="4194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детьми, находящиеся в сложной жизненной ситуации и нуждающиеся в помощи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CE6BF09-340F-BE8C-0A8C-77E3E35AE1A7}"/>
              </a:ext>
            </a:extLst>
          </p:cNvPr>
          <p:cNvCxnSpPr/>
          <p:nvPr/>
        </p:nvCxnSpPr>
        <p:spPr>
          <a:xfrm>
            <a:off x="6497671" y="1922569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0318821-B457-A9D1-CEDC-B2951E542EC1}"/>
              </a:ext>
            </a:extLst>
          </p:cNvPr>
          <p:cNvCxnSpPr/>
          <p:nvPr/>
        </p:nvCxnSpPr>
        <p:spPr>
          <a:xfrm>
            <a:off x="2137261" y="3365086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AED70A3-E1D5-09CA-5231-FD3B51B6C145}"/>
              </a:ext>
            </a:extLst>
          </p:cNvPr>
          <p:cNvCxnSpPr/>
          <p:nvPr/>
        </p:nvCxnSpPr>
        <p:spPr>
          <a:xfrm>
            <a:off x="6754199" y="5914173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D7A0A05-F98F-C8CC-1B24-B81413947CC8}"/>
              </a:ext>
            </a:extLst>
          </p:cNvPr>
          <p:cNvCxnSpPr/>
          <p:nvPr/>
        </p:nvCxnSpPr>
        <p:spPr>
          <a:xfrm>
            <a:off x="6586708" y="4876700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D90F0E69-904D-DF91-283D-99BE81ADCE9B}"/>
              </a:ext>
            </a:extLst>
          </p:cNvPr>
          <p:cNvCxnSpPr/>
          <p:nvPr/>
        </p:nvCxnSpPr>
        <p:spPr>
          <a:xfrm>
            <a:off x="6499216" y="3416754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CF9A2E5-FF7D-DDAC-118B-E80DBF47CC23}"/>
              </a:ext>
            </a:extLst>
          </p:cNvPr>
          <p:cNvCxnSpPr/>
          <p:nvPr/>
        </p:nvCxnSpPr>
        <p:spPr>
          <a:xfrm>
            <a:off x="1869285" y="5953449"/>
            <a:ext cx="3419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FBA92C-9ACF-EB7D-2CC5-72C3715F415D}"/>
              </a:ext>
            </a:extLst>
          </p:cNvPr>
          <p:cNvSpPr txBox="1"/>
          <p:nvPr/>
        </p:nvSpPr>
        <p:spPr>
          <a:xfrm>
            <a:off x="2560490" y="3211198"/>
            <a:ext cx="2280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одним ребенком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F38F1-1688-0055-980F-CB49CA80F1E4}"/>
              </a:ext>
            </a:extLst>
          </p:cNvPr>
          <p:cNvSpPr txBox="1"/>
          <p:nvPr/>
        </p:nvSpPr>
        <p:spPr>
          <a:xfrm>
            <a:off x="2592607" y="4455914"/>
            <a:ext cx="1974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CEF06B-96E7-FC63-E615-2289DA8FF439}"/>
              </a:ext>
            </a:extLst>
          </p:cNvPr>
          <p:cNvSpPr txBox="1"/>
          <p:nvPr/>
        </p:nvSpPr>
        <p:spPr>
          <a:xfrm>
            <a:off x="2225531" y="5762185"/>
            <a:ext cx="2457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 до 18 лет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8F0A0D-0BF3-B03F-DD07-9AFDEA15F25B}"/>
              </a:ext>
            </a:extLst>
          </p:cNvPr>
          <p:cNvSpPr txBox="1"/>
          <p:nvPr/>
        </p:nvSpPr>
        <p:spPr>
          <a:xfrm>
            <a:off x="7029768" y="3099570"/>
            <a:ext cx="3534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ожидающие пополнения в семье, в т.ч. и юные родители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DEE5DD-0F46-40A9-A9F2-C2F45A6E27D8}"/>
              </a:ext>
            </a:extLst>
          </p:cNvPr>
          <p:cNvSpPr txBox="1"/>
          <p:nvPr/>
        </p:nvSpPr>
        <p:spPr>
          <a:xfrm>
            <a:off x="7141563" y="4412092"/>
            <a:ext cx="3786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семьями (НКО, религиозные и общественные институты)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9B7554-6592-CA4C-7D91-D5A0F51C6D2D}"/>
              </a:ext>
            </a:extLst>
          </p:cNvPr>
          <p:cNvSpPr txBox="1"/>
          <p:nvPr/>
        </p:nvSpPr>
        <p:spPr>
          <a:xfrm>
            <a:off x="7296468" y="5727876"/>
            <a:ext cx="3425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(агентства, министерства, отделы)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Семья с двумя детьми">
            <a:extLst>
              <a:ext uri="{FF2B5EF4-FFF2-40B4-BE49-F238E27FC236}">
                <a16:creationId xmlns:a16="http://schemas.microsoft.com/office/drawing/2014/main" id="{C506D9DA-B32A-DF52-345E-61E76BC051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5636" y="1416098"/>
            <a:ext cx="933280" cy="933280"/>
          </a:xfrm>
          <a:prstGeom prst="rect">
            <a:avLst/>
          </a:prstGeom>
        </p:spPr>
      </p:pic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CE6BF09-340F-BE8C-0A8C-77E3E35AE1A7}"/>
              </a:ext>
            </a:extLst>
          </p:cNvPr>
          <p:cNvCxnSpPr/>
          <p:nvPr/>
        </p:nvCxnSpPr>
        <p:spPr>
          <a:xfrm>
            <a:off x="2277149" y="1799193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3C62493-6CAA-0C34-BE5B-C498B674F8A9}"/>
              </a:ext>
            </a:extLst>
          </p:cNvPr>
          <p:cNvSpPr txBox="1"/>
          <p:nvPr/>
        </p:nvSpPr>
        <p:spPr>
          <a:xfrm>
            <a:off x="2708702" y="1635921"/>
            <a:ext cx="1973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</a:t>
            </a:r>
            <a:r>
              <a:rPr lang="ru-RU" b="1" i="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0AD39DB-84E5-433B-0A29-71818CC6BB1D}"/>
              </a:ext>
            </a:extLst>
          </p:cNvPr>
          <p:cNvCxnSpPr/>
          <p:nvPr/>
        </p:nvCxnSpPr>
        <p:spPr>
          <a:xfrm>
            <a:off x="2109658" y="4663975"/>
            <a:ext cx="3349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9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928"/>
          <p:cNvSpPr/>
          <p:nvPr/>
        </p:nvSpPr>
        <p:spPr>
          <a:xfrm>
            <a:off x="1021882" y="260649"/>
            <a:ext cx="4650584" cy="2943063"/>
          </a:xfrm>
          <a:custGeom>
            <a:avLst/>
            <a:gdLst/>
            <a:ahLst/>
            <a:cxnLst/>
            <a:rect l="0" t="0" r="0" b="0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Shape 515"/>
          <p:cNvSpPr/>
          <p:nvPr/>
        </p:nvSpPr>
        <p:spPr>
          <a:xfrm>
            <a:off x="2939077" y="1796819"/>
            <a:ext cx="1282813" cy="1152128"/>
          </a:xfrm>
          <a:custGeom>
            <a:avLst/>
            <a:gdLst/>
            <a:ahLst/>
            <a:cxnLst/>
            <a:rect l="0" t="0" r="0" b="0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" name="Shape 614"/>
          <p:cNvGrpSpPr/>
          <p:nvPr/>
        </p:nvGrpSpPr>
        <p:grpSpPr>
          <a:xfrm>
            <a:off x="2268872" y="2370792"/>
            <a:ext cx="212024" cy="529424"/>
            <a:chOff x="3384375" y="2267500"/>
            <a:chExt cx="203375" cy="507825"/>
          </a:xfrm>
        </p:grpSpPr>
        <p:sp>
          <p:nvSpPr>
            <p:cNvPr id="10" name="Shape 615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0" t="0" r="0" b="0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Shape 616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0" t="0" r="0" b="0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" name="Shape 617"/>
          <p:cNvGrpSpPr/>
          <p:nvPr/>
        </p:nvGrpSpPr>
        <p:grpSpPr>
          <a:xfrm>
            <a:off x="2670959" y="2531881"/>
            <a:ext cx="173947" cy="394859"/>
            <a:chOff x="4747025" y="2332025"/>
            <a:chExt cx="166850" cy="378750"/>
          </a:xfrm>
        </p:grpSpPr>
        <p:sp>
          <p:nvSpPr>
            <p:cNvPr id="13" name="Shape 618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0" t="0" r="0" b="0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Shape 61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0" t="0" r="0" b="0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" name="Shape 620"/>
          <p:cNvGrpSpPr/>
          <p:nvPr/>
        </p:nvGrpSpPr>
        <p:grpSpPr>
          <a:xfrm>
            <a:off x="4490007" y="2424606"/>
            <a:ext cx="180280" cy="524341"/>
            <a:chOff x="4071800" y="2269925"/>
            <a:chExt cx="172925" cy="502950"/>
          </a:xfrm>
        </p:grpSpPr>
        <p:sp>
          <p:nvSpPr>
            <p:cNvPr id="17" name="Shape 621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0" t="0" r="0" b="0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Shape 622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0" t="0" r="0" b="0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" name="Shape 530"/>
          <p:cNvSpPr/>
          <p:nvPr/>
        </p:nvSpPr>
        <p:spPr>
          <a:xfrm>
            <a:off x="3363376" y="2078780"/>
            <a:ext cx="434215" cy="389776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0" name="Shape 642"/>
          <p:cNvGrpSpPr/>
          <p:nvPr/>
        </p:nvGrpSpPr>
        <p:grpSpPr>
          <a:xfrm>
            <a:off x="2814674" y="920647"/>
            <a:ext cx="539588" cy="401192"/>
            <a:chOff x="5247525" y="3007275"/>
            <a:chExt cx="517575" cy="384825"/>
          </a:xfrm>
        </p:grpSpPr>
        <p:sp>
          <p:nvSpPr>
            <p:cNvPr id="21" name="Shape 643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Shape 644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7198A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3" name="Shape 641"/>
          <p:cNvSpPr/>
          <p:nvPr/>
        </p:nvSpPr>
        <p:spPr>
          <a:xfrm>
            <a:off x="2366031" y="644692"/>
            <a:ext cx="509635" cy="441825"/>
          </a:xfrm>
          <a:custGeom>
            <a:avLst/>
            <a:gdLst/>
            <a:ahLst/>
            <a:cxnLst/>
            <a:rect l="0" t="0" r="0" b="0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rgbClr val="7198A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5" name="Рисунок 24" descr="Семья с двумя детьми">
            <a:extLst>
              <a:ext uri="{FF2B5EF4-FFF2-40B4-BE49-F238E27FC236}">
                <a16:creationId xmlns:a16="http://schemas.microsoft.com/office/drawing/2014/main" id="{16CB5DA8-EFD3-0904-0820-403057513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8634" y="3416486"/>
            <a:ext cx="1162215" cy="1162215"/>
          </a:xfrm>
          <a:prstGeom prst="rect">
            <a:avLst/>
          </a:prstGeom>
        </p:spPr>
      </p:pic>
      <p:pic>
        <p:nvPicPr>
          <p:cNvPr id="26" name="Рисунок 25" descr="Семья с девочкой">
            <a:extLst>
              <a:ext uri="{FF2B5EF4-FFF2-40B4-BE49-F238E27FC236}">
                <a16:creationId xmlns:a16="http://schemas.microsoft.com/office/drawing/2014/main" id="{63A922CE-93B7-7FB1-19A9-D52439330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632000" y="4563813"/>
            <a:ext cx="860472" cy="8604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A34CC1B-55D7-9765-84DF-0B6B214EF088}"/>
              </a:ext>
            </a:extLst>
          </p:cNvPr>
          <p:cNvSpPr txBox="1"/>
          <p:nvPr/>
        </p:nvSpPr>
        <p:spPr>
          <a:xfrm>
            <a:off x="2689141" y="3611895"/>
            <a:ext cx="3365932" cy="17334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Счастливое родительство, родительская компетентность, психологически здоровое мышление</a:t>
            </a:r>
          </a:p>
        </p:txBody>
      </p:sp>
      <p:pic>
        <p:nvPicPr>
          <p:cNvPr id="28" name="Рисунок 27" descr="Ребенок с шариком">
            <a:extLst>
              <a:ext uri="{FF2B5EF4-FFF2-40B4-BE49-F238E27FC236}">
                <a16:creationId xmlns:a16="http://schemas.microsoft.com/office/drawing/2014/main" id="{D027BC87-F679-D29E-4348-5FFA1724084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800900" y="2663332"/>
            <a:ext cx="1090824" cy="1090824"/>
          </a:xfrm>
          <a:prstGeom prst="rect">
            <a:avLst/>
          </a:prstGeom>
        </p:spPr>
      </p:pic>
      <p:pic>
        <p:nvPicPr>
          <p:cNvPr id="29" name="Рисунок 28" descr="Женщина с ребенком">
            <a:extLst>
              <a:ext uri="{FF2B5EF4-FFF2-40B4-BE49-F238E27FC236}">
                <a16:creationId xmlns:a16="http://schemas.microsoft.com/office/drawing/2014/main" id="{D929398E-C8E5-58AE-3601-64239495B9B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757932" y="5720584"/>
            <a:ext cx="925288" cy="92528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E9A091-4D5E-B06B-0986-BC0D78472919}"/>
              </a:ext>
            </a:extLst>
          </p:cNvPr>
          <p:cNvSpPr txBox="1"/>
          <p:nvPr/>
        </p:nvSpPr>
        <p:spPr>
          <a:xfrm>
            <a:off x="7421402" y="2995190"/>
            <a:ext cx="3689620" cy="748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 на счастливое и безопасное детство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B01611-78DD-5831-EF86-CF24A75A0D5A}"/>
              </a:ext>
            </a:extLst>
          </p:cNvPr>
          <p:cNvSpPr txBox="1"/>
          <p:nvPr/>
        </p:nvSpPr>
        <p:spPr>
          <a:xfrm>
            <a:off x="3454066" y="5780000"/>
            <a:ext cx="1848184" cy="7487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Поддержка, </a:t>
            </a:r>
            <a:endParaRPr lang="ru-RU" sz="213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213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 descr="Беременная женщина">
            <a:extLst>
              <a:ext uri="{FF2B5EF4-FFF2-40B4-BE49-F238E27FC236}">
                <a16:creationId xmlns:a16="http://schemas.microsoft.com/office/drawing/2014/main" id="{DB1BA75C-951B-BB47-4D83-FAFBE644992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232803" y="1174322"/>
            <a:ext cx="797471" cy="7974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B8058B7-085A-3420-64A9-9886E5C4FCCC}"/>
              </a:ext>
            </a:extLst>
          </p:cNvPr>
          <p:cNvSpPr txBox="1"/>
          <p:nvPr/>
        </p:nvSpPr>
        <p:spPr>
          <a:xfrm>
            <a:off x="6871150" y="1000728"/>
            <a:ext cx="420825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досуг, родительская компетентность, психологическая готовность к родительству</a:t>
            </a:r>
          </a:p>
        </p:txBody>
      </p:sp>
      <p:pic>
        <p:nvPicPr>
          <p:cNvPr id="34" name="Рисунок 33" descr="Чоканье">
            <a:extLst>
              <a:ext uri="{FF2B5EF4-FFF2-40B4-BE49-F238E27FC236}">
                <a16:creationId xmlns:a16="http://schemas.microsoft.com/office/drawing/2014/main" id="{27BADC9C-D237-1192-BD62-AD0611E14B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99682" y="4434912"/>
            <a:ext cx="989373" cy="98937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123F355-8505-A716-4661-DDB25FAC57E0}"/>
              </a:ext>
            </a:extLst>
          </p:cNvPr>
          <p:cNvSpPr txBox="1"/>
          <p:nvPr/>
        </p:nvSpPr>
        <p:spPr>
          <a:xfrm>
            <a:off x="8053089" y="4301386"/>
            <a:ext cx="3264363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Комфортное </a:t>
            </a:r>
            <a:endParaRPr lang="ru-RU" sz="2133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добрососедство</a:t>
            </a:r>
          </a:p>
        </p:txBody>
      </p:sp>
      <p:pic>
        <p:nvPicPr>
          <p:cNvPr id="36" name="Рисунок 35" descr="Конференц-зал">
            <a:extLst>
              <a:ext uri="{FF2B5EF4-FFF2-40B4-BE49-F238E27FC236}">
                <a16:creationId xmlns:a16="http://schemas.microsoft.com/office/drawing/2014/main" id="{4BCA266C-E54C-7C0C-6D42-16442112161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6202202" y="5495441"/>
            <a:ext cx="1219200" cy="12192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118524C-904B-4BF9-1F98-58A290E990F2}"/>
              </a:ext>
            </a:extLst>
          </p:cNvPr>
          <p:cNvSpPr txBox="1"/>
          <p:nvPr/>
        </p:nvSpPr>
        <p:spPr>
          <a:xfrm>
            <a:off x="7346312" y="5740814"/>
            <a:ext cx="420825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33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поколение, порядочное общество</a:t>
            </a:r>
          </a:p>
        </p:txBody>
      </p:sp>
      <p:pic>
        <p:nvPicPr>
          <p:cNvPr id="38" name="Рисунок 37" descr="Семья с двумя детьми">
            <a:extLst>
              <a:ext uri="{FF2B5EF4-FFF2-40B4-BE49-F238E27FC236}">
                <a16:creationId xmlns:a16="http://schemas.microsoft.com/office/drawing/2014/main" id="{16CB5DA8-EFD3-0904-0820-403057513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52612"/>
          <a:stretch/>
        </p:blipFill>
        <p:spPr>
          <a:xfrm>
            <a:off x="1956927" y="5490509"/>
            <a:ext cx="629210" cy="1327775"/>
          </a:xfrm>
          <a:prstGeom prst="rect">
            <a:avLst/>
          </a:prstGeom>
        </p:spPr>
      </p:pic>
      <p:sp>
        <p:nvSpPr>
          <p:cNvPr id="5" name="Молния 4"/>
          <p:cNvSpPr/>
          <p:nvPr/>
        </p:nvSpPr>
        <p:spPr>
          <a:xfrm rot="1174531">
            <a:off x="2555041" y="5640242"/>
            <a:ext cx="431909" cy="884578"/>
          </a:xfrm>
          <a:prstGeom prst="lightningBol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965432-4BD2-DF9E-72B2-84CCFA91A54C}"/>
              </a:ext>
            </a:extLst>
          </p:cNvPr>
          <p:cNvSpPr txBox="1"/>
          <p:nvPr/>
        </p:nvSpPr>
        <p:spPr>
          <a:xfrm>
            <a:off x="2038087" y="357133"/>
            <a:ext cx="88969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Рост социальной неопределенности, </a:t>
            </a:r>
            <a:endParaRPr lang="ru-RU" sz="2400" b="1" dirty="0" smtClean="0">
              <a:solidFill>
                <a:srgbClr val="70AD47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скорость 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и </a:t>
            </a:r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фундаментальность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социально-экономических изменений, </a:t>
            </a:r>
            <a:endParaRPr lang="ru-RU" sz="2400" b="1" dirty="0" smtClean="0">
              <a:solidFill>
                <a:srgbClr val="70AD47">
                  <a:lumMod val="50000"/>
                </a:srgbClr>
              </a:solidFill>
              <a:latin typeface="Arial Black" panose="020B0A04020102020204" pitchFamily="34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новые 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виды </a:t>
            </a:r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информационно-коммуникационных</a:t>
            </a:r>
          </a:p>
          <a:p>
            <a:pPr lvl="0" algn="ctr">
              <a:defRPr/>
            </a:pPr>
            <a:r>
              <a:rPr lang="ru-RU" sz="2400" b="1" dirty="0" smtClean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</a:rPr>
              <a:t>технологий порождают новые риски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354" y="2333685"/>
            <a:ext cx="111599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риск</a:t>
            </a:r>
            <a:r>
              <a:rPr lang="ru-RU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усиления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межэтнической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напряженности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межнациональным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конфликтам,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снижению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толерантности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общении,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</a:t>
            </a:r>
            <a:r>
              <a:rPr lang="ru-RU" spc="-33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pc="-33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людей</a:t>
            </a:r>
            <a:r>
              <a:rPr lang="ru-RU" spc="5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разных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культур,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разных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возрастных</a:t>
            </a:r>
            <a:r>
              <a:rPr lang="ru-RU" spc="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групп, риски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этноизоляции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ксенофобии;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кризис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семьи как института социализации, находящий свое выражение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дезадаптации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семьи (рост разводов, неполных 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дисфункциональных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семей,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девиантного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материнства, насилия в семье, «отложенного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родительства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депривация общения в семье, дисгармоничности типов семейного воспитания), росте социального сиротства и в неэффективном выполнении семьей функции социализации и индивидуализации личности ребенка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низкий уровень безопасности информационной среды для детей и подростков, явно или неявно допускающей использование негативных образцов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девиантного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агрессивного поведения и формирования установок «свои-чужие», что в условиях дефицита позитивных ценностных ориентиров ведет к риску формирования стереотипов восприятия проявлений жестокости, экстремизма, ксенофобии, этнофобии,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мигрантофобии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как привычной социальной нормы и агрессии, как допустимого способа разрешения конфликтов;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обеднение и ограничение общения детей и подростков со сверстниками, рост явлений одиночества, отвержения, низкий уровень коммуникативной компетентности, низкая мотивация общения и др.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bg1"/>
            </a:gs>
            <a:gs pos="0">
              <a:schemeClr val="accent6">
                <a:lumMod val="40000"/>
                <a:lumOff val="60000"/>
              </a:schemeClr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uvsu.ru/img/tuvsu-logo.png">
            <a:extLst>
              <a:ext uri="{FF2B5EF4-FFF2-40B4-BE49-F238E27FC236}">
                <a16:creationId xmlns:a16="http://schemas.microsoft.com/office/drawing/2014/main" id="{D5B73946-ACB5-2A9A-48B4-A35D1AB42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" y="240011"/>
            <a:ext cx="1802163" cy="563176"/>
          </a:xfrm>
          <a:prstGeom prst="rect">
            <a:avLst/>
          </a:prstGeom>
          <a:noFill/>
          <a:effectLst>
            <a:outerShdw blurRad="63500" dir="27000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8916" y="1216725"/>
            <a:ext cx="112058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риски связаны с межличностными отношениями Интернет- пользователей и включают в себя незаконные контакты (например с целью встречи),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киберпреследования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киберунижения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др.) Наиболее распространённые виды коммуникационных рисков – это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кибертравля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(намеренное и регулярное причинение вреда: запугивание, унижение, травля, психологический террор) с использованием электронных форм контакта, различные формы сексуальных домогательств: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секстинг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(отправка сообщений эротического или порнографического содержания посредством электронных форм контакта), 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груминг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(установление дружеского контакта с ребенком с целью сексуальной эксплуатации), а также онлайн-знакомства.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Контентные риски возникают в процессе использования материалов, содержащих противозаконную, неэтичную и вредоносную информацию - насилие, агрессию; эротику и порнографию; нецензурную лексику, пропаганду суицида, алкоголя и наркотиков;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Потребительские риски возникают в ситуациях злоупотребления правами потребителя: риск приобретения товара низкого качества, подделок, контрафактной и фальсифицированной продукции, хищение денежных средств злоумышленником через онлайн-банкинг,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фишинг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(«выуживание» персональных данных), мобильное мошенничество, в частности, кража денежных средств;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риски - возможность повреждения ПО, информации, нарушение ее конфиденциальности или взлома аккаунта, хищения паролей и персональной информации злоумышленниками посредством вредоносного ПО и др. угроз;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Интернет-зависимость - непреодолимая тяга к чрезмерному использованию Интернета, которая в подростковой среде проявляется в форме увлечения видео-играми (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гейминг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навязчивой потребности к общению в чатах, круглосуточном просмотре фильмов и сериалов в Сети и др. Исследования показывают, что выраженность симптомов интернет- зависимости увеличивается с возрастом.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224" y="480021"/>
            <a:ext cx="8937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Новые технологии несут с собой новые риски. В настоящее время выделяют 5 категорий онлайн-рисков:</a:t>
            </a:r>
          </a:p>
        </p:txBody>
      </p:sp>
    </p:spTree>
    <p:extLst>
      <p:ext uri="{BB962C8B-B14F-4D97-AF65-F5344CB8AC3E}">
        <p14:creationId xmlns:p14="http://schemas.microsoft.com/office/powerpoint/2010/main" val="35379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1320</Words>
  <Application>Microsoft Office PowerPoint</Application>
  <PresentationFormat>Широкоэкранный</PresentationFormat>
  <Paragraphs>119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Muli</vt:lpstr>
      <vt:lpstr>Times New Roman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53</cp:revision>
  <dcterms:created xsi:type="dcterms:W3CDTF">2023-08-21T11:00:40Z</dcterms:created>
  <dcterms:modified xsi:type="dcterms:W3CDTF">2023-08-21T15:49:57Z</dcterms:modified>
</cp:coreProperties>
</file>