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3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</p:sldIdLst>
  <p:sldSz cx="20104100" cy="11309350"/>
  <p:notesSz cx="20104100" cy="11309350"/>
  <p:embeddedFontLst>
    <p:embeddedFont>
      <p:font typeface="宋体" panose="02010600030101010101" pitchFamily="2" charset="-122"/>
      <p:regular r:id="rId13"/>
    </p:embeddedFont>
    <p:embeddedFont>
      <p:font typeface="Druk Cyr" charset="-52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微软雅黑" panose="020B0503020204020204" pitchFamily="34" charset="-122"/>
      <p:regular r:id="rId19"/>
      <p:bold r:id="rId20"/>
    </p:embeddedFont>
    <p:embeddedFont>
      <p:font typeface="Impact" panose="020B0806030902050204" pitchFamily="34" charset="0"/>
      <p:regular r:id="rId21"/>
    </p:embeddedFont>
    <p:embeddedFont>
      <p:font typeface="NeueMachina-Medium" panose="020B0604020202020204" charset="-52"/>
      <p:regular r:id="rId2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3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3"/>
  </p:normalViewPr>
  <p:slideViewPr>
    <p:cSldViewPr>
      <p:cViewPr varScale="1">
        <p:scale>
          <a:sx n="67" d="100"/>
          <a:sy n="67" d="100"/>
        </p:scale>
        <p:origin x="576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300118" y="3332182"/>
            <a:ext cx="803981" cy="234015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56091"/>
            <a:ext cx="20014123" cy="1086206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1012607" cy="1127794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07251" y="973874"/>
            <a:ext cx="4690946" cy="2492062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9177458"/>
            <a:ext cx="20104099" cy="2131097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2476" y="831965"/>
            <a:ext cx="4690946" cy="249206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45450" y="955972"/>
            <a:ext cx="8013199" cy="1624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3408" y="679641"/>
              <a:ext cx="4074642" cy="2159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34739" y="0"/>
              <a:ext cx="8969360" cy="11308556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718050" y="2987675"/>
            <a:ext cx="13368525" cy="296683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реализации программ для родителей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Заботливый родителей», «Шаг за шагом», «Семейная идиллия», межведомственного проекта «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Ог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-буле -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делегейнин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дазылы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(«Семья – основа мира») и работе консультационных площадок для родителей (законных представителей) в рамках национального проекта «Образование», федерального проекта «Современная школа»</a:t>
            </a:r>
            <a:endParaRPr sz="3200" b="1" spc="-5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09450" y="7951779"/>
            <a:ext cx="7696200" cy="26776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Монгуш Ульяна Андреевна, советник Министра образования Республики Тыва, победитель регионального этап Всероссийского конкурса профессионального мастерства «Педагог-психолог Республики Тыва -2023», педагог-психолог ГБУ РЦПМСС «Сайзырал»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7250" y="522423"/>
            <a:ext cx="10515600" cy="2708434"/>
          </a:xfrm>
        </p:spPr>
        <p:txBody>
          <a:bodyPr/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«Основы работы по реализации права ребенка жить и воспитываться в семье»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7050" y="522423"/>
            <a:ext cx="4690946" cy="24920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16886"/>
            <a:ext cx="9888569" cy="12924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1744" y="10037523"/>
            <a:ext cx="9888569" cy="12924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050" y="2454275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8450" y="4283075"/>
            <a:ext cx="6096000" cy="30469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Курсы повышения квалификации по ДПО « Основы работы по реализации права ребенка жить и воспитываться в семье» в настоящее время прошли 40 чел. (2022 – 16 чел., 2023-24 чел.)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519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3450" y="552585"/>
            <a:ext cx="9797800" cy="2031325"/>
          </a:xfrm>
        </p:spPr>
        <p:txBody>
          <a:bodyPr/>
          <a:lstStyle/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Совместный проект с АНО ДПО «Институт развития семейного устройства» г. Москва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7050" y="522423"/>
            <a:ext cx="4690946" cy="24920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16886"/>
            <a:ext cx="9888569" cy="12924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7340" y="10016886"/>
            <a:ext cx="9888569" cy="12924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049" y="2977972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280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174863" y="473075"/>
            <a:ext cx="5562600" cy="14946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lang="ru-RU" sz="4800" spc="-75" dirty="0" smtClean="0">
                <a:solidFill>
                  <a:srgbClr val="524641"/>
                </a:solidFill>
                <a:latin typeface="NeueMachina-Medium"/>
                <a:cs typeface="NeueMachina-Medium"/>
              </a:rPr>
              <a:t>Программы для родителей</a:t>
            </a:r>
            <a:endParaRPr sz="4800" dirty="0">
              <a:latin typeface="NeueMachina-Medium"/>
              <a:cs typeface="NeueMachina-Mediu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0850" y="8302231"/>
            <a:ext cx="5562600" cy="113069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01299"/>
              </a:lnSpc>
              <a:spcBef>
                <a:spcPts val="90"/>
              </a:spcBef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Победитель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Всероссийского конкурса программ родительского всеобуча по профилактике детского суицида, 2013 г</a:t>
            </a:r>
            <a:endParaRPr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7251" y="973874"/>
            <a:ext cx="4690946" cy="2492062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70" t="16288" r="24775" b="7460"/>
          <a:stretch/>
        </p:blipFill>
        <p:spPr bwMode="auto">
          <a:xfrm>
            <a:off x="1568451" y="3673475"/>
            <a:ext cx="3018413" cy="4385231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1" t="15279" r="23603" b="6307"/>
          <a:stretch/>
        </p:blipFill>
        <p:spPr bwMode="auto">
          <a:xfrm>
            <a:off x="7918450" y="2292566"/>
            <a:ext cx="3276600" cy="4332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38450" y="3216275"/>
            <a:ext cx="3045579" cy="4147658"/>
          </a:xfrm>
          <a:prstGeom prst="rect">
            <a:avLst/>
          </a:prstGeom>
        </p:spPr>
      </p:pic>
      <p:sp>
        <p:nvSpPr>
          <p:cNvPr id="13" name="object 6"/>
          <p:cNvSpPr txBox="1"/>
          <p:nvPr/>
        </p:nvSpPr>
        <p:spPr>
          <a:xfrm>
            <a:off x="14395450" y="8058706"/>
            <a:ext cx="4690626" cy="11195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0" tIns="11430" rIns="0" bIns="0" rtlCol="0">
            <a:sp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Д.Машкова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уроков осознанного родительства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bject 6"/>
          <p:cNvSpPr txBox="1"/>
          <p:nvPr/>
        </p:nvSpPr>
        <p:spPr>
          <a:xfrm>
            <a:off x="7232650" y="7078257"/>
            <a:ext cx="5181600" cy="12426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0" tIns="11430" rIns="0" bIns="0" rtlCol="0">
            <a:sp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Победитель V Всероссийского конкурса Центров и программ родительского просвещения, 2021 </a:t>
            </a:r>
            <a:r>
              <a:rPr lang="ru-RU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г.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7251" y="973874"/>
            <a:ext cx="4690946" cy="24920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16886"/>
            <a:ext cx="9888569" cy="1292464"/>
          </a:xfrm>
          <a:prstGeom prst="rect">
            <a:avLst/>
          </a:prstGeom>
        </p:spPr>
      </p:pic>
      <p:pic>
        <p:nvPicPr>
          <p:cNvPr id="9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88569" y="10016886"/>
            <a:ext cx="9890986" cy="129139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4" t="14784" r="13685" b="11200"/>
          <a:stretch/>
        </p:blipFill>
        <p:spPr>
          <a:xfrm>
            <a:off x="6775450" y="3465937"/>
            <a:ext cx="8001000" cy="48244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0450" y="4662495"/>
            <a:ext cx="4541914" cy="207891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7232650" y="2528760"/>
            <a:ext cx="7369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ГБУ Республиканский Центр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психолого-мед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к-социального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сопровождения  «Сайзырал»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56976" y="4130675"/>
            <a:ext cx="45756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консультационных центров/служб,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 национальному проекту «Образование»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70250" y="8104163"/>
            <a:ext cx="396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Всероссийский детский телефон доверия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8-800-200-122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36349" y="8194091"/>
            <a:ext cx="8030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ЧУДО «Логос», ТРОО «Ассоциация психологов Тувы»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157450" y="6757286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Психологическая служба образовательной организации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776450" y="3552250"/>
            <a:ext cx="4198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ЦПМПК при Центре «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Сайзырал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ПМПК гг. Кызыла, Ак-Довурак, г. Чадан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898197" y="554221"/>
            <a:ext cx="10891876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ПСИХОЛОГИЧЕСКАЯ ПОМОЩЬ РОДИТЕЛЯМ 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(ЗАКОННЫМ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ПРЕДСТАВИТЕЛЯМ)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870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08850" y="386836"/>
            <a:ext cx="8013199" cy="888948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4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7251" y="973874"/>
            <a:ext cx="4690946" cy="24920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16886"/>
            <a:ext cx="9888569" cy="12924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8569" y="10016886"/>
            <a:ext cx="9888569" cy="1292464"/>
          </a:xfrm>
          <a:prstGeom prst="rect">
            <a:avLst/>
          </a:prstGeom>
        </p:spPr>
      </p:pic>
      <p:pic>
        <p:nvPicPr>
          <p:cNvPr id="9" name="Picture 2" descr="https://sun9-13.userapi.com/impf/LaVJQdUq5qbVm6GeNLCsrTtubdMdSrnd8YuYyA/XzxwhUPWhhM.jpg?size=1280x960&amp;quality=95&amp;sign=8b8fb4f8b4fd43d100b2d5269b2b7c5f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25" y="4034752"/>
            <a:ext cx="2865036" cy="161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sun9-5.userapi.com/impf/FrkXN9vgQfZoJ0ZcbegdanbrAKyQArXoeiZIAA/GzaEM2BSGDo.jpg?size=1280x1280&amp;quality=95&amp;sign=363b2a45a504c85a08b79cae6915e3db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513" y="4103887"/>
            <a:ext cx="3268075" cy="2451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sun9-73.userapi.com/impf/cbwapc26Q1wFgXQXJGk3Ro1IMCFVTRPN4YRVRA/RWsZFsAOkiU.jpg?size=1280x1280&amp;quality=95&amp;sign=3cbbe8d4e059eaa91228c77991bb46e7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29" y="6174189"/>
            <a:ext cx="2668044" cy="190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07"/>
          <p:cNvGrpSpPr/>
          <p:nvPr/>
        </p:nvGrpSpPr>
        <p:grpSpPr>
          <a:xfrm>
            <a:off x="3226831" y="6564825"/>
            <a:ext cx="10744200" cy="3505200"/>
            <a:chOff x="3250839" y="3327121"/>
            <a:chExt cx="3362914" cy="2118379"/>
          </a:xfr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3" name="组合 27"/>
            <p:cNvGrpSpPr/>
            <p:nvPr/>
          </p:nvGrpSpPr>
          <p:grpSpPr>
            <a:xfrm>
              <a:off x="3250839" y="3327121"/>
              <a:ext cx="3362914" cy="2118379"/>
              <a:chOff x="3562351" y="3199997"/>
              <a:chExt cx="3213504" cy="2024262"/>
            </a:xfrm>
          </p:grpSpPr>
          <p:grpSp>
            <p:nvGrpSpPr>
              <p:cNvPr id="16" name="组合 13"/>
              <p:cNvGrpSpPr/>
              <p:nvPr/>
            </p:nvGrpSpPr>
            <p:grpSpPr>
              <a:xfrm rot="10800000">
                <a:off x="3562351" y="3271582"/>
                <a:ext cx="2732549" cy="1952677"/>
                <a:chOff x="2844442" y="1031260"/>
                <a:chExt cx="2732549" cy="1952677"/>
              </a:xfrm>
            </p:grpSpPr>
            <p:sp>
              <p:nvSpPr>
                <p:cNvPr id="18" name="任意多边形 14"/>
                <p:cNvSpPr/>
                <p:nvPr/>
              </p:nvSpPr>
              <p:spPr>
                <a:xfrm>
                  <a:off x="2844442" y="1031260"/>
                  <a:ext cx="2732549" cy="1952677"/>
                </a:xfrm>
                <a:custGeom>
                  <a:avLst/>
                  <a:gdLst>
                    <a:gd name="connsiteX0" fmla="*/ 2077705 w 2732549"/>
                    <a:gd name="connsiteY0" fmla="*/ 0 h 1952677"/>
                    <a:gd name="connsiteX1" fmla="*/ 2732549 w 2732549"/>
                    <a:gd name="connsiteY1" fmla="*/ 654844 h 1952677"/>
                    <a:gd name="connsiteX2" fmla="*/ 2332600 w 2732549"/>
                    <a:gd name="connsiteY2" fmla="*/ 1258227 h 1952677"/>
                    <a:gd name="connsiteX3" fmla="*/ 2310273 w 2732549"/>
                    <a:gd name="connsiteY3" fmla="*/ 1265158 h 1952677"/>
                    <a:gd name="connsiteX4" fmla="*/ 2310273 w 2732549"/>
                    <a:gd name="connsiteY4" fmla="*/ 1952677 h 1952677"/>
                    <a:gd name="connsiteX5" fmla="*/ 468749 w 2732549"/>
                    <a:gd name="connsiteY5" fmla="*/ 1952677 h 1952677"/>
                    <a:gd name="connsiteX6" fmla="*/ 0 w 2732549"/>
                    <a:gd name="connsiteY6" fmla="*/ 1483928 h 1952677"/>
                    <a:gd name="connsiteX7" fmla="*/ 0 w 2732549"/>
                    <a:gd name="connsiteY7" fmla="*/ 503238 h 1952677"/>
                    <a:gd name="connsiteX8" fmla="*/ 1442259 w 2732549"/>
                    <a:gd name="connsiteY8" fmla="*/ 503238 h 1952677"/>
                    <a:gd name="connsiteX9" fmla="*/ 1474322 w 2732549"/>
                    <a:gd name="connsiteY9" fmla="*/ 399949 h 1952677"/>
                    <a:gd name="connsiteX10" fmla="*/ 2077705 w 2732549"/>
                    <a:gd name="connsiteY10" fmla="*/ 0 h 1952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732549" h="1952677">
                      <a:moveTo>
                        <a:pt x="2077705" y="0"/>
                      </a:moveTo>
                      <a:cubicBezTo>
                        <a:pt x="2439365" y="0"/>
                        <a:pt x="2732549" y="293184"/>
                        <a:pt x="2732549" y="654844"/>
                      </a:cubicBezTo>
                      <a:cubicBezTo>
                        <a:pt x="2732549" y="926089"/>
                        <a:pt x="2567633" y="1158816"/>
                        <a:pt x="2332600" y="1258227"/>
                      </a:cubicBezTo>
                      <a:lnTo>
                        <a:pt x="2310273" y="1265158"/>
                      </a:lnTo>
                      <a:lnTo>
                        <a:pt x="2310273" y="1952677"/>
                      </a:lnTo>
                      <a:lnTo>
                        <a:pt x="468749" y="1952677"/>
                      </a:lnTo>
                      <a:lnTo>
                        <a:pt x="0" y="1483928"/>
                      </a:lnTo>
                      <a:lnTo>
                        <a:pt x="0" y="503238"/>
                      </a:lnTo>
                      <a:lnTo>
                        <a:pt x="1442259" y="503238"/>
                      </a:lnTo>
                      <a:lnTo>
                        <a:pt x="1474322" y="399949"/>
                      </a:lnTo>
                      <a:cubicBezTo>
                        <a:pt x="1573733" y="164916"/>
                        <a:pt x="1806460" y="0"/>
                        <a:pt x="2077705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30000">
                      <a:schemeClr val="accent4"/>
                    </a:gs>
                    <a:gs pos="70000">
                      <a:schemeClr val="accent3"/>
                    </a:gs>
                  </a:gsLst>
                  <a:lin ang="189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zh-CN" altLang="en-US" sz="19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" name="椭圆 15"/>
                <p:cNvSpPr/>
                <p:nvPr/>
              </p:nvSpPr>
              <p:spPr>
                <a:xfrm>
                  <a:off x="4476115" y="1163768"/>
                  <a:ext cx="1006987" cy="100698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zh-CN" altLang="en-US" sz="190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7" name="任意多边形 25"/>
              <p:cNvSpPr/>
              <p:nvPr/>
            </p:nvSpPr>
            <p:spPr>
              <a:xfrm rot="13377208">
                <a:off x="4321474" y="3199997"/>
                <a:ext cx="2454381" cy="1046112"/>
              </a:xfrm>
              <a:custGeom>
                <a:avLst/>
                <a:gdLst>
                  <a:gd name="connsiteX0" fmla="*/ 0 w 2454381"/>
                  <a:gd name="connsiteY0" fmla="*/ 304665 h 1046112"/>
                  <a:gd name="connsiteX1" fmla="*/ 327245 w 2454381"/>
                  <a:gd name="connsiteY1" fmla="*/ 0 h 1046112"/>
                  <a:gd name="connsiteX2" fmla="*/ 2454381 w 2454381"/>
                  <a:gd name="connsiteY2" fmla="*/ 0 h 1046112"/>
                  <a:gd name="connsiteX3" fmla="*/ 1330735 w 2454381"/>
                  <a:gd name="connsiteY3" fmla="*/ 1046112 h 1046112"/>
                  <a:gd name="connsiteX4" fmla="*/ 668246 w 2454381"/>
                  <a:gd name="connsiteY4" fmla="*/ 1022439 h 1046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54381" h="1046112">
                    <a:moveTo>
                      <a:pt x="0" y="304665"/>
                    </a:moveTo>
                    <a:lnTo>
                      <a:pt x="327245" y="0"/>
                    </a:lnTo>
                    <a:lnTo>
                      <a:pt x="2454381" y="0"/>
                    </a:lnTo>
                    <a:lnTo>
                      <a:pt x="1330735" y="1046112"/>
                    </a:lnTo>
                    <a:lnTo>
                      <a:pt x="668246" y="1022439"/>
                    </a:lnTo>
                    <a:close/>
                  </a:path>
                </a:pathLst>
              </a:cu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zh-CN" altLang="en-US" sz="19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文本框 39"/>
            <p:cNvSpPr txBox="1"/>
            <p:nvPr/>
          </p:nvSpPr>
          <p:spPr>
            <a:xfrm>
              <a:off x="3336851" y="4423767"/>
              <a:ext cx="1053806" cy="535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endParaRPr lang="ru-RU" altLang="zh-CN" sz="1600" dirty="0" smtClean="0">
                <a:solidFill>
                  <a:prstClr val="white">
                    <a:lumMod val="50000"/>
                  </a:prstClr>
                </a:solidFill>
                <a:latin typeface="Impact" panose="020B0806030902050204" pitchFamily="34" charset="0"/>
              </a:endParaRPr>
            </a:p>
            <a:p>
              <a:pPr algn="ctr" defTabSz="914377"/>
              <a:r>
                <a:rPr lang="ru-RU" altLang="zh-CN" sz="2400" dirty="0" smtClean="0">
                  <a:solidFill>
                    <a:prstClr val="white">
                      <a:lumMod val="50000"/>
                    </a:prstClr>
                  </a:solidFill>
                  <a:latin typeface="Impact" panose="020B0806030902050204" pitchFamily="34" charset="0"/>
                </a:rPr>
                <a:t>352 чел.</a:t>
              </a:r>
              <a:endParaRPr lang="zh-CN" altLang="en-US" sz="2400" dirty="0">
                <a:solidFill>
                  <a:prstClr val="white">
                    <a:lumMod val="50000"/>
                  </a:prstClr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5" name="文本框 47"/>
            <p:cNvSpPr txBox="1"/>
            <p:nvPr/>
          </p:nvSpPr>
          <p:spPr>
            <a:xfrm>
              <a:off x="4284982" y="3592538"/>
              <a:ext cx="1806815" cy="265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lnSpc>
                  <a:spcPct val="120000"/>
                </a:lnSpc>
              </a:pPr>
              <a:endParaRPr lang="zh-CN" altLang="en-US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5709693" y="7353475"/>
            <a:ext cx="56356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Выезды в Бай-</a:t>
            </a:r>
            <a:r>
              <a:rPr lang="ru-RU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Тайгинский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Баруун-Хемчикский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Дзун-Хемчикский, </a:t>
            </a:r>
            <a:r>
              <a:rPr lang="ru-RU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Сут-Хольский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Улуг-Хемский, Кызылский, </a:t>
            </a:r>
            <a:r>
              <a:rPr lang="ru-RU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кожууны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 г. Ак-Довурак и проведены обучающие мероприятия по профилактике аутоагрессивного поведения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组合 106"/>
          <p:cNvGrpSpPr/>
          <p:nvPr/>
        </p:nvGrpSpPr>
        <p:grpSpPr>
          <a:xfrm>
            <a:off x="8330262" y="2014262"/>
            <a:ext cx="6876653" cy="4102984"/>
            <a:chOff x="5742803" y="1436360"/>
            <a:chExt cx="2863998" cy="2826675"/>
          </a:xfr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2" name="组合 28"/>
            <p:cNvGrpSpPr/>
            <p:nvPr/>
          </p:nvGrpSpPr>
          <p:grpSpPr>
            <a:xfrm>
              <a:off x="5742803" y="1436360"/>
              <a:ext cx="2863998" cy="2826675"/>
              <a:chOff x="5943600" y="1393240"/>
              <a:chExt cx="2736754" cy="2701089"/>
            </a:xfrm>
          </p:grpSpPr>
          <p:sp>
            <p:nvSpPr>
              <p:cNvPr id="25" name="任意多边形 6"/>
              <p:cNvSpPr/>
              <p:nvPr/>
            </p:nvSpPr>
            <p:spPr>
              <a:xfrm>
                <a:off x="5943600" y="1773551"/>
                <a:ext cx="2732549" cy="1952677"/>
              </a:xfrm>
              <a:custGeom>
                <a:avLst/>
                <a:gdLst>
                  <a:gd name="connsiteX0" fmla="*/ 2077705 w 2732549"/>
                  <a:gd name="connsiteY0" fmla="*/ 0 h 1952677"/>
                  <a:gd name="connsiteX1" fmla="*/ 2732549 w 2732549"/>
                  <a:gd name="connsiteY1" fmla="*/ 654844 h 1952677"/>
                  <a:gd name="connsiteX2" fmla="*/ 2332600 w 2732549"/>
                  <a:gd name="connsiteY2" fmla="*/ 1258227 h 1952677"/>
                  <a:gd name="connsiteX3" fmla="*/ 2310273 w 2732549"/>
                  <a:gd name="connsiteY3" fmla="*/ 1265158 h 1952677"/>
                  <a:gd name="connsiteX4" fmla="*/ 2310273 w 2732549"/>
                  <a:gd name="connsiteY4" fmla="*/ 1952677 h 1952677"/>
                  <a:gd name="connsiteX5" fmla="*/ 468749 w 2732549"/>
                  <a:gd name="connsiteY5" fmla="*/ 1952677 h 1952677"/>
                  <a:gd name="connsiteX6" fmla="*/ 0 w 2732549"/>
                  <a:gd name="connsiteY6" fmla="*/ 1483928 h 1952677"/>
                  <a:gd name="connsiteX7" fmla="*/ 0 w 2732549"/>
                  <a:gd name="connsiteY7" fmla="*/ 503238 h 1952677"/>
                  <a:gd name="connsiteX8" fmla="*/ 1442259 w 2732549"/>
                  <a:gd name="connsiteY8" fmla="*/ 503238 h 1952677"/>
                  <a:gd name="connsiteX9" fmla="*/ 1474322 w 2732549"/>
                  <a:gd name="connsiteY9" fmla="*/ 399949 h 1952677"/>
                  <a:gd name="connsiteX10" fmla="*/ 2077705 w 2732549"/>
                  <a:gd name="connsiteY10" fmla="*/ 0 h 1952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32549" h="1952677">
                    <a:moveTo>
                      <a:pt x="2077705" y="0"/>
                    </a:moveTo>
                    <a:cubicBezTo>
                      <a:pt x="2439365" y="0"/>
                      <a:pt x="2732549" y="293184"/>
                      <a:pt x="2732549" y="654844"/>
                    </a:cubicBezTo>
                    <a:cubicBezTo>
                      <a:pt x="2732549" y="926089"/>
                      <a:pt x="2567633" y="1158816"/>
                      <a:pt x="2332600" y="1258227"/>
                    </a:cubicBezTo>
                    <a:lnTo>
                      <a:pt x="2310273" y="1265158"/>
                    </a:lnTo>
                    <a:lnTo>
                      <a:pt x="2310273" y="1952677"/>
                    </a:lnTo>
                    <a:lnTo>
                      <a:pt x="468749" y="1952677"/>
                    </a:lnTo>
                    <a:lnTo>
                      <a:pt x="0" y="1483928"/>
                    </a:lnTo>
                    <a:lnTo>
                      <a:pt x="0" y="503238"/>
                    </a:lnTo>
                    <a:lnTo>
                      <a:pt x="1442259" y="503238"/>
                    </a:lnTo>
                    <a:lnTo>
                      <a:pt x="1474322" y="399949"/>
                    </a:lnTo>
                    <a:cubicBezTo>
                      <a:pt x="1573733" y="164916"/>
                      <a:pt x="1806460" y="0"/>
                      <a:pt x="2077705" y="0"/>
                    </a:cubicBezTo>
                    <a:close/>
                  </a:path>
                </a:pathLst>
              </a:custGeom>
              <a:gradFill flip="none" rotWithShape="1">
                <a:gsLst>
                  <a:gs pos="30000">
                    <a:schemeClr val="accent2"/>
                  </a:gs>
                  <a:gs pos="70000">
                    <a:schemeClr val="accent1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zh-CN" altLang="en-US" sz="190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任意多边形 24"/>
              <p:cNvSpPr/>
              <p:nvPr/>
            </p:nvSpPr>
            <p:spPr>
              <a:xfrm rot="2577208">
                <a:off x="6000354" y="1393240"/>
                <a:ext cx="2680000" cy="2701089"/>
              </a:xfrm>
              <a:custGeom>
                <a:avLst/>
                <a:gdLst>
                  <a:gd name="connsiteX0" fmla="*/ 327245 w 2680000"/>
                  <a:gd name="connsiteY0" fmla="*/ 1654670 h 2701089"/>
                  <a:gd name="connsiteX1" fmla="*/ 329015 w 2680000"/>
                  <a:gd name="connsiteY1" fmla="*/ 1654670 h 2701089"/>
                  <a:gd name="connsiteX2" fmla="*/ 1441 w 2680000"/>
                  <a:gd name="connsiteY2" fmla="*/ 1959641 h 2701089"/>
                  <a:gd name="connsiteX3" fmla="*/ 669441 w 2680000"/>
                  <a:gd name="connsiteY3" fmla="*/ 2677152 h 2701089"/>
                  <a:gd name="connsiteX4" fmla="*/ 668246 w 2680000"/>
                  <a:gd name="connsiteY4" fmla="*/ 2677109 h 2701089"/>
                  <a:gd name="connsiteX5" fmla="*/ 0 w 2680000"/>
                  <a:gd name="connsiteY5" fmla="*/ 1959335 h 2701089"/>
                  <a:gd name="connsiteX6" fmla="*/ 1179220 w 2680000"/>
                  <a:gd name="connsiteY6" fmla="*/ 175561 h 2701089"/>
                  <a:gd name="connsiteX7" fmla="*/ 2104718 w 2680000"/>
                  <a:gd name="connsiteY7" fmla="*/ 208632 h 2701089"/>
                  <a:gd name="connsiteX8" fmla="*/ 2223140 w 2680000"/>
                  <a:gd name="connsiteY8" fmla="*/ 922780 h 2701089"/>
                  <a:gd name="connsiteX9" fmla="*/ 2211522 w 2680000"/>
                  <a:gd name="connsiteY9" fmla="*/ 943066 h 2701089"/>
                  <a:gd name="connsiteX10" fmla="*/ 2680000 w 2680000"/>
                  <a:gd name="connsiteY10" fmla="*/ 1446267 h 2701089"/>
                  <a:gd name="connsiteX11" fmla="*/ 1332175 w 2680000"/>
                  <a:gd name="connsiteY11" fmla="*/ 2701089 h 2701089"/>
                  <a:gd name="connsiteX12" fmla="*/ 669687 w 2680000"/>
                  <a:gd name="connsiteY12" fmla="*/ 2677415 h 2701089"/>
                  <a:gd name="connsiteX13" fmla="*/ 669441 w 2680000"/>
                  <a:gd name="connsiteY13" fmla="*/ 2677152 h 2701089"/>
                  <a:gd name="connsiteX14" fmla="*/ 1330735 w 2680000"/>
                  <a:gd name="connsiteY14" fmla="*/ 2700782 h 2701089"/>
                  <a:gd name="connsiteX15" fmla="*/ 2454381 w 2680000"/>
                  <a:gd name="connsiteY15" fmla="*/ 1654670 h 2701089"/>
                  <a:gd name="connsiteX16" fmla="*/ 329015 w 2680000"/>
                  <a:gd name="connsiteY16" fmla="*/ 1654670 h 2701089"/>
                  <a:gd name="connsiteX17" fmla="*/ 1057041 w 2680000"/>
                  <a:gd name="connsiteY17" fmla="*/ 976880 h 2701089"/>
                  <a:gd name="connsiteX18" fmla="*/ 1010126 w 2680000"/>
                  <a:gd name="connsiteY18" fmla="*/ 879434 h 2701089"/>
                  <a:gd name="connsiteX19" fmla="*/ 1179220 w 2680000"/>
                  <a:gd name="connsiteY19" fmla="*/ 175561 h 2701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80000" h="2701089">
                    <a:moveTo>
                      <a:pt x="327245" y="1654670"/>
                    </a:moveTo>
                    <a:lnTo>
                      <a:pt x="329015" y="1654670"/>
                    </a:lnTo>
                    <a:lnTo>
                      <a:pt x="1441" y="1959641"/>
                    </a:lnTo>
                    <a:lnTo>
                      <a:pt x="669441" y="2677152"/>
                    </a:lnTo>
                    <a:lnTo>
                      <a:pt x="668246" y="2677109"/>
                    </a:lnTo>
                    <a:lnTo>
                      <a:pt x="0" y="1959335"/>
                    </a:lnTo>
                    <a:close/>
                    <a:moveTo>
                      <a:pt x="1179220" y="175561"/>
                    </a:moveTo>
                    <a:cubicBezTo>
                      <a:pt x="1443921" y="-70876"/>
                      <a:pt x="1858282" y="-56069"/>
                      <a:pt x="2104718" y="208632"/>
                    </a:cubicBezTo>
                    <a:cubicBezTo>
                      <a:pt x="2289546" y="407159"/>
                      <a:pt x="2327424" y="689868"/>
                      <a:pt x="2223140" y="922780"/>
                    </a:cubicBezTo>
                    <a:lnTo>
                      <a:pt x="2211522" y="943066"/>
                    </a:lnTo>
                    <a:lnTo>
                      <a:pt x="2680000" y="1446267"/>
                    </a:lnTo>
                    <a:lnTo>
                      <a:pt x="1332175" y="2701089"/>
                    </a:lnTo>
                    <a:lnTo>
                      <a:pt x="669687" y="2677415"/>
                    </a:lnTo>
                    <a:lnTo>
                      <a:pt x="669441" y="2677152"/>
                    </a:lnTo>
                    <a:lnTo>
                      <a:pt x="1330735" y="2700782"/>
                    </a:lnTo>
                    <a:lnTo>
                      <a:pt x="2454381" y="1654670"/>
                    </a:lnTo>
                    <a:lnTo>
                      <a:pt x="329015" y="1654670"/>
                    </a:lnTo>
                    <a:lnTo>
                      <a:pt x="1057041" y="976880"/>
                    </a:lnTo>
                    <a:lnTo>
                      <a:pt x="1010126" y="879434"/>
                    </a:lnTo>
                    <a:cubicBezTo>
                      <a:pt x="922733" y="639673"/>
                      <a:pt x="980693" y="360388"/>
                      <a:pt x="1179220" y="175561"/>
                    </a:cubicBezTo>
                    <a:close/>
                  </a:path>
                </a:pathLst>
              </a:cu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zh-CN" altLang="en-US" sz="190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椭圆 7"/>
              <p:cNvSpPr/>
              <p:nvPr/>
            </p:nvSpPr>
            <p:spPr>
              <a:xfrm>
                <a:off x="7517017" y="1920933"/>
                <a:ext cx="1006987" cy="100698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zh-CN" altLang="en-US" sz="19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3" name="文本框 36"/>
            <p:cNvSpPr txBox="1"/>
            <p:nvPr/>
          </p:nvSpPr>
          <p:spPr>
            <a:xfrm>
              <a:off x="7410601" y="2273735"/>
              <a:ext cx="1053806" cy="425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ru-RU" altLang="zh-CN" sz="2400" dirty="0" smtClean="0">
                  <a:solidFill>
                    <a:prstClr val="white">
                      <a:lumMod val="50000"/>
                    </a:prstClr>
                  </a:solidFill>
                  <a:latin typeface="Impact" panose="020B0806030902050204" pitchFamily="34" charset="0"/>
                </a:rPr>
                <a:t>9697 чел.</a:t>
              </a:r>
              <a:endParaRPr lang="zh-CN" altLang="en-US" sz="2400" dirty="0">
                <a:solidFill>
                  <a:prstClr val="white">
                    <a:lumMod val="50000"/>
                  </a:prstClr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24" name="文本框 45"/>
            <p:cNvSpPr txBox="1"/>
            <p:nvPr/>
          </p:nvSpPr>
          <p:spPr>
            <a:xfrm>
              <a:off x="5835767" y="2492846"/>
              <a:ext cx="1774053" cy="1174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lnSpc>
                  <a:spcPct val="120000"/>
                </a:lnSpc>
              </a:pPr>
              <a:r>
                <a:rPr lang="ru-RU" altLang="zh-CN" sz="1600" dirty="0" smtClean="0">
                  <a:solidFill>
                    <a:prstClr val="white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Родительские собрания, лектории, тренинги, </a:t>
              </a:r>
              <a:r>
                <a:rPr lang="ru-RU" altLang="zh-CN" sz="1600" dirty="0" err="1" smtClean="0">
                  <a:solidFill>
                    <a:prstClr val="white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вебинары</a:t>
              </a:r>
              <a:r>
                <a:rPr lang="ru-RU" altLang="zh-CN" sz="1600" dirty="0" smtClean="0">
                  <a:solidFill>
                    <a:prstClr val="white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 в рамках Месячника психологической безопасности</a:t>
              </a:r>
              <a:endParaRPr lang="ru-RU" altLang="zh-CN" sz="1600" dirty="0">
                <a:solidFill>
                  <a:prstClr val="white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28" name="组合 108"/>
          <p:cNvGrpSpPr/>
          <p:nvPr/>
        </p:nvGrpSpPr>
        <p:grpSpPr>
          <a:xfrm>
            <a:off x="12957804" y="5097211"/>
            <a:ext cx="6619246" cy="4814918"/>
            <a:chOff x="5740392" y="3574125"/>
            <a:chExt cx="2862009" cy="2826675"/>
          </a:xfr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9" name="组合 30"/>
            <p:cNvGrpSpPr/>
            <p:nvPr/>
          </p:nvGrpSpPr>
          <p:grpSpPr>
            <a:xfrm>
              <a:off x="5740392" y="3574125"/>
              <a:ext cx="2862009" cy="2826675"/>
              <a:chOff x="5941296" y="3436027"/>
              <a:chExt cx="2734853" cy="2701089"/>
            </a:xfrm>
          </p:grpSpPr>
          <p:grpSp>
            <p:nvGrpSpPr>
              <p:cNvPr id="31" name="组合 16"/>
              <p:cNvGrpSpPr/>
              <p:nvPr/>
            </p:nvGrpSpPr>
            <p:grpSpPr>
              <a:xfrm rot="10800000">
                <a:off x="5943600" y="3801760"/>
                <a:ext cx="2732549" cy="1952677"/>
                <a:chOff x="2844442" y="1031260"/>
                <a:chExt cx="2732549" cy="1952677"/>
              </a:xfrm>
            </p:grpSpPr>
            <p:sp>
              <p:nvSpPr>
                <p:cNvPr id="33" name="任意多边形 17"/>
                <p:cNvSpPr/>
                <p:nvPr/>
              </p:nvSpPr>
              <p:spPr>
                <a:xfrm>
                  <a:off x="2844442" y="1031260"/>
                  <a:ext cx="2732549" cy="1952677"/>
                </a:xfrm>
                <a:custGeom>
                  <a:avLst/>
                  <a:gdLst>
                    <a:gd name="connsiteX0" fmla="*/ 2077705 w 2732549"/>
                    <a:gd name="connsiteY0" fmla="*/ 0 h 1952677"/>
                    <a:gd name="connsiteX1" fmla="*/ 2732549 w 2732549"/>
                    <a:gd name="connsiteY1" fmla="*/ 654844 h 1952677"/>
                    <a:gd name="connsiteX2" fmla="*/ 2332600 w 2732549"/>
                    <a:gd name="connsiteY2" fmla="*/ 1258227 h 1952677"/>
                    <a:gd name="connsiteX3" fmla="*/ 2310273 w 2732549"/>
                    <a:gd name="connsiteY3" fmla="*/ 1265158 h 1952677"/>
                    <a:gd name="connsiteX4" fmla="*/ 2310273 w 2732549"/>
                    <a:gd name="connsiteY4" fmla="*/ 1952677 h 1952677"/>
                    <a:gd name="connsiteX5" fmla="*/ 468749 w 2732549"/>
                    <a:gd name="connsiteY5" fmla="*/ 1952677 h 1952677"/>
                    <a:gd name="connsiteX6" fmla="*/ 0 w 2732549"/>
                    <a:gd name="connsiteY6" fmla="*/ 1483928 h 1952677"/>
                    <a:gd name="connsiteX7" fmla="*/ 0 w 2732549"/>
                    <a:gd name="connsiteY7" fmla="*/ 503238 h 1952677"/>
                    <a:gd name="connsiteX8" fmla="*/ 1442259 w 2732549"/>
                    <a:gd name="connsiteY8" fmla="*/ 503238 h 1952677"/>
                    <a:gd name="connsiteX9" fmla="*/ 1474322 w 2732549"/>
                    <a:gd name="connsiteY9" fmla="*/ 399949 h 1952677"/>
                    <a:gd name="connsiteX10" fmla="*/ 2077705 w 2732549"/>
                    <a:gd name="connsiteY10" fmla="*/ 0 h 1952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732549" h="1952677">
                      <a:moveTo>
                        <a:pt x="2077705" y="0"/>
                      </a:moveTo>
                      <a:cubicBezTo>
                        <a:pt x="2439365" y="0"/>
                        <a:pt x="2732549" y="293184"/>
                        <a:pt x="2732549" y="654844"/>
                      </a:cubicBezTo>
                      <a:cubicBezTo>
                        <a:pt x="2732549" y="926089"/>
                        <a:pt x="2567633" y="1158816"/>
                        <a:pt x="2332600" y="1258227"/>
                      </a:cubicBezTo>
                      <a:lnTo>
                        <a:pt x="2310273" y="1265158"/>
                      </a:lnTo>
                      <a:lnTo>
                        <a:pt x="2310273" y="1952677"/>
                      </a:lnTo>
                      <a:lnTo>
                        <a:pt x="468749" y="1952677"/>
                      </a:lnTo>
                      <a:lnTo>
                        <a:pt x="0" y="1483928"/>
                      </a:lnTo>
                      <a:lnTo>
                        <a:pt x="0" y="503238"/>
                      </a:lnTo>
                      <a:lnTo>
                        <a:pt x="1442259" y="503238"/>
                      </a:lnTo>
                      <a:lnTo>
                        <a:pt x="1474322" y="399949"/>
                      </a:lnTo>
                      <a:cubicBezTo>
                        <a:pt x="1573733" y="164916"/>
                        <a:pt x="1806460" y="0"/>
                        <a:pt x="2077705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70000">
                      <a:schemeClr val="accent6"/>
                    </a:gs>
                    <a:gs pos="30000">
                      <a:schemeClr val="accent5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zh-CN" altLang="en-US" sz="19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" name="椭圆 18"/>
                <p:cNvSpPr/>
                <p:nvPr/>
              </p:nvSpPr>
              <p:spPr>
                <a:xfrm>
                  <a:off x="4417859" y="1178642"/>
                  <a:ext cx="1006987" cy="100698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zh-CN" altLang="en-US" sz="190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32" name="任意多边形 26"/>
              <p:cNvSpPr/>
              <p:nvPr/>
            </p:nvSpPr>
            <p:spPr>
              <a:xfrm rot="13377208">
                <a:off x="5941296" y="3436027"/>
                <a:ext cx="2680000" cy="2701089"/>
              </a:xfrm>
              <a:custGeom>
                <a:avLst/>
                <a:gdLst>
                  <a:gd name="connsiteX0" fmla="*/ 327245 w 2680000"/>
                  <a:gd name="connsiteY0" fmla="*/ 1654670 h 2701089"/>
                  <a:gd name="connsiteX1" fmla="*/ 329015 w 2680000"/>
                  <a:gd name="connsiteY1" fmla="*/ 1654670 h 2701089"/>
                  <a:gd name="connsiteX2" fmla="*/ 1441 w 2680000"/>
                  <a:gd name="connsiteY2" fmla="*/ 1959641 h 2701089"/>
                  <a:gd name="connsiteX3" fmla="*/ 669441 w 2680000"/>
                  <a:gd name="connsiteY3" fmla="*/ 2677152 h 2701089"/>
                  <a:gd name="connsiteX4" fmla="*/ 668246 w 2680000"/>
                  <a:gd name="connsiteY4" fmla="*/ 2677109 h 2701089"/>
                  <a:gd name="connsiteX5" fmla="*/ 0 w 2680000"/>
                  <a:gd name="connsiteY5" fmla="*/ 1959335 h 2701089"/>
                  <a:gd name="connsiteX6" fmla="*/ 1179220 w 2680000"/>
                  <a:gd name="connsiteY6" fmla="*/ 175561 h 2701089"/>
                  <a:gd name="connsiteX7" fmla="*/ 2104718 w 2680000"/>
                  <a:gd name="connsiteY7" fmla="*/ 208632 h 2701089"/>
                  <a:gd name="connsiteX8" fmla="*/ 2223140 w 2680000"/>
                  <a:gd name="connsiteY8" fmla="*/ 922780 h 2701089"/>
                  <a:gd name="connsiteX9" fmla="*/ 2211522 w 2680000"/>
                  <a:gd name="connsiteY9" fmla="*/ 943066 h 2701089"/>
                  <a:gd name="connsiteX10" fmla="*/ 2680000 w 2680000"/>
                  <a:gd name="connsiteY10" fmla="*/ 1446267 h 2701089"/>
                  <a:gd name="connsiteX11" fmla="*/ 1332175 w 2680000"/>
                  <a:gd name="connsiteY11" fmla="*/ 2701089 h 2701089"/>
                  <a:gd name="connsiteX12" fmla="*/ 669687 w 2680000"/>
                  <a:gd name="connsiteY12" fmla="*/ 2677415 h 2701089"/>
                  <a:gd name="connsiteX13" fmla="*/ 669441 w 2680000"/>
                  <a:gd name="connsiteY13" fmla="*/ 2677152 h 2701089"/>
                  <a:gd name="connsiteX14" fmla="*/ 1330735 w 2680000"/>
                  <a:gd name="connsiteY14" fmla="*/ 2700782 h 2701089"/>
                  <a:gd name="connsiteX15" fmla="*/ 2454381 w 2680000"/>
                  <a:gd name="connsiteY15" fmla="*/ 1654670 h 2701089"/>
                  <a:gd name="connsiteX16" fmla="*/ 329015 w 2680000"/>
                  <a:gd name="connsiteY16" fmla="*/ 1654670 h 2701089"/>
                  <a:gd name="connsiteX17" fmla="*/ 1057041 w 2680000"/>
                  <a:gd name="connsiteY17" fmla="*/ 976880 h 2701089"/>
                  <a:gd name="connsiteX18" fmla="*/ 1010126 w 2680000"/>
                  <a:gd name="connsiteY18" fmla="*/ 879434 h 2701089"/>
                  <a:gd name="connsiteX19" fmla="*/ 1179220 w 2680000"/>
                  <a:gd name="connsiteY19" fmla="*/ 175561 h 2701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80000" h="2701089">
                    <a:moveTo>
                      <a:pt x="327245" y="1654670"/>
                    </a:moveTo>
                    <a:lnTo>
                      <a:pt x="329015" y="1654670"/>
                    </a:lnTo>
                    <a:lnTo>
                      <a:pt x="1441" y="1959641"/>
                    </a:lnTo>
                    <a:lnTo>
                      <a:pt x="669441" y="2677152"/>
                    </a:lnTo>
                    <a:lnTo>
                      <a:pt x="668246" y="2677109"/>
                    </a:lnTo>
                    <a:lnTo>
                      <a:pt x="0" y="1959335"/>
                    </a:lnTo>
                    <a:close/>
                    <a:moveTo>
                      <a:pt x="1179220" y="175561"/>
                    </a:moveTo>
                    <a:cubicBezTo>
                      <a:pt x="1443921" y="-70876"/>
                      <a:pt x="1858282" y="-56069"/>
                      <a:pt x="2104718" y="208632"/>
                    </a:cubicBezTo>
                    <a:cubicBezTo>
                      <a:pt x="2289546" y="407159"/>
                      <a:pt x="2327424" y="689868"/>
                      <a:pt x="2223140" y="922780"/>
                    </a:cubicBezTo>
                    <a:lnTo>
                      <a:pt x="2211522" y="943066"/>
                    </a:lnTo>
                    <a:lnTo>
                      <a:pt x="2680000" y="1446267"/>
                    </a:lnTo>
                    <a:lnTo>
                      <a:pt x="1332175" y="2701089"/>
                    </a:lnTo>
                    <a:lnTo>
                      <a:pt x="669687" y="2677415"/>
                    </a:lnTo>
                    <a:lnTo>
                      <a:pt x="669441" y="2677152"/>
                    </a:lnTo>
                    <a:lnTo>
                      <a:pt x="1330735" y="2700782"/>
                    </a:lnTo>
                    <a:lnTo>
                      <a:pt x="2454381" y="1654670"/>
                    </a:lnTo>
                    <a:lnTo>
                      <a:pt x="329015" y="1654670"/>
                    </a:lnTo>
                    <a:lnTo>
                      <a:pt x="1057041" y="976880"/>
                    </a:lnTo>
                    <a:lnTo>
                      <a:pt x="1010126" y="879434"/>
                    </a:lnTo>
                    <a:cubicBezTo>
                      <a:pt x="922733" y="639673"/>
                      <a:pt x="980693" y="360388"/>
                      <a:pt x="1179220" y="175561"/>
                    </a:cubicBezTo>
                    <a:close/>
                  </a:path>
                </a:pathLst>
              </a:cu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zh-CN" altLang="en-US" sz="19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0" name="文本框 42"/>
            <p:cNvSpPr txBox="1"/>
            <p:nvPr/>
          </p:nvSpPr>
          <p:spPr>
            <a:xfrm>
              <a:off x="5918133" y="5186922"/>
              <a:ext cx="1053806" cy="327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ru-RU" altLang="zh-CN" sz="2000" dirty="0" smtClean="0">
                  <a:solidFill>
                    <a:prstClr val="white">
                      <a:lumMod val="50000"/>
                    </a:prstClr>
                  </a:solidFill>
                  <a:latin typeface="Impact" panose="020B0806030902050204" pitchFamily="34" charset="0"/>
                </a:rPr>
                <a:t>11 тыс. услуг</a:t>
              </a:r>
              <a:endParaRPr lang="zh-CN" altLang="en-US" sz="2000" dirty="0">
                <a:solidFill>
                  <a:prstClr val="white">
                    <a:lumMod val="50000"/>
                  </a:prstClr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35" name="Прямоугольник 34"/>
          <p:cNvSpPr/>
          <p:nvPr/>
        </p:nvSpPr>
        <p:spPr>
          <a:xfrm>
            <a:off x="14978682" y="6351914"/>
            <a:ext cx="42173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Оказание психолого-педагогической, методической помощи родителям консультационными центрами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251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0850" y="3418923"/>
            <a:ext cx="7315200" cy="2215991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программы </a:t>
            </a:r>
          </a:p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«Азбука счастливой семьи»</a:t>
            </a:r>
          </a:p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Кандидатом философских наук Машковой Д.Н.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886"/>
            <a:ext cx="9888569" cy="12924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5081" y="10016886"/>
            <a:ext cx="9888569" cy="12924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650" y="1006475"/>
            <a:ext cx="10799445" cy="8077200"/>
          </a:xfrm>
          <a:prstGeom prst="rect">
            <a:avLst/>
          </a:prstGeom>
        </p:spPr>
      </p:pic>
      <p:pic>
        <p:nvPicPr>
          <p:cNvPr id="6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6050" y="6350"/>
            <a:ext cx="4690946" cy="249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969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6886"/>
            <a:ext cx="9888569" cy="12924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0794" y="10016886"/>
            <a:ext cx="9888569" cy="1292464"/>
          </a:xfrm>
          <a:prstGeom prst="rect">
            <a:avLst/>
          </a:prstGeom>
        </p:spPr>
      </p:pic>
      <p:pic>
        <p:nvPicPr>
          <p:cNvPr id="6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7050" y="111090"/>
            <a:ext cx="4690946" cy="24920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996" y="1844675"/>
            <a:ext cx="10058400" cy="7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954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7050" y="111090"/>
            <a:ext cx="4690946" cy="24920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16886"/>
            <a:ext cx="9888569" cy="12924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8406" y="10016886"/>
            <a:ext cx="9888569" cy="12924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850" y="930275"/>
            <a:ext cx="7238999" cy="7543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4650" y="3292475"/>
            <a:ext cx="4953000" cy="39703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проект «Современная школа»</a:t>
            </a:r>
          </a:p>
          <a:p>
            <a:pPr algn="ctr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2019 по сегодняшний день оказано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298 тыс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психолого-педагогических услуг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начала 2023 г. родителям (законным представителям) оказано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11314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услуг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103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7050" y="111090"/>
            <a:ext cx="4690946" cy="24920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16886"/>
            <a:ext cx="9888569" cy="12924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8569" y="10033166"/>
            <a:ext cx="9888569" cy="12924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250" y="1997075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64650" y="730922"/>
            <a:ext cx="8013199" cy="677108"/>
          </a:xfrm>
        </p:spPr>
        <p:txBody>
          <a:bodyPr/>
          <a:lstStyle/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Опекунов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8050" y="3216275"/>
            <a:ext cx="5257800" cy="28623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программы «Шаг за шагом к дому»</a:t>
            </a:r>
          </a:p>
          <a:p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2023 год с января по май -10 групп, 291 чел.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629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0050" y="526124"/>
            <a:ext cx="11245600" cy="1661993"/>
          </a:xfrm>
        </p:spPr>
        <p:txBody>
          <a:bodyPr/>
          <a:lstStyle/>
          <a:p>
            <a:pPr algn="ctr"/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Тренинг</a:t>
            </a:r>
            <a:b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«Ресурс приемного родителя»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7050" y="111090"/>
            <a:ext cx="4690946" cy="24920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16886"/>
            <a:ext cx="9888569" cy="12924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7456" y="10016886"/>
            <a:ext cx="9888569" cy="12924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850" y="2603152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7050" y="4054475"/>
            <a:ext cx="5410200" cy="17543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Тренинговые занятия для приемных родителей </a:t>
            </a:r>
          </a:p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Прошли 39 семей 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5859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960</TotalTime>
  <Words>330</Words>
  <Application>Microsoft Office PowerPoint</Application>
  <PresentationFormat>Произвольный</PresentationFormat>
  <Paragraphs>43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宋体</vt:lpstr>
      <vt:lpstr>Druk Cyr</vt:lpstr>
      <vt:lpstr>Calibri</vt:lpstr>
      <vt:lpstr>微软雅黑</vt:lpstr>
      <vt:lpstr>Times New Roman</vt:lpstr>
      <vt:lpstr>Impact</vt:lpstr>
      <vt:lpstr>NeueMachina-Medium</vt:lpstr>
      <vt:lpstr>Office Theme</vt:lpstr>
      <vt:lpstr>О реализации программ для родителей  «Заботливый родителей», «Шаг за шагом», «Семейная идиллия», межведомственного проекта «Ог-буле - делегейнин дазылы» («Семья – основа мира») и работе консультационных площадок для родителей (законных представителей) в рамках национального проекта «Образование», федерального проекта «Современная школа»</vt:lpstr>
      <vt:lpstr>Презентация PowerPoint</vt:lpstr>
      <vt:lpstr>Презентация PowerPoint</vt:lpstr>
      <vt:lpstr>РАБОТА С РОДИТЕЛЯМИ  </vt:lpstr>
      <vt:lpstr>Презентация PowerPoint</vt:lpstr>
      <vt:lpstr>Презентация PowerPoint</vt:lpstr>
      <vt:lpstr>Презентация PowerPoint</vt:lpstr>
      <vt:lpstr>Школа Опекунов</vt:lpstr>
      <vt:lpstr>Тренинг  «Ресурс приемного родителя»</vt:lpstr>
      <vt:lpstr>«Основы работы по реализации права ребенка жить и воспитываться в семье»</vt:lpstr>
      <vt:lpstr>Совместный проект с АНО ДПО «Институт развития семейного устройства» г. Москва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9</dc:creator>
  <cp:lastModifiedBy>9</cp:lastModifiedBy>
  <cp:revision>16</cp:revision>
  <dcterms:created xsi:type="dcterms:W3CDTF">2023-01-13T17:17:54Z</dcterms:created>
  <dcterms:modified xsi:type="dcterms:W3CDTF">2023-08-22T01:27:54Z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2023-01-13T00:00:00Z</vt:filetime>
  </property>
  <property fmtid="{D5CDD505-2E9C-101B-9397-08002B2CF9AE}" pid="3" name="Creator">
    <vt:lpwstr>Adobe Illustrator 26.4 (Macintosh)</vt:lpwstr>
  </property>
  <property fmtid="{D5CDD505-2E9C-101B-9397-08002B2CF9AE}" pid="4" name="LastSaved">
    <vt:filetime>2023-01-13T00:00:00Z</vt:filetime>
  </property>
</Properties>
</file>