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sldIdLst>
    <p:sldId id="259" r:id="rId2"/>
    <p:sldId id="264" r:id="rId3"/>
    <p:sldId id="270" r:id="rId4"/>
    <p:sldId id="272" r:id="rId5"/>
    <p:sldId id="271" r:id="rId6"/>
    <p:sldId id="273" r:id="rId7"/>
    <p:sldId id="275" r:id="rId8"/>
    <p:sldId id="276" r:id="rId9"/>
    <p:sldId id="278" r:id="rId10"/>
    <p:sldId id="274" r:id="rId11"/>
    <p:sldId id="279" r:id="rId12"/>
    <p:sldId id="280" r:id="rId13"/>
    <p:sldId id="282" r:id="rId14"/>
    <p:sldId id="284" r:id="rId15"/>
    <p:sldId id="285" r:id="rId16"/>
    <p:sldId id="286" r:id="rId17"/>
    <p:sldId id="287" r:id="rId18"/>
  </p:sldIdLst>
  <p:sldSz cx="20104100" cy="11309350"/>
  <p:notesSz cx="9926638" cy="679767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Druk Cyr" charset="-52"/>
      <p:regular r:id="rId2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ИЦ" initials="С" lastIdx="1" clrIdx="0">
    <p:extLst>
      <p:ext uri="{19B8F6BF-5375-455C-9EA6-DF929625EA0E}">
        <p15:presenceInfo xmlns:p15="http://schemas.microsoft.com/office/powerpoint/2012/main" userId="СИЦ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42" d="100"/>
          <a:sy n="42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21T17:37:02.780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2944D913-8010-418B-9584-D39F82580A6F}" type="datetimeFigureOut">
              <a:rPr lang="ru-RU" smtClean="0"/>
              <a:t>21.08.2023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8AE302EB-42BD-4969-8753-669208BB1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5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C413DE-8CFA-41DE-BFD1-4C7D87250B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90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15.em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94"/>
            <a:ext cx="20104099" cy="11308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3408" y="679641"/>
            <a:ext cx="4074642" cy="2159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16E842-2EEE-43F7-A89E-CB12D9E31FD5}"/>
              </a:ext>
            </a:extLst>
          </p:cNvPr>
          <p:cNvSpPr/>
          <p:nvPr/>
        </p:nvSpPr>
        <p:spPr>
          <a:xfrm>
            <a:off x="3422650" y="4027007"/>
            <a:ext cx="1524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1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НОВШЕСТВА СОВЕРШЕНСТВОВАНИЯ </a:t>
            </a:r>
          </a:p>
          <a:p>
            <a:pPr algn="ctr"/>
            <a:r>
              <a:rPr lang="ru-RU" sz="4800" spc="1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УЧЕБНО-ВОСПИТАТЕЛЬНОГО ПРОЦЕССА В ДОО</a:t>
            </a:r>
          </a:p>
          <a:p>
            <a:pPr algn="ctr"/>
            <a:r>
              <a:rPr lang="ru-RU" sz="4800" spc="1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ФЕДЕРАЛЬНОЙ ОБРАЗОВАТЕЛЬНОЙ ПРОГРАММЕ ДОШКОЛЬНОГО ОБРАЗОВАНИЯ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28CC4-74FB-45DC-B43D-EAF0D2892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0" y="2218478"/>
            <a:ext cx="16535400" cy="779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7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F1252-1E4A-4456-90FC-EA454DDAB2FB}"/>
              </a:ext>
            </a:extLst>
          </p:cNvPr>
          <p:cNvSpPr/>
          <p:nvPr/>
        </p:nvSpPr>
        <p:spPr>
          <a:xfrm>
            <a:off x="5403850" y="645860"/>
            <a:ext cx="1073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Аттестация педагогов</a:t>
            </a:r>
            <a:endParaRPr lang="ru-RU" sz="5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F1344-B302-4747-A56D-6BC1C3F7C7E0}"/>
              </a:ext>
            </a:extLst>
          </p:cNvPr>
          <p:cNvSpPr/>
          <p:nvPr/>
        </p:nvSpPr>
        <p:spPr>
          <a:xfrm>
            <a:off x="2051050" y="2094196"/>
            <a:ext cx="156972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24.03.2023 № 196</a:t>
            </a:r>
          </a:p>
          <a:p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 вступает в силу новый Порядок аттестации.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скорректировали требования к комиссии для аттестации на СЗД.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категории, которые получат с сентября, будут бессрочными.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регионе новый Порядок аттестации вступает в силу с 01 января 2024 г.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можно будет пройти аттестацию на новые категории – «педагог-методист» и «педагог-наставник».</a:t>
            </a: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7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F1252-1E4A-4456-90FC-EA454DDAB2FB}"/>
              </a:ext>
            </a:extLst>
          </p:cNvPr>
          <p:cNvSpPr/>
          <p:nvPr/>
        </p:nvSpPr>
        <p:spPr>
          <a:xfrm>
            <a:off x="5403850" y="645860"/>
            <a:ext cx="1280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«Специалист в области воспитания»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F1344-B302-4747-A56D-6BC1C3F7C7E0}"/>
              </a:ext>
            </a:extLst>
          </p:cNvPr>
          <p:cNvSpPr/>
          <p:nvPr/>
        </p:nvSpPr>
        <p:spPr>
          <a:xfrm>
            <a:off x="2051050" y="2094196"/>
            <a:ext cx="156972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от 30.01.2023 № 53н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 г. действует новый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установили требования к квалификации и трудовым обязанностям социального педагога и тьютора.</a:t>
            </a: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Педагог-дефектолог» </a:t>
            </a:r>
          </a:p>
          <a:p>
            <a:r>
              <a:rPr lang="ru-RU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Минтруда от 13.03.2023 г. № 136н</a:t>
            </a:r>
          </a:p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 г.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начнет действовать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действие которого распространяется на учителя- логопеда, логопеда и учителя- дефектолога. </a:t>
            </a:r>
          </a:p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по данным должностям применяли ЕКС работников образования.</a:t>
            </a:r>
          </a:p>
          <a:p>
            <a:endParaRPr lang="ru-RU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5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F1252-1E4A-4456-90FC-EA454DDAB2FB}"/>
              </a:ext>
            </a:extLst>
          </p:cNvPr>
          <p:cNvSpPr/>
          <p:nvPr/>
        </p:nvSpPr>
        <p:spPr>
          <a:xfrm>
            <a:off x="5403850" y="645860"/>
            <a:ext cx="1280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студента педколледжа в ДОУ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F1344-B302-4747-A56D-6BC1C3F7C7E0}"/>
              </a:ext>
            </a:extLst>
          </p:cNvPr>
          <p:cNvSpPr/>
          <p:nvPr/>
        </p:nvSpPr>
        <p:spPr>
          <a:xfrm>
            <a:off x="2051050" y="2094196"/>
            <a:ext cx="15697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24.07.2023 г. № 385 –ФЗ</a:t>
            </a:r>
          </a:p>
          <a:p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24.07.2023 студенты СПО по специальностям из группы «Образование и педагогические науки» вправе занимать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педдолжности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ДОУ.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Кандидаты должны иметь соответствие по двум критериям: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достичь совершеннолетия,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успешно пройти промежуточные аттестации в последний год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4118786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F1252-1E4A-4456-90FC-EA454DDAB2FB}"/>
              </a:ext>
            </a:extLst>
          </p:cNvPr>
          <p:cNvSpPr/>
          <p:nvPr/>
        </p:nvSpPr>
        <p:spPr>
          <a:xfrm>
            <a:off x="5403850" y="645860"/>
            <a:ext cx="1280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ВОСПИТАНИИ И ОБРАЗОВАНИИ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F1344-B302-4747-A56D-6BC1C3F7C7E0}"/>
              </a:ext>
            </a:extLst>
          </p:cNvPr>
          <p:cNvSpPr/>
          <p:nvPr/>
        </p:nvSpPr>
        <p:spPr>
          <a:xfrm>
            <a:off x="603250" y="2094196"/>
            <a:ext cx="92202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Минобрнауки, </a:t>
            </a:r>
            <a:r>
              <a:rPr lang="ru-RU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19.05.2022 № 465, № 345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</a:p>
          <a:p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сентября утратит силу федеральный порядок электронного обучения и применения дистанционных технологий. Новый порядок уже разработан, но не принят.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7650B2-4A7C-41B9-8341-FA3FAB26BEA7}"/>
              </a:ext>
            </a:extLst>
          </p:cNvPr>
          <p:cNvSpPr/>
          <p:nvPr/>
        </p:nvSpPr>
        <p:spPr>
          <a:xfrm>
            <a:off x="10280652" y="2094196"/>
            <a:ext cx="969211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28.04.2023 № 1105-р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b="1" dirty="0">
              <a:latin typeface="Bureausans-Bold"/>
            </a:endParaRP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безопасность воспитанников</a:t>
            </a:r>
            <a:endParaRPr lang="ru-RU" b="1" dirty="0">
              <a:latin typeface="Bureausans-Bold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28.04.2023 действует новая Концепция информационной безопасности детей. Решать задачи концепции планируют во взаимосвязи с образовательными организациями. Через них же планируют просвещать родителей.</a:t>
            </a:r>
          </a:p>
        </p:txBody>
      </p:sp>
    </p:spTree>
    <p:extLst>
      <p:ext uri="{BB962C8B-B14F-4D97-AF65-F5344CB8AC3E}">
        <p14:creationId xmlns:p14="http://schemas.microsoft.com/office/powerpoint/2010/main" val="292230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625335"/>
            <a:ext cx="3389947" cy="146886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0AF1252-1E4A-4456-90FC-EA454DDAB2FB}"/>
              </a:ext>
            </a:extLst>
          </p:cNvPr>
          <p:cNvSpPr/>
          <p:nvPr/>
        </p:nvSpPr>
        <p:spPr>
          <a:xfrm>
            <a:off x="5403850" y="645860"/>
            <a:ext cx="1280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родительской платы</a:t>
            </a:r>
          </a:p>
          <a:p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8F1344-B302-4747-A56D-6BC1C3F7C7E0}"/>
              </a:ext>
            </a:extLst>
          </p:cNvPr>
          <p:cNvSpPr/>
          <p:nvPr/>
        </p:nvSpPr>
        <p:spPr>
          <a:xfrm>
            <a:off x="1746250" y="2671028"/>
            <a:ext cx="17907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 от 27.05.2023 № 829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01.07.2023 по всей стране действует единый стандарт госуслуги «Выплата компенсации части родительской платы за присмотр и уход в дошкольной организации».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каждый регион устанавливал свою процедуру выплаты компенсации.</a:t>
            </a:r>
          </a:p>
        </p:txBody>
      </p:sp>
    </p:spTree>
    <p:extLst>
      <p:ext uri="{BB962C8B-B14F-4D97-AF65-F5344CB8AC3E}">
        <p14:creationId xmlns:p14="http://schemas.microsoft.com/office/powerpoint/2010/main" val="77188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050" y="470794"/>
            <a:ext cx="3389947" cy="14688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992730-AD1B-4A9C-9DDF-893C354843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732"/>
          <a:stretch/>
        </p:blipFill>
        <p:spPr>
          <a:xfrm>
            <a:off x="2432050" y="3559695"/>
            <a:ext cx="16423130" cy="55472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F7F831-2839-494E-85BB-F6AE088C8052}"/>
              </a:ext>
            </a:extLst>
          </p:cNvPr>
          <p:cNvSpPr/>
          <p:nvPr/>
        </p:nvSpPr>
        <p:spPr>
          <a:xfrm>
            <a:off x="6851650" y="1955530"/>
            <a:ext cx="8947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НОВОЕ В ПРОФИЛАКТИКЕ</a:t>
            </a:r>
          </a:p>
        </p:txBody>
      </p:sp>
    </p:spTree>
    <p:extLst>
      <p:ext uri="{BB962C8B-B14F-4D97-AF65-F5344CB8AC3E}">
        <p14:creationId xmlns:p14="http://schemas.microsoft.com/office/powerpoint/2010/main" val="105850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7050" y="470794"/>
            <a:ext cx="3389947" cy="146886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3F7F831-2839-494E-85BB-F6AE088C8052}"/>
              </a:ext>
            </a:extLst>
          </p:cNvPr>
          <p:cNvSpPr/>
          <p:nvPr/>
        </p:nvSpPr>
        <p:spPr>
          <a:xfrm>
            <a:off x="5708650" y="851281"/>
            <a:ext cx="1333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помощь и занятия физкультуры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35506EE-03AF-4132-A374-637764F09BF2}"/>
              </a:ext>
            </a:extLst>
          </p:cNvPr>
          <p:cNvSpPr/>
          <p:nvPr/>
        </p:nvSpPr>
        <p:spPr>
          <a:xfrm>
            <a:off x="1289050" y="3063876"/>
            <a:ext cx="17754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13.06.2023 № 256-ФЗ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24.06.2023 урегулировали обязанность детского сада организовать оказание первой помощи воспитанникам и определили право педагогов ее оказывать.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установили порядок допуска детей до занятий физкультуры.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потребуется заключение врача по результатам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профмедосмотра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48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549275"/>
            <a:ext cx="19598112" cy="1489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070C0"/>
                </a:solidFill>
                <a:latin typeface="Times New Roman"/>
                <a:cs typeface="Times New Roman"/>
              </a:rPr>
              <a:t>Сеть дошкольных образовательных организаций Республики Тыва </a:t>
            </a:r>
            <a:endParaRPr sz="48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C1B58BF9-F91D-4A84-A33A-FB9A46CBFF89}"/>
              </a:ext>
            </a:extLst>
          </p:cNvPr>
          <p:cNvSpPr/>
          <p:nvPr/>
        </p:nvSpPr>
        <p:spPr>
          <a:xfrm>
            <a:off x="6089650" y="2038784"/>
            <a:ext cx="8305800" cy="546774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226 ДОО,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реализующих образовательные услуги по дошкольному образованию.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дошкольным образованием охвачено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27029 детей.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числе, </a:t>
            </a:r>
          </a:p>
          <a:p>
            <a:pPr algn="ctr"/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них:</a:t>
            </a:r>
          </a:p>
          <a:p>
            <a:endParaRPr lang="ru-RU" sz="2968" dirty="0">
              <a:solidFill>
                <a:schemeClr val="bg1"/>
              </a:solidFill>
            </a:endParaRPr>
          </a:p>
          <a:p>
            <a:endParaRPr lang="ru-RU" sz="2968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D3623D29-1CFD-4049-8FF7-C98B1545C15F}"/>
              </a:ext>
            </a:extLst>
          </p:cNvPr>
          <p:cNvSpPr/>
          <p:nvPr/>
        </p:nvSpPr>
        <p:spPr>
          <a:xfrm>
            <a:off x="718446" y="5890992"/>
            <a:ext cx="5551132" cy="3598777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179</a:t>
            </a:r>
          </a:p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 ДОО, в них 24487 детей</a:t>
            </a: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56097F8B-6A4B-47AA-BFB8-90AD17913EF3}"/>
              </a:ext>
            </a:extLst>
          </p:cNvPr>
          <p:cNvSpPr/>
          <p:nvPr/>
        </p:nvSpPr>
        <p:spPr>
          <a:xfrm>
            <a:off x="7308850" y="7506526"/>
            <a:ext cx="6064479" cy="3398542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частных детских садов, в них  751 детей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4B19E159-90D1-449D-8807-E3E7003CE6FF}"/>
              </a:ext>
            </a:extLst>
          </p:cNvPr>
          <p:cNvSpPr/>
          <p:nvPr/>
        </p:nvSpPr>
        <p:spPr>
          <a:xfrm>
            <a:off x="13877434" y="5472727"/>
            <a:ext cx="5832442" cy="3694705"/>
          </a:xfrm>
          <a:custGeom>
            <a:avLst/>
            <a:gdLst>
              <a:gd name="connsiteX0" fmla="*/ 0 w 1577079"/>
              <a:gd name="connsiteY0" fmla="*/ 788540 h 1577079"/>
              <a:gd name="connsiteX1" fmla="*/ 788540 w 1577079"/>
              <a:gd name="connsiteY1" fmla="*/ 0 h 1577079"/>
              <a:gd name="connsiteX2" fmla="*/ 1577080 w 1577079"/>
              <a:gd name="connsiteY2" fmla="*/ 788540 h 1577079"/>
              <a:gd name="connsiteX3" fmla="*/ 788540 w 1577079"/>
              <a:gd name="connsiteY3" fmla="*/ 1577080 h 1577079"/>
              <a:gd name="connsiteX4" fmla="*/ 0 w 1577079"/>
              <a:gd name="connsiteY4" fmla="*/ 788540 h 157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079" h="1577079">
                <a:moveTo>
                  <a:pt x="0" y="788540"/>
                </a:moveTo>
                <a:cubicBezTo>
                  <a:pt x="0" y="353041"/>
                  <a:pt x="353041" y="0"/>
                  <a:pt x="788540" y="0"/>
                </a:cubicBezTo>
                <a:cubicBezTo>
                  <a:pt x="1224039" y="0"/>
                  <a:pt x="1577080" y="353041"/>
                  <a:pt x="1577080" y="788540"/>
                </a:cubicBezTo>
                <a:cubicBezTo>
                  <a:pt x="1577080" y="1224039"/>
                  <a:pt x="1224039" y="1577080"/>
                  <a:pt x="788540" y="1577080"/>
                </a:cubicBezTo>
                <a:cubicBezTo>
                  <a:pt x="353041" y="1577080"/>
                  <a:pt x="0" y="1224039"/>
                  <a:pt x="0" y="7885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383" tIns="437383" rIns="437383" bIns="437383" numCol="1" spcCol="1270" anchor="ctr" anchorCtr="0">
            <a:noAutofit/>
          </a:bodyPr>
          <a:lstStyle/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algn="ctr" defTabSz="3958095">
              <a:spcBef>
                <a:spcPct val="0"/>
              </a:spcBef>
            </a:pP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подразделений, в них 1791 детей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549275"/>
            <a:ext cx="1959811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070C0"/>
                </a:solidFill>
                <a:latin typeface="Times New Roman"/>
                <a:cs typeface="Times New Roman"/>
              </a:rPr>
              <a:t>Мониторинг доступности дошкольного образования</a:t>
            </a:r>
            <a:endParaRPr sz="48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9450" y="331322"/>
            <a:ext cx="3200400" cy="166575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55CE10-4601-42AC-8A97-33228CB8444D}"/>
              </a:ext>
            </a:extLst>
          </p:cNvPr>
          <p:cNvSpPr/>
          <p:nvPr/>
        </p:nvSpPr>
        <p:spPr>
          <a:xfrm>
            <a:off x="1060450" y="2454275"/>
            <a:ext cx="18059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Times New Roman" panose="02020603050405020304" pitchFamily="18" charset="0"/>
              </a:rPr>
              <a:t>Во исполнение поручений Правительства Российской Федерации от 21 февраля 2020 г. № ТГ-П8-1165, от 20 августа 2021 г. № ММ-П6-11384 (пункт 11) </a:t>
            </a:r>
            <a:r>
              <a:rPr lang="ru-RU" sz="3600" b="1" dirty="0" err="1">
                <a:latin typeface="Times New Roman" panose="02020603050405020304" pitchFamily="18" charset="0"/>
              </a:rPr>
              <a:t>Минпросвещения</a:t>
            </a:r>
            <a:r>
              <a:rPr lang="ru-RU" sz="3600" b="1" dirty="0">
                <a:latin typeface="Times New Roman" panose="02020603050405020304" pitchFamily="18" charset="0"/>
              </a:rPr>
              <a:t> России осуществляет системный анализ данных мониторинга доступности дошкольного образования детей в возрасте до 3 лет и для детей в возрасте от 3 до 7 лет.</a:t>
            </a:r>
          </a:p>
          <a:p>
            <a:pPr marR="1050" algn="just"/>
            <a:r>
              <a:rPr lang="ru-RU" sz="3600" b="1" dirty="0">
                <a:latin typeface="Times New Roman" panose="02020603050405020304" pitchFamily="18" charset="0"/>
              </a:rPr>
              <a:t>По результатам анализа данных федеральной информационной системы доступности дошкольного образования на 1 июля 2023 г. в Республике Тыва при 100% доступности дошкольного образования по всем возрастным категориям зафиксирована высокая численность детей, которых необходимо обеспечить дошкольным образованием на 1 сентября 2023 г.</a:t>
            </a:r>
          </a:p>
        </p:txBody>
      </p:sp>
    </p:spTree>
    <p:extLst>
      <p:ext uri="{BB962C8B-B14F-4D97-AF65-F5344CB8AC3E}">
        <p14:creationId xmlns:p14="http://schemas.microsoft.com/office/powerpoint/2010/main" val="11637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C26B-0525-4FEC-85A7-FDDB30433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1"/>
            <a:ext cx="19569430" cy="1025988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детей от 2 месяцев до 8 лет, поставленных на учет для предоставления места в ДОО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01E9E025-B8D9-4AAC-84FA-3ABCC128B4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267372"/>
              </p:ext>
            </p:extLst>
          </p:nvPr>
        </p:nvGraphicFramePr>
        <p:xfrm>
          <a:off x="831850" y="549274"/>
          <a:ext cx="18950939" cy="1067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27723740"/>
                    </a:ext>
                  </a:extLst>
                </a:gridCol>
                <a:gridCol w="2616302">
                  <a:extLst>
                    <a:ext uri="{9D8B030D-6E8A-4147-A177-3AD203B41FA5}">
                      <a16:colId xmlns:a16="http://schemas.microsoft.com/office/drawing/2014/main" val="4287361594"/>
                    </a:ext>
                  </a:extLst>
                </a:gridCol>
                <a:gridCol w="2618566">
                  <a:extLst>
                    <a:ext uri="{9D8B030D-6E8A-4147-A177-3AD203B41FA5}">
                      <a16:colId xmlns:a16="http://schemas.microsoft.com/office/drawing/2014/main" val="1098598795"/>
                    </a:ext>
                  </a:extLst>
                </a:gridCol>
                <a:gridCol w="2772599">
                  <a:extLst>
                    <a:ext uri="{9D8B030D-6E8A-4147-A177-3AD203B41FA5}">
                      <a16:colId xmlns:a16="http://schemas.microsoft.com/office/drawing/2014/main" val="2472809657"/>
                    </a:ext>
                  </a:extLst>
                </a:gridCol>
                <a:gridCol w="2310499">
                  <a:extLst>
                    <a:ext uri="{9D8B030D-6E8A-4147-A177-3AD203B41FA5}">
                      <a16:colId xmlns:a16="http://schemas.microsoft.com/office/drawing/2014/main" val="2219520281"/>
                    </a:ext>
                  </a:extLst>
                </a:gridCol>
                <a:gridCol w="2536973">
                  <a:extLst>
                    <a:ext uri="{9D8B030D-6E8A-4147-A177-3AD203B41FA5}">
                      <a16:colId xmlns:a16="http://schemas.microsoft.com/office/drawing/2014/main" val="3920329157"/>
                    </a:ext>
                  </a:extLst>
                </a:gridCol>
              </a:tblGrid>
              <a:tr h="6649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 мес. до 8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до 3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  до 7 лет 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1,5  до  7 лет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endParaRPr lang="ru-RU" sz="3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ctr"/>
                </a:tc>
                <a:extLst>
                  <a:ext uri="{0D108BD9-81ED-4DB2-BD59-A6C34878D82A}">
                    <a16:rowId xmlns:a16="http://schemas.microsoft.com/office/drawing/2014/main" val="103810587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 Тыва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11409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3485</a:t>
                      </a:r>
                      <a:endParaRPr lang="ru-RU" sz="23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6547</a:t>
                      </a:r>
                      <a:endParaRPr lang="ru-RU" sz="2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6547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584328585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Бай-</a:t>
                      </a:r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Тайгинский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627114539"/>
                  </a:ext>
                </a:extLst>
              </a:tr>
              <a:tr h="60861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Барун-Хемчикский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027076683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Дзун-Хемчикский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720813677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Каа-Хемский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22181817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  <a:endParaRPr lang="ru-RU" sz="28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655320087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Монгун-Тайгинский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895449692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Овюрский</a:t>
                      </a:r>
                      <a:r>
                        <a:rPr lang="ru-RU" sz="24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3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08725233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Пий-</a:t>
                      </a:r>
                      <a:r>
                        <a:rPr lang="ru-RU" sz="24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750980275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Сут-Хольский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494790002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Тандинский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3591013"/>
                  </a:ext>
                </a:extLst>
              </a:tr>
              <a:tr h="46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Тере-Хольский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293969781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Тес-</a:t>
                      </a:r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145225261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Тоджинский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519055382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Улуг-Хемский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4011118079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Чаа-Хольский</a:t>
                      </a:r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775064351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Чеди-Хольский</a:t>
                      </a:r>
                      <a:r>
                        <a:rPr lang="ru-RU" sz="24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</a:t>
                      </a:r>
                      <a:endParaRPr lang="ru-RU" sz="23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3057029649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Эрзинский</a:t>
                      </a:r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муниципальный район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3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864435294"/>
                  </a:ext>
                </a:extLst>
              </a:tr>
              <a:tr h="49428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Ак-Довурак</a:t>
                      </a:r>
                      <a:endParaRPr lang="ru-RU" sz="24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b="0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522904465"/>
                  </a:ext>
                </a:extLst>
              </a:tr>
              <a:tr h="50985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Кызыл</a:t>
                      </a:r>
                      <a:endParaRPr lang="ru-RU" sz="2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7264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2326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2176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3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4502</a:t>
                      </a:r>
                      <a:endParaRPr lang="ru-RU" sz="23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949" marR="14949" marT="1494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4502</a:t>
                      </a:r>
                    </a:p>
                  </a:txBody>
                  <a:tcPr marL="14949" marR="14949" marT="14949" marB="0" anchor="b"/>
                </a:tc>
                <a:extLst>
                  <a:ext uri="{0D108BD9-81ED-4DB2-BD59-A6C34878D82A}">
                    <a16:rowId xmlns:a16="http://schemas.microsoft.com/office/drawing/2014/main" val="1825189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82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549275"/>
            <a:ext cx="1959811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070C0"/>
                </a:solidFill>
                <a:latin typeface="Times New Roman"/>
                <a:cs typeface="Times New Roman"/>
              </a:rPr>
              <a:t>Мониторинг доступности дошкольного образования</a:t>
            </a:r>
            <a:endParaRPr sz="48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650" y="136556"/>
            <a:ext cx="3618547" cy="192606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55CE10-4601-42AC-8A97-33228CB8444D}"/>
              </a:ext>
            </a:extLst>
          </p:cNvPr>
          <p:cNvSpPr/>
          <p:nvPr/>
        </p:nvSpPr>
        <p:spPr>
          <a:xfrm>
            <a:off x="929417" y="2048012"/>
            <a:ext cx="18824163" cy="7863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республике отмечаются высокие риски неисполнения задач, поставленных в майских указах и соответствующих поручениях Президента Российской Федерации и Правительства Российской Федерации, в части обеспечения 100% доступности дошкольного образования для детей всех возрастных категорий к концу 2023 года. </a:t>
            </a:r>
          </a:p>
          <a:p>
            <a:pPr>
              <a:lnSpc>
                <a:spcPct val="150000"/>
              </a:lnSpc>
            </a:pPr>
            <a:r>
              <a:rPr lang="ru-RU" sz="28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15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 местного самоуправления муниципальных образований республики необходимо: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план-график удовлетворения потребности в местах в ДОО с учетом имеющихся ресурсов и вариативных форм дошкольного образования</a:t>
            </a:r>
            <a:r>
              <a:rPr lang="ru-RU" sz="2800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высвободившихся мест, в том числе за счет создания дополнительных мест в ДОО (организация групп кратковременного пребывания детей; развитие негосударственного сектора дошкольного образования, групп по присмотру и уходу, семейных групп);</a:t>
            </a:r>
            <a:endParaRPr lang="ru-RU" sz="2800" b="1" spc="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b="1" spc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взять под личный контроль своевременную реализацию мероприятий, направленных на полную ликвидацию потребности в местах ДОО для детей всех возрастных категорий в установленные сроки.</a:t>
            </a:r>
          </a:p>
        </p:txBody>
      </p:sp>
    </p:spTree>
    <p:extLst>
      <p:ext uri="{BB962C8B-B14F-4D97-AF65-F5344CB8AC3E}">
        <p14:creationId xmlns:p14="http://schemas.microsoft.com/office/powerpoint/2010/main" val="10924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4650" y="549275"/>
            <a:ext cx="19598112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34790" algn="ctr">
              <a:lnSpc>
                <a:spcPct val="100000"/>
              </a:lnSpc>
              <a:spcBef>
                <a:spcPts val="95"/>
              </a:spcBef>
            </a:pPr>
            <a:r>
              <a:rPr lang="ru-RU" sz="4800" b="1" dirty="0">
                <a:solidFill>
                  <a:srgbClr val="0070C0"/>
                </a:solidFill>
                <a:latin typeface="Times New Roman"/>
                <a:cs typeface="Times New Roman"/>
              </a:rPr>
              <a:t>Мониторинг доступности дошкольного образования</a:t>
            </a:r>
            <a:endParaRPr sz="4800" spc="-5" dirty="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8050" y="788443"/>
            <a:ext cx="3698781" cy="187255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A55CE10-4601-42AC-8A97-33228CB8444D}"/>
              </a:ext>
            </a:extLst>
          </p:cNvPr>
          <p:cNvSpPr/>
          <p:nvPr/>
        </p:nvSpPr>
        <p:spPr>
          <a:xfrm>
            <a:off x="5039989" y="1724720"/>
            <a:ext cx="13622661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республике всего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сумона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арбанов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местечек), в которых </a:t>
            </a: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 детские сады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них детей дошкольного возраста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арбан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Оттук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-Даш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Баян-Кол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Кызылского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детей;</a:t>
            </a:r>
          </a:p>
          <a:p>
            <a:pPr marL="457200" indent="-457200">
              <a:buFontTx/>
              <a:buChar char="-"/>
            </a:pP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Хамсыра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Тоджинского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с.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Тоолайлыг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Монгун-Тайгинского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ребенок,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 строительство детского сада на 30 мест;</a:t>
            </a:r>
          </a:p>
          <a:p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сумон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Шанчы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Чаа-Хольского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кожууна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ребенка,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требуется  строительство детского сада на 60 мест.</a:t>
            </a:r>
          </a:p>
        </p:txBody>
      </p:sp>
    </p:spTree>
    <p:extLst>
      <p:ext uri="{BB962C8B-B14F-4D97-AF65-F5344CB8AC3E}">
        <p14:creationId xmlns:p14="http://schemas.microsoft.com/office/powerpoint/2010/main" val="37279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E598B-AB2B-4BF0-B1F8-6498A5053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83CAB-6303-4D3A-A0F4-3999C89AF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980951-2536-4E01-8417-6073F249B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232674"/>
            <a:ext cx="19126200" cy="10632205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9765903D-0C1E-47CA-A66D-BF363EFDC6C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750" y="445106"/>
            <a:ext cx="2743200" cy="11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0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F24DAF-B6CC-4C86-8B23-AE5D0E89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168275"/>
            <a:ext cx="19202400" cy="107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44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72C30A-7E4D-4A3C-90B8-77F120DC5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" y="185478"/>
            <a:ext cx="19431000" cy="1080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343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957</Words>
  <Application>Microsoft Office PowerPoint</Application>
  <PresentationFormat>Произвольный</PresentationFormat>
  <Paragraphs>203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Druk Cyr</vt:lpstr>
      <vt:lpstr>Calibri</vt:lpstr>
      <vt:lpstr>Times New Roman</vt:lpstr>
      <vt:lpstr>Bureausans-Bold</vt:lpstr>
      <vt:lpstr>Office Theme</vt:lpstr>
      <vt:lpstr>Презентация PowerPoint</vt:lpstr>
      <vt:lpstr>Сеть дошкольных образовательных организаций Республики Тыва </vt:lpstr>
      <vt:lpstr>Мониторинг доступности дошкольного образования</vt:lpstr>
      <vt:lpstr>Численность детей от 2 месяцев до 8 лет, поставленных на учет для предоставления места в ДОО</vt:lpstr>
      <vt:lpstr>Мониторинг доступности дошкольного образования</vt:lpstr>
      <vt:lpstr>Мониторинг доступности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cp:lastModifiedBy>СИЦ</cp:lastModifiedBy>
  <cp:revision>18</cp:revision>
  <cp:lastPrinted>2023-08-21T11:18:34Z</cp:lastPrinted>
  <dcterms:created xsi:type="dcterms:W3CDTF">2023-01-13T17:17:54Z</dcterms:created>
  <dcterms:modified xsi:type="dcterms:W3CDTF">2023-08-21T11:21:56Z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