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6" r:id="rId2"/>
    <p:sldId id="288" r:id="rId3"/>
    <p:sldId id="272" r:id="rId4"/>
    <p:sldId id="258" r:id="rId5"/>
    <p:sldId id="260" r:id="rId6"/>
    <p:sldId id="284" r:id="rId7"/>
    <p:sldId id="279" r:id="rId8"/>
    <p:sldId id="280" r:id="rId9"/>
    <p:sldId id="276" r:id="rId10"/>
    <p:sldId id="282" r:id="rId11"/>
    <p:sldId id="281" r:id="rId12"/>
    <p:sldId id="285" r:id="rId13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0114756261721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ПК, Ноутбуки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город </c:v>
                </c:pt>
                <c:pt idx="2">
                  <c:v>село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5177</c:v>
                </c:pt>
                <c:pt idx="1">
                  <c:v>4074</c:v>
                </c:pt>
                <c:pt idx="2">
                  <c:v>1103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C-4EAA-9412-78620FD504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Планшеты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6806857026241049E-2"/>
                  <c:y val="-2.1022066686108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8C-4EAA-9412-78620FD504F4}"/>
                </c:ext>
              </c:extLst>
            </c:dLbl>
            <c:dLbl>
              <c:idx val="1"/>
              <c:layout>
                <c:manualLayout>
                  <c:x val="3.4755191238244248E-2"/>
                  <c:y val="-1.07454068241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8C-4EAA-9412-78620FD504F4}"/>
                </c:ext>
              </c:extLst>
            </c:dLbl>
            <c:dLbl>
              <c:idx val="2"/>
              <c:layout>
                <c:manualLayout>
                  <c:x val="2.5917699812361469E-2"/>
                  <c:y val="-2.0422086128122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8C-4EAA-9412-78620FD504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город </c:v>
                </c:pt>
                <c:pt idx="2">
                  <c:v>село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1000</c:v>
                </c:pt>
                <c:pt idx="1">
                  <c:v>250</c:v>
                </c:pt>
                <c:pt idx="2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8C-4EAA-9412-78620FD50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286464"/>
        <c:axId val="36288000"/>
        <c:axId val="0"/>
      </c:bar3DChart>
      <c:catAx>
        <c:axId val="3628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crossAx val="36288000"/>
        <c:crosses val="autoZero"/>
        <c:auto val="1"/>
        <c:lblAlgn val="ctr"/>
        <c:lblOffset val="100"/>
        <c:noMultiLvlLbl val="0"/>
      </c:catAx>
      <c:valAx>
        <c:axId val="3628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286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28372533346923"/>
          <c:y val="7.7105536257909099E-2"/>
          <c:w val="0.33655732292822804"/>
          <c:h val="0.32496781797784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04037405160422E-2"/>
          <c:y val="7.7534683634257556E-2"/>
          <c:w val="0.9554959625948396"/>
          <c:h val="0.46242091594139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074681238615665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5E-4298-B7E1-A7A665ABD1F2}"/>
                </c:ext>
              </c:extLst>
            </c:dLbl>
            <c:dLbl>
              <c:idx val="2"/>
              <c:layout>
                <c:manualLayout>
                  <c:x val="0"/>
                  <c:y val="-2.7322398493524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5E-4298-B7E1-A7A665ABD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  <c:pt idx="3">
                  <c:v>Подготовка к ОГЭ</c:v>
                </c:pt>
                <c:pt idx="4">
                  <c:v>Литература</c:v>
                </c:pt>
                <c:pt idx="5">
                  <c:v>Подготовка к олимпиаде</c:v>
                </c:pt>
                <c:pt idx="6">
                  <c:v>Информатика и ИКТ</c:v>
                </c:pt>
                <c:pt idx="7">
                  <c:v>История</c:v>
                </c:pt>
                <c:pt idx="8">
                  <c:v>Биология</c:v>
                </c:pt>
                <c:pt idx="9">
                  <c:v>Физика</c:v>
                </c:pt>
                <c:pt idx="10">
                  <c:v>Английский язык </c:v>
                </c:pt>
                <c:pt idx="11">
                  <c:v>География </c:v>
                </c:pt>
                <c:pt idx="12">
                  <c:v>Другое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0.41399999999999998</c:v>
                </c:pt>
                <c:pt idx="1">
                  <c:v>0.38600000000000001</c:v>
                </c:pt>
                <c:pt idx="2">
                  <c:v>0.26900000000000002</c:v>
                </c:pt>
                <c:pt idx="3">
                  <c:v>0.24099999999999999</c:v>
                </c:pt>
                <c:pt idx="4">
                  <c:v>0.192</c:v>
                </c:pt>
                <c:pt idx="5">
                  <c:v>0.191</c:v>
                </c:pt>
                <c:pt idx="6">
                  <c:v>0.11899999999999999</c:v>
                </c:pt>
                <c:pt idx="7">
                  <c:v>9.8000000000000004E-2</c:v>
                </c:pt>
                <c:pt idx="8">
                  <c:v>8.3000000000000004E-2</c:v>
                </c:pt>
                <c:pt idx="9">
                  <c:v>6.9000000000000006E-2</c:v>
                </c:pt>
                <c:pt idx="10">
                  <c:v>0.03</c:v>
                </c:pt>
                <c:pt idx="11">
                  <c:v>2.1000000000000001E-2</c:v>
                </c:pt>
                <c:pt idx="12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7-4FE8-97F4-A7EFF0FDA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21184"/>
        <c:axId val="46222720"/>
      </c:barChart>
      <c:catAx>
        <c:axId val="4622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222720"/>
        <c:crosses val="autoZero"/>
        <c:auto val="1"/>
        <c:lblAlgn val="ctr"/>
        <c:lblOffset val="100"/>
        <c:noMultiLvlLbl val="0"/>
      </c:catAx>
      <c:valAx>
        <c:axId val="46222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22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5.4421780367835525E-3"/>
          <c:w val="0.99832036425054171"/>
          <c:h val="0.674654812717298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079195662339443E-2"/>
                  <c:y val="-6.2357569644845828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EB-4408-B394-B1B8448C2BB6}"/>
                </c:ext>
              </c:extLst>
            </c:dLbl>
            <c:dLbl>
              <c:idx val="1"/>
              <c:layout>
                <c:manualLayout>
                  <c:x val="2.5989945779243039E-2"/>
                  <c:y val="-8.1632670551753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EB-4408-B394-B1B8448C2B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педагогов, имеющие ПК, ноутбуки, планшеты</c:v>
                </c:pt>
                <c:pt idx="1">
                  <c:v>Доля учащихся, имеющие телефоны, ПК, ноутбуки, планшеты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0.43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EB-4408-B394-B1B8448C2B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187934935091647E-2"/>
                  <c:y val="-1.0884356073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EB-4408-B394-B1B8448C2BB6}"/>
                </c:ext>
              </c:extLst>
            </c:dLbl>
            <c:dLbl>
              <c:idx val="1"/>
              <c:layout>
                <c:manualLayout>
                  <c:x val="2.339095120131883E-2"/>
                  <c:y val="-1.0884356073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EB-4408-B394-B1B8448C2B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педагогов, имеющие ПК, ноутбуки, планшеты</c:v>
                </c:pt>
                <c:pt idx="1">
                  <c:v>Доля учащихся, имеющие телефоны, ПК, ноутбуки, планшеты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EB-4408-B394-B1B8448C2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353536"/>
        <c:axId val="36355072"/>
        <c:axId val="0"/>
      </c:bar3DChart>
      <c:catAx>
        <c:axId val="3635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crossAx val="36355072"/>
        <c:crosses val="autoZero"/>
        <c:auto val="1"/>
        <c:lblAlgn val="ctr"/>
        <c:lblOffset val="100"/>
        <c:noMultiLvlLbl val="0"/>
      </c:catAx>
      <c:valAx>
        <c:axId val="363550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635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629809035292098"/>
          <c:y val="4.1482466437938063E-2"/>
          <c:w val="0.46308496563494767"/>
          <c:h val="0.106419863178501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4978598828992531E-2"/>
          <c:w val="1"/>
          <c:h val="0.642484446388645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(город)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Электронный журнал, электронный дневник</c:v>
                </c:pt>
                <c:pt idx="1">
                  <c:v>Средства контент-фильтрации доступа к Интернету</c:v>
                </c:pt>
                <c:pt idx="2">
                  <c:v>Специальные программные средства для решения организационных и управленческих задач</c:v>
                </c:pt>
                <c:pt idx="3">
                  <c:v>Системы электронного документооборота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0.25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2-4DFE-9619-4E78DDC6B7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(город)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1731060676044466E-3"/>
                  <c:y val="6.2141529543113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62-4DFE-9619-4E78DDC6B7C3}"/>
                </c:ext>
              </c:extLst>
            </c:dLbl>
            <c:dLbl>
              <c:idx val="1"/>
              <c:layout>
                <c:manualLayout>
                  <c:x val="3.8465883638581825E-3"/>
                  <c:y val="7.094592707333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62-4DFE-9619-4E78DDC6B7C3}"/>
                </c:ext>
              </c:extLst>
            </c:dLbl>
            <c:dLbl>
              <c:idx val="3"/>
              <c:layout>
                <c:manualLayout>
                  <c:x val="4.3779425517580673E-3"/>
                  <c:y val="-1.2645772333003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62-4DFE-9619-4E78DDC6B7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Электронный журнал, электронный дневник</c:v>
                </c:pt>
                <c:pt idx="1">
                  <c:v>Средства контент-фильтрации доступа к Интернету</c:v>
                </c:pt>
                <c:pt idx="2">
                  <c:v>Специальные программные средства для решения организационных и управленческих задач</c:v>
                </c:pt>
                <c:pt idx="3">
                  <c:v>Системы электронного документооборота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0.44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62-4DFE-9619-4E78DDC6B7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(село)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6931767277163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62-4DFE-9619-4E78DDC6B7C3}"/>
                </c:ext>
              </c:extLst>
            </c:dLbl>
            <c:dLbl>
              <c:idx val="1"/>
              <c:layout>
                <c:manualLayout>
                  <c:x val="1.06119590929866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62-4DFE-9619-4E78DDC6B7C3}"/>
                </c:ext>
              </c:extLst>
            </c:dLbl>
            <c:dLbl>
              <c:idx val="2"/>
              <c:layout>
                <c:manualLayout>
                  <c:x val="3.9794846598699991E-3"/>
                  <c:y val="-8.6054148823358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62-4DFE-9619-4E78DDC6B7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Электронный журнал, электронный дневник</c:v>
                </c:pt>
                <c:pt idx="1">
                  <c:v>Средства контент-фильтрации доступа к Интернету</c:v>
                </c:pt>
                <c:pt idx="2">
                  <c:v>Специальные программные средства для решения организационных и управленческих задач</c:v>
                </c:pt>
                <c:pt idx="3">
                  <c:v>Системы электронного документооборота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0.12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62-4DFE-9619-4E78DDC6B7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(село)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570944971474164E-2"/>
                  <c:y val="7.7986651950773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62-4DFE-9619-4E78DDC6B7C3}"/>
                </c:ext>
              </c:extLst>
            </c:dLbl>
            <c:dLbl>
              <c:idx val="1"/>
              <c:layout>
                <c:manualLayout>
                  <c:x val="8.9753728490023794E-3"/>
                  <c:y val="7.6013493292856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62-4DFE-9619-4E78DDC6B7C3}"/>
                </c:ext>
              </c:extLst>
            </c:dLbl>
            <c:dLbl>
              <c:idx val="3"/>
              <c:layout>
                <c:manualLayout>
                  <c:x val="2.0795807642716756E-3"/>
                  <c:y val="-1.0509015080598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62-4DFE-9619-4E78DDC6B7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Электронный журнал, электронный дневник</c:v>
                </c:pt>
                <c:pt idx="1">
                  <c:v>Средства контент-фильтрации доступа к Интернету</c:v>
                </c:pt>
                <c:pt idx="2">
                  <c:v>Специальные программные средства для решения организационных и управленческих задач</c:v>
                </c:pt>
                <c:pt idx="3">
                  <c:v>Системы электронного документооборота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0.35</c:v>
                </c:pt>
                <c:pt idx="3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62-4DFE-9619-4E78DDC6B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483264"/>
        <c:axId val="41501440"/>
        <c:axId val="0"/>
      </c:bar3DChart>
      <c:catAx>
        <c:axId val="4148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800"/>
            </a:pPr>
            <a:endParaRPr lang="ru-RU"/>
          </a:p>
        </c:txPr>
        <c:crossAx val="41501440"/>
        <c:crosses val="autoZero"/>
        <c:auto val="1"/>
        <c:lblAlgn val="ctr"/>
        <c:lblOffset val="100"/>
        <c:noMultiLvlLbl val="0"/>
      </c:catAx>
      <c:valAx>
        <c:axId val="415014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148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28247193077585"/>
          <c:y val="1.2127444103148472E-2"/>
          <c:w val="0.16940867418910702"/>
          <c:h val="0.672344734958306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653997577225924"/>
          <c:y val="3.1730766828379255E-2"/>
          <c:w val="0.6013638703815869"/>
          <c:h val="0.853168318203488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России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761135645669815E-2"/>
                  <c:y val="1.5590531268836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AC-43FF-AC63-F69546CD29BE}"/>
                </c:ext>
              </c:extLst>
            </c:dLbl>
            <c:dLbl>
              <c:idx val="1"/>
              <c:layout>
                <c:manualLayout>
                  <c:x val="1.0507423763779779E-2"/>
                  <c:y val="-3.57278880928038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AC-43FF-AC63-F69546CD29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школ, имеющих ЭЖД</c:v>
                </c:pt>
                <c:pt idx="1">
                  <c:v>Доля школ, имеющих электронный документоооборот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0.88600000000000001</c:v>
                </c:pt>
                <c:pt idx="1">
                  <c:v>0.505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AC-43FF-AC63-F69546CD29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Респ. Тыва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4447707675197329E-2"/>
                  <c:y val="-1.169289845162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AC-43FF-AC63-F69546CD29BE}"/>
                </c:ext>
              </c:extLst>
            </c:dLbl>
            <c:dLbl>
              <c:idx val="1"/>
              <c:layout>
                <c:manualLayout>
                  <c:x val="1.1820851734252361E-2"/>
                  <c:y val="-1.169289845162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AC-43FF-AC63-F69546CD29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школ, имеющих ЭЖД</c:v>
                </c:pt>
                <c:pt idx="1">
                  <c:v>Доля школ, имеющих электронный документоооборот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1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AC-43FF-AC63-F69546CD2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274432"/>
        <c:axId val="44275968"/>
        <c:axId val="0"/>
      </c:bar3DChart>
      <c:catAx>
        <c:axId val="44274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crossAx val="44275968"/>
        <c:crosses val="autoZero"/>
        <c:auto val="1"/>
        <c:lblAlgn val="ctr"/>
        <c:lblOffset val="100"/>
        <c:noMultiLvlLbl val="0"/>
      </c:catAx>
      <c:valAx>
        <c:axId val="4427596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4427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20580609624994"/>
          <c:y val="0.11906255485841463"/>
          <c:w val="0.1712270540513875"/>
          <c:h val="0.213795144765782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722418008046443E-4"/>
          <c:y val="1.2870651540982459E-3"/>
          <c:w val="0.99987278005764213"/>
          <c:h val="0.764031025972499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активных профилей обучающихся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3AC-41EE-9991-BCDE024ECEB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AC-41EE-9991-BCDE024ECEB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83AC-41EE-9991-BCDE024ECE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3AC-41EE-9991-BCDE024ECE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АИС "Дневник ОО"</c:v>
                </c:pt>
                <c:pt idx="1">
                  <c:v>Цифровой образовательный контент</c:v>
                </c:pt>
                <c:pt idx="2">
                  <c:v>Среднее по республике</c:v>
                </c:pt>
                <c:pt idx="3">
                  <c:v>ИКОП "Сферум"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0.74</c:v>
                </c:pt>
                <c:pt idx="1">
                  <c:v>0.61</c:v>
                </c:pt>
                <c:pt idx="2">
                  <c:v>0.51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AC-41EE-9991-BCDE024EC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318080"/>
        <c:axId val="44319872"/>
        <c:axId val="0"/>
      </c:bar3DChart>
      <c:catAx>
        <c:axId val="4431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4319872"/>
        <c:crosses val="autoZero"/>
        <c:auto val="1"/>
        <c:lblAlgn val="ctr"/>
        <c:lblOffset val="100"/>
        <c:noMultiLvlLbl val="0"/>
      </c:catAx>
      <c:valAx>
        <c:axId val="443198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4318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30396645152029E-2"/>
          <c:w val="1"/>
          <c:h val="0.72302442142030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Учи.ру</c:v>
                </c:pt>
                <c:pt idx="1">
                  <c:v>РЭШ</c:v>
                </c:pt>
                <c:pt idx="2">
                  <c:v>МЭО</c:v>
                </c:pt>
                <c:pt idx="3">
                  <c:v>Медиатека Просвещение</c:v>
                </c:pt>
                <c:pt idx="4">
                  <c:v>ЯКласс</c:v>
                </c:pt>
                <c:pt idx="5">
                  <c:v>Фоксфорд</c:v>
                </c:pt>
                <c:pt idx="6">
                  <c:v>1С:Урок</c:v>
                </c:pt>
                <c:pt idx="7">
                  <c:v>Новый диск</c:v>
                </c:pt>
                <c:pt idx="8">
                  <c:v>Native class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0.79</c:v>
                </c:pt>
                <c:pt idx="1">
                  <c:v>0.71</c:v>
                </c:pt>
                <c:pt idx="2">
                  <c:v>0.33700000000000002</c:v>
                </c:pt>
                <c:pt idx="3">
                  <c:v>0.24</c:v>
                </c:pt>
                <c:pt idx="4">
                  <c:v>0.23899999999999999</c:v>
                </c:pt>
                <c:pt idx="5">
                  <c:v>0.13</c:v>
                </c:pt>
                <c:pt idx="6">
                  <c:v>8.5000000000000006E-2</c:v>
                </c:pt>
                <c:pt idx="7">
                  <c:v>5.2999999999999999E-2</c:v>
                </c:pt>
                <c:pt idx="8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7-47DF-84C2-5460E6A6D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85408"/>
        <c:axId val="44386944"/>
      </c:barChart>
      <c:catAx>
        <c:axId val="4438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386944"/>
        <c:crosses val="autoZero"/>
        <c:auto val="1"/>
        <c:lblAlgn val="ctr"/>
        <c:lblOffset val="100"/>
        <c:noMultiLvlLbl val="0"/>
      </c:catAx>
      <c:valAx>
        <c:axId val="44386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38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063984877537974E-2"/>
          <c:y val="8.0816393374944409E-2"/>
          <c:w val="0.98491799600179508"/>
          <c:h val="0.47346172089934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Открытые образовательные ресурсы</c:v>
                </c:pt>
                <c:pt idx="1">
                  <c:v>Технологии цифровых коммуникаций</c:v>
                </c:pt>
                <c:pt idx="2">
                  <c:v>Интернет вещей</c:v>
                </c:pt>
                <c:pt idx="3">
                  <c:v>Технология виртуальной реальности (VR)</c:v>
                </c:pt>
                <c:pt idx="4">
                  <c:v>Искусственный интеллект</c:v>
                </c:pt>
                <c:pt idx="5">
                  <c:v>Технология формирующей аналитики</c:v>
                </c:pt>
                <c:pt idx="6">
                  <c:v>Технология дополненной реальности (AR)</c:v>
                </c:pt>
                <c:pt idx="7">
                  <c:v>Технология больших данных</c:v>
                </c:pt>
                <c:pt idx="8">
                  <c:v>Технология распределенного реестра (блокчейн)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0.81</c:v>
                </c:pt>
                <c:pt idx="1">
                  <c:v>0.69699999999999995</c:v>
                </c:pt>
                <c:pt idx="2">
                  <c:v>0.30499999999999999</c:v>
                </c:pt>
                <c:pt idx="3">
                  <c:v>0.25600000000000001</c:v>
                </c:pt>
                <c:pt idx="4">
                  <c:v>0.24099999999999999</c:v>
                </c:pt>
                <c:pt idx="5">
                  <c:v>0.124</c:v>
                </c:pt>
                <c:pt idx="6">
                  <c:v>0.11799999999999999</c:v>
                </c:pt>
                <c:pt idx="7">
                  <c:v>0.104</c:v>
                </c:pt>
                <c:pt idx="8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3-4682-A601-7D2E56988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15296"/>
        <c:axId val="44225280"/>
      </c:barChart>
      <c:catAx>
        <c:axId val="442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225280"/>
        <c:crosses val="autoZero"/>
        <c:auto val="1"/>
        <c:lblAlgn val="ctr"/>
        <c:lblOffset val="100"/>
        <c:noMultiLvlLbl val="0"/>
      </c:catAx>
      <c:valAx>
        <c:axId val="44225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21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128157687105011"/>
          <c:h val="0.4400935758096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Открытые образовательные ресурсы</c:v>
                </c:pt>
                <c:pt idx="1">
                  <c:v>Технологии цифровых коммуникаций</c:v>
                </c:pt>
                <c:pt idx="2">
                  <c:v>Интернет вещей</c:v>
                </c:pt>
                <c:pt idx="3">
                  <c:v>Технология виртуальной реальности (VR)</c:v>
                </c:pt>
                <c:pt idx="4">
                  <c:v>Искусственный интеллект</c:v>
                </c:pt>
                <c:pt idx="5">
                  <c:v>Технология больших данных</c:v>
                </c:pt>
                <c:pt idx="6">
                  <c:v>Технология дополненной реальности (AR)</c:v>
                </c:pt>
                <c:pt idx="7">
                  <c:v>Технология формирующей аналитики</c:v>
                </c:pt>
                <c:pt idx="8">
                  <c:v>Технология распределенного реестра (блокчейн)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0.8</c:v>
                </c:pt>
                <c:pt idx="1">
                  <c:v>0.64300000000000002</c:v>
                </c:pt>
                <c:pt idx="2">
                  <c:v>0.26300000000000001</c:v>
                </c:pt>
                <c:pt idx="3">
                  <c:v>0.125</c:v>
                </c:pt>
                <c:pt idx="4">
                  <c:v>0.11700000000000001</c:v>
                </c:pt>
                <c:pt idx="5">
                  <c:v>9.7000000000000003E-2</c:v>
                </c:pt>
                <c:pt idx="6">
                  <c:v>8.8999999999999996E-2</c:v>
                </c:pt>
                <c:pt idx="7">
                  <c:v>8.5999999999999993E-2</c:v>
                </c:pt>
                <c:pt idx="8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8-4D10-9BCA-D4B7749E5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81920"/>
        <c:axId val="44083456"/>
      </c:barChart>
      <c:catAx>
        <c:axId val="440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083456"/>
        <c:crosses val="autoZero"/>
        <c:auto val="1"/>
        <c:lblAlgn val="ctr"/>
        <c:lblOffset val="100"/>
        <c:noMultiLvlLbl val="0"/>
      </c:catAx>
      <c:valAx>
        <c:axId val="44083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0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1224489795918366E-2"/>
          <c:w val="0.97198568362151117"/>
          <c:h val="0.69109506783485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  <c:pt idx="4">
                  <c:v>10 класс</c:v>
                </c:pt>
                <c:pt idx="5">
                  <c:v>11 класс</c:v>
                </c:pt>
                <c:pt idx="6">
                  <c:v>6 класс</c:v>
                </c:pt>
                <c:pt idx="7">
                  <c:v>5 класс</c:v>
                </c:pt>
                <c:pt idx="8">
                  <c:v>7 класс</c:v>
                </c:pt>
                <c:pt idx="9">
                  <c:v>8 класс</c:v>
                </c:pt>
                <c:pt idx="10">
                  <c:v>9 класс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0.184</c:v>
                </c:pt>
                <c:pt idx="1">
                  <c:v>0.218</c:v>
                </c:pt>
                <c:pt idx="2">
                  <c:v>0.23200000000000001</c:v>
                </c:pt>
                <c:pt idx="3">
                  <c:v>0.26600000000000001</c:v>
                </c:pt>
                <c:pt idx="4">
                  <c:v>0.33100000000000002</c:v>
                </c:pt>
                <c:pt idx="5">
                  <c:v>0.33600000000000002</c:v>
                </c:pt>
                <c:pt idx="6">
                  <c:v>0.373</c:v>
                </c:pt>
                <c:pt idx="7">
                  <c:v>0.379</c:v>
                </c:pt>
                <c:pt idx="8">
                  <c:v>0.42</c:v>
                </c:pt>
                <c:pt idx="9">
                  <c:v>0.43</c:v>
                </c:pt>
                <c:pt idx="10">
                  <c:v>0.438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A-493E-8572-BF3EA471B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153088"/>
        <c:axId val="46163072"/>
      </c:barChart>
      <c:catAx>
        <c:axId val="4615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163072"/>
        <c:crosses val="autoZero"/>
        <c:auto val="1"/>
        <c:lblAlgn val="ctr"/>
        <c:lblOffset val="100"/>
        <c:noMultiLvlLbl val="0"/>
      </c:catAx>
      <c:valAx>
        <c:axId val="461630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5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DFFD-AD84-47C6-9DA7-7C4E606ABB9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13DE-8CFA-41DE-BFD1-4C7D8725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5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4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0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7" y="2023433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922" y="676229"/>
            <a:ext cx="4048014" cy="2146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6" y="10132834"/>
            <a:ext cx="11755755" cy="1176020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2" y="9101828"/>
            <a:ext cx="16828135" cy="2207260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8" y="431631"/>
            <a:ext cx="1248254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10.wdp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2.xml"/><Relationship Id="rId7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4" y="-72251"/>
            <a:ext cx="20166014" cy="113816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0" y="168275"/>
            <a:ext cx="4495800" cy="1266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850" y="79528"/>
            <a:ext cx="1447800" cy="1447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050" y="79528"/>
            <a:ext cx="1524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80581" y="398213"/>
            <a:ext cx="13335000" cy="181820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педагогической практики и роли учителя в условиях цифровизации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56973" y="1844675"/>
            <a:ext cx="9923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Горизонтальная модель обучения –   равный доступ к знаниям у педагога и ученика, обмен знаниями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0080" y="3037693"/>
            <a:ext cx="99655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Учитель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модератор, проектировщик, наставник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082789" y="133332"/>
            <a:ext cx="1875261" cy="15589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9959" y="4143375"/>
            <a:ext cx="2127554" cy="124974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44741" y="4160745"/>
            <a:ext cx="2180223" cy="124974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9635" y="5997577"/>
            <a:ext cx="2819400" cy="80009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895281" y="5426075"/>
            <a:ext cx="1454" cy="110489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233952" y="6530974"/>
            <a:ext cx="682758" cy="1270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249035" y="6264275"/>
            <a:ext cx="4191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668135" y="5393117"/>
            <a:ext cx="0" cy="87115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1086735" y="5393117"/>
            <a:ext cx="0" cy="87115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86735" y="6264275"/>
            <a:ext cx="3429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705735" y="4816475"/>
            <a:ext cx="2286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05735" y="4816475"/>
            <a:ext cx="0" cy="16764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05735" y="6492875"/>
            <a:ext cx="7239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Ноутбук – Бесплатные иконки: компьют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34" y="5924620"/>
            <a:ext cx="876299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Ноутбук – Бесплатные иконки: компьюте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92" y="5954334"/>
            <a:ext cx="859940" cy="85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222826" y="5966808"/>
            <a:ext cx="1182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ИКТ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5803" y="4144835"/>
            <a:ext cx="218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5" name="Прямая со стрелкой 1034"/>
          <p:cNvCxnSpPr/>
          <p:nvPr/>
        </p:nvCxnSpPr>
        <p:spPr>
          <a:xfrm>
            <a:off x="3087910" y="4925633"/>
            <a:ext cx="611604" cy="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 стрелкой 1038"/>
          <p:cNvCxnSpPr/>
          <p:nvPr/>
        </p:nvCxnSpPr>
        <p:spPr>
          <a:xfrm flipH="1" flipV="1">
            <a:off x="3087910" y="4642355"/>
            <a:ext cx="662395" cy="23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Прямоугольник 1040"/>
          <p:cNvSpPr/>
          <p:nvPr/>
        </p:nvSpPr>
        <p:spPr>
          <a:xfrm>
            <a:off x="3749095" y="4149921"/>
            <a:ext cx="2188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5845538" y="4611586"/>
            <a:ext cx="1893704" cy="121603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5119350" y="6548471"/>
            <a:ext cx="3162300" cy="77271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18091150" y="5259691"/>
            <a:ext cx="20638" cy="126493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15363398" y="5362893"/>
            <a:ext cx="497315" cy="425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15347950" y="5366967"/>
            <a:ext cx="0" cy="118321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2" descr="Ноутбук – Бесплатные иконки: компьюте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139" y="6471677"/>
            <a:ext cx="1007711" cy="10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Ноутбук – Бесплатные иконки: компьюте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48" y="6513758"/>
            <a:ext cx="898469" cy="89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15976687" y="6524839"/>
            <a:ext cx="1182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ИКТ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779405" y="4584564"/>
            <a:ext cx="186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Обучаемый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56" name="Прямая соединительная линия 1055"/>
          <p:cNvCxnSpPr/>
          <p:nvPr/>
        </p:nvCxnSpPr>
        <p:spPr>
          <a:xfrm flipV="1">
            <a:off x="17759880" y="5259691"/>
            <a:ext cx="331270" cy="736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7414241" y="4146185"/>
            <a:ext cx="2028209" cy="126324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9920640" y="4146185"/>
            <a:ext cx="2170296" cy="124860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880350" y="5999251"/>
            <a:ext cx="2819399" cy="80955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flipH="1">
            <a:off x="11257012" y="5394792"/>
            <a:ext cx="14238" cy="10930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H="1">
            <a:off x="10699750" y="6487880"/>
            <a:ext cx="571500" cy="499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10699750" y="6265950"/>
            <a:ext cx="2667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V="1">
            <a:off x="10966450" y="5394792"/>
            <a:ext cx="0" cy="87115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V="1">
            <a:off x="7537450" y="5394792"/>
            <a:ext cx="0" cy="87115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7537450" y="6265950"/>
            <a:ext cx="3429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>
            <a:off x="7156450" y="4818150"/>
            <a:ext cx="2286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7156450" y="4818150"/>
            <a:ext cx="0" cy="16764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>
            <a:off x="7156450" y="6494550"/>
            <a:ext cx="7239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2" descr="Ноутбук – Бесплатные иконки: компьютер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51" y="6011725"/>
            <a:ext cx="803259" cy="80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Ноутбук – Бесплатные иконки: компьютер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2" y="5999251"/>
            <a:ext cx="800098" cy="8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TextBox 128"/>
          <p:cNvSpPr txBox="1"/>
          <p:nvPr/>
        </p:nvSpPr>
        <p:spPr>
          <a:xfrm>
            <a:off x="8673497" y="6036829"/>
            <a:ext cx="1182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ИКТ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585691" y="4142809"/>
            <a:ext cx="207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1" name="Прямая со стрелкой 130"/>
          <p:cNvCxnSpPr/>
          <p:nvPr/>
        </p:nvCxnSpPr>
        <p:spPr>
          <a:xfrm>
            <a:off x="9442450" y="4970550"/>
            <a:ext cx="47819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flipH="1">
            <a:off x="9442450" y="4802359"/>
            <a:ext cx="4572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9949045" y="4130675"/>
            <a:ext cx="2075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8" name="Picture 4" descr="Учитель – Бесплатные иконки: люд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16" y="4562105"/>
            <a:ext cx="838199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Рисунок 185"/>
          <p:cNvPicPr>
            <a:picLocks noChangeAspect="1"/>
          </p:cNvPicPr>
          <p:nvPr/>
        </p:nvPicPr>
        <p:blipFill rotWithShape="1"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924" b="91983" l="28774" r="80189">
                        <a14:foregroundMark x1="48585" y1="22363" x2="43868" y2="59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19" t="4577" r="22278"/>
          <a:stretch/>
        </p:blipFill>
        <p:spPr>
          <a:xfrm>
            <a:off x="16539842" y="4968880"/>
            <a:ext cx="514780" cy="934389"/>
          </a:xfrm>
          <a:prstGeom prst="rect">
            <a:avLst/>
          </a:prstGeom>
        </p:spPr>
      </p:pic>
      <p:pic>
        <p:nvPicPr>
          <p:cNvPr id="188" name="Рисунок 187"/>
          <p:cNvPicPr>
            <a:picLocks noChangeAspect="1"/>
          </p:cNvPicPr>
          <p:nvPr/>
        </p:nvPicPr>
        <p:blipFill rotWithShape="1"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924" b="91983" l="28774" r="80189">
                        <a14:foregroundMark x1="48585" y1="22363" x2="43868" y2="59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19" t="4577" r="22278"/>
          <a:stretch/>
        </p:blipFill>
        <p:spPr>
          <a:xfrm>
            <a:off x="10742232" y="4485640"/>
            <a:ext cx="514780" cy="934389"/>
          </a:xfrm>
          <a:prstGeom prst="rect">
            <a:avLst/>
          </a:prstGeom>
        </p:spPr>
      </p:pic>
      <p:pic>
        <p:nvPicPr>
          <p:cNvPr id="203" name="Picture 4" descr="Учитель – Бесплатные иконки: люд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785" y="4832365"/>
            <a:ext cx="703797" cy="77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924" b="91983" l="28774" r="80189">
                        <a14:foregroundMark x1="48585" y1="22363" x2="43868" y2="59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19" t="4577" r="22278"/>
          <a:stretch/>
        </p:blipFill>
        <p:spPr>
          <a:xfrm>
            <a:off x="4485702" y="4543842"/>
            <a:ext cx="514780" cy="934389"/>
          </a:xfrm>
          <a:prstGeom prst="rect">
            <a:avLst/>
          </a:prstGeom>
        </p:spPr>
      </p:pic>
      <p:pic>
        <p:nvPicPr>
          <p:cNvPr id="84" name="Picture 4" descr="Учитель – Бесплатные иконки: люд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51" y="4558127"/>
            <a:ext cx="838199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13410" y="5510517"/>
            <a:ext cx="2801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проектировщик</a:t>
            </a:r>
            <a:endParaRPr lang="ru-RU" sz="2800" dirty="0"/>
          </a:p>
        </p:txBody>
      </p:sp>
      <p:pic>
        <p:nvPicPr>
          <p:cNvPr id="86" name="Picture 4" descr="Учитель – Бесплатные иконки: люд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80" y="2955507"/>
            <a:ext cx="680776" cy="6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1122359" y="7250975"/>
            <a:ext cx="2127554" cy="124974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897141" y="7268345"/>
            <a:ext cx="2180223" cy="124974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593850" y="9105177"/>
            <a:ext cx="2819400" cy="68959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5047681" y="8533675"/>
            <a:ext cx="1454" cy="110489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4386352" y="9638574"/>
            <a:ext cx="682758" cy="1270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401435" y="9371875"/>
            <a:ext cx="4191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4820535" y="8500717"/>
            <a:ext cx="0" cy="87115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1239135" y="8500717"/>
            <a:ext cx="0" cy="87115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239135" y="9371875"/>
            <a:ext cx="3429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858135" y="7924075"/>
            <a:ext cx="2286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858135" y="7924075"/>
            <a:ext cx="0" cy="16764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858135" y="9600475"/>
            <a:ext cx="7239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" descr="Ноутбук – Бесплатные иконки: компьют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49" y="9032220"/>
            <a:ext cx="876299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Ноутбук – Бесплатные иконки: компьюте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07" y="9061934"/>
            <a:ext cx="859940" cy="85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2272741" y="9074408"/>
            <a:ext cx="1182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ИКТ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98203" y="7252435"/>
            <a:ext cx="218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3240310" y="8033233"/>
            <a:ext cx="611604" cy="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 flipV="1">
            <a:off x="3240310" y="7749955"/>
            <a:ext cx="662395" cy="23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3901495" y="7257521"/>
            <a:ext cx="2188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Picture 4" descr="Учитель – Бесплатные иконки: люд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16" y="7669705"/>
            <a:ext cx="838199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Прямоугольник 91"/>
          <p:cNvSpPr/>
          <p:nvPr/>
        </p:nvSpPr>
        <p:spPr>
          <a:xfrm>
            <a:off x="8208959" y="7250975"/>
            <a:ext cx="2127554" cy="124974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10983741" y="7268345"/>
            <a:ext cx="2180223" cy="124974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8668635" y="9105177"/>
            <a:ext cx="2819400" cy="80009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H="1">
            <a:off x="12134281" y="8533675"/>
            <a:ext cx="1454" cy="110489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11472952" y="9638574"/>
            <a:ext cx="682758" cy="1270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11488035" y="9371875"/>
            <a:ext cx="4191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11907135" y="8500717"/>
            <a:ext cx="0" cy="87115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V="1">
            <a:off x="8325735" y="8500717"/>
            <a:ext cx="0" cy="87115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8325735" y="9371875"/>
            <a:ext cx="3429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>
            <a:off x="7944735" y="7924075"/>
            <a:ext cx="2286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7944735" y="7924075"/>
            <a:ext cx="0" cy="16764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7944735" y="9600475"/>
            <a:ext cx="7239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2" descr="Ноутбук – Бесплатные иконки: компьют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734" y="9032220"/>
            <a:ext cx="876299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Ноутбук – Бесплатные иконки: компьюте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792" y="9061934"/>
            <a:ext cx="859940" cy="85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/>
          <p:cNvSpPr txBox="1"/>
          <p:nvPr/>
        </p:nvSpPr>
        <p:spPr>
          <a:xfrm>
            <a:off x="9516797" y="9137961"/>
            <a:ext cx="1182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ИКТ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184803" y="7252435"/>
            <a:ext cx="218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" name="Прямая со стрелкой 111"/>
          <p:cNvCxnSpPr/>
          <p:nvPr/>
        </p:nvCxnSpPr>
        <p:spPr>
          <a:xfrm>
            <a:off x="10326910" y="8033233"/>
            <a:ext cx="611604" cy="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H="1" flipV="1">
            <a:off x="10326910" y="7749955"/>
            <a:ext cx="662395" cy="23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11061632" y="7273340"/>
            <a:ext cx="2188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" name="Picture 4" descr="Учитель – Бесплатные иконки: люд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16" y="7669705"/>
            <a:ext cx="838199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Группа бесплатно иконк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77" y="7492676"/>
            <a:ext cx="1297285" cy="12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руппа бесплатно иконк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403" y="7405247"/>
            <a:ext cx="137953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680450" y="331544"/>
            <a:ext cx="687100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школа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107841" y="165824"/>
            <a:ext cx="1802583" cy="15264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9450" y="8169275"/>
            <a:ext cx="185928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консультирования. Знакомство с передовым опытом других общеобразовательных организаций.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 цифровой инфраструктуры общеобразовательной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36850" y="6645275"/>
            <a:ext cx="165354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программ повышения квалификации по выбранному направлению.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интеграции цифрового решения.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 работы школы.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обобщение обратной связи с участников интеграции, выработка предложений по изменениям схем интеграции цифровых решений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6250" y="5121275"/>
            <a:ext cx="137160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подготовке и организации внедрения цифрового решения согласно плану.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задействованных членов педагогического коллектива.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 механизмов, в том числе на базе сетевых ресурсов, доступных школе (например, в части технической поддержки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47050" y="3597275"/>
            <a:ext cx="111252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Обсуждение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 и недостатков сложившихся процедур.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процедур и регламентов работы.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004550" y="2073275"/>
            <a:ext cx="82677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Развитие и совершенствование методологии оценки производственных процедур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школе. Проведение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для педагогических коллективов других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школ. Публикация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передовом опыте.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9450" y="7620214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Инициация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79449" y="1692275"/>
            <a:ext cx="9677401" cy="57559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736850" y="6122269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56250" y="4598055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147049" y="2765680"/>
            <a:ext cx="2857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Рутинное</a:t>
            </a: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004550" y="1611610"/>
            <a:ext cx="7122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 распространение</a:t>
            </a:r>
          </a:p>
        </p:txBody>
      </p:sp>
      <p:pic>
        <p:nvPicPr>
          <p:cNvPr id="1030" name="Picture 6" descr="https://loiro.ru/upload/iblock/6f5/6f5d4ce5385ef714ceeaac3d23a0ce0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8250" y="492422"/>
            <a:ext cx="1905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uxe-host.ru/wp-content/uploads/3/9/7/397f5c289c850e5cfe92335895ef3af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2835275"/>
            <a:ext cx="7817897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9050" y="473075"/>
            <a:ext cx="12877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«О методических аспектах цифровизации в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общего образования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Тыва»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976890" y="165824"/>
            <a:ext cx="1933534" cy="159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850" y="473075"/>
            <a:ext cx="58674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/>
          <p:nvPr/>
        </p:nvSpPr>
        <p:spPr>
          <a:xfrm>
            <a:off x="1135555" y="2682875"/>
            <a:ext cx="16960120" cy="386067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lvl="1" indent="-228600" algn="just">
              <a:spcBef>
                <a:spcPts val="919"/>
              </a:spcBef>
              <a:buChar char="•"/>
              <a:tabLst>
                <a:tab pos="240665" algn="l"/>
                <a:tab pos="241300" algn="l"/>
              </a:tabLst>
            </a:pPr>
            <a:r>
              <a:rPr lang="ru-RU" sz="2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</a:t>
            </a:r>
            <a:r>
              <a:rPr lang="ru-RU" sz="2800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28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</a:t>
            </a:r>
            <a:r>
              <a:rPr lang="ru-RU" sz="2800" b="1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</a:t>
            </a:r>
            <a:r>
              <a:rPr lang="ru-RU" sz="2800" b="1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</a:t>
            </a:r>
            <a:r>
              <a:rPr lang="ru-RU" sz="2800" b="1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sz="2800" b="1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8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качеству</a:t>
            </a:r>
            <a:r>
              <a:rPr lang="ru-RU" sz="2800" b="1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ru-RU" sz="2800" b="1" spc="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28600" algn="just">
              <a:spcBef>
                <a:spcPts val="819"/>
              </a:spcBef>
              <a:buChar char="•"/>
              <a:tabLst>
                <a:tab pos="240665" algn="l"/>
                <a:tab pos="241300" algn="l"/>
              </a:tabLst>
            </a:pPr>
            <a:r>
              <a:rPr lang="ru-RU" sz="28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28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</a:t>
            </a:r>
            <a:r>
              <a:rPr lang="ru-RU" sz="28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выявления,</a:t>
            </a:r>
            <a:r>
              <a:rPr lang="ru-RU" sz="28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r>
              <a:rPr lang="ru-RU" sz="28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lang="ru-RU" sz="2800" b="1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</a:t>
            </a:r>
            <a:r>
              <a:rPr lang="ru-RU" sz="2800" b="1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800" b="1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28600" algn="just"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lang="ru-RU" sz="2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2800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присутствия</a:t>
            </a:r>
            <a:r>
              <a:rPr lang="ru-RU" sz="28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ru-RU" sz="2800" b="1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</a:t>
            </a:r>
            <a:r>
              <a:rPr lang="ru-RU" sz="2800" b="1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</a:t>
            </a:r>
            <a:r>
              <a:rPr lang="ru-RU" sz="2800" b="1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</a:t>
            </a:r>
            <a:r>
              <a:rPr lang="ru-RU" sz="2800" b="1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800" b="1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</a:t>
            </a:r>
            <a:r>
              <a:rPr lang="ru-RU" sz="2800" b="1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ru-RU" sz="2800" b="1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разработок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28600" algn="just">
              <a:spcBef>
                <a:spcPts val="770"/>
              </a:spcBef>
              <a:buChar char="•"/>
              <a:tabLst>
                <a:tab pos="240665" algn="l"/>
                <a:tab pos="241300" algn="l"/>
              </a:tabLst>
            </a:pPr>
            <a:r>
              <a:rPr lang="ru-RU" sz="28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</a:t>
            </a:r>
            <a:r>
              <a:rPr lang="ru-RU" sz="2800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«цифровой</a:t>
            </a:r>
            <a:r>
              <a:rPr lang="ru-RU" sz="2800" b="1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зрелости»</a:t>
            </a:r>
            <a:r>
              <a:rPr lang="ru-RU" sz="2800" b="1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</a:t>
            </a:r>
            <a:r>
              <a:rPr lang="ru-RU" sz="2800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отраслей</a:t>
            </a:r>
            <a:r>
              <a:rPr lang="ru-RU" sz="2800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lang="ru-RU" sz="28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сферы,</a:t>
            </a:r>
            <a:r>
              <a:rPr lang="ru-RU" sz="2800" spc="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ru-RU" sz="28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ru-RU" sz="28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r>
              <a:rPr lang="ru-RU" sz="2800" b="1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28600" algn="just">
              <a:spcBef>
                <a:spcPts val="770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</a:t>
            </a:r>
            <a:r>
              <a:rPr lang="ru-RU" sz="28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</a:t>
            </a:r>
            <a:r>
              <a:rPr lang="ru-RU" sz="28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массовых</a:t>
            </a:r>
            <a:r>
              <a:rPr lang="ru-RU" sz="28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</a:t>
            </a:r>
            <a:r>
              <a:rPr lang="ru-RU" sz="28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</a:t>
            </a:r>
            <a:r>
              <a:rPr lang="ru-RU" sz="2800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28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доступных</a:t>
            </a:r>
            <a:r>
              <a:rPr lang="ru-RU" sz="2800" spc="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" y="30162"/>
            <a:ext cx="3095625" cy="1752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883" y="1198934"/>
            <a:ext cx="19910612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4400"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</a:t>
            </a:r>
            <a:r>
              <a:rPr lang="ru-RU" sz="4400" b="1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lang="ru-RU" sz="4400"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от</a:t>
            </a:r>
            <a:r>
              <a:rPr lang="ru-RU" sz="44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мая</a:t>
            </a:r>
            <a:r>
              <a:rPr lang="ru-RU" sz="4400"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44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204  </a:t>
            </a:r>
            <a:r>
              <a:rPr lang="ru-RU" sz="44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4400" b="1" spc="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</a:t>
            </a:r>
            <a:r>
              <a:rPr lang="ru-RU" sz="4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целях</a:t>
            </a:r>
            <a:r>
              <a:rPr lang="ru-RU" sz="4400" b="1" spc="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стратегических</a:t>
            </a:r>
            <a:r>
              <a:rPr lang="ru-RU" sz="4400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задачах</a:t>
            </a:r>
            <a:r>
              <a:rPr lang="ru-RU" sz="4400"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4400" b="1" spc="-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4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400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ru-RU" sz="4400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44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44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г.»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5555" y="7178675"/>
            <a:ext cx="18211800" cy="2541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1030" algn="just">
              <a:spcBef>
                <a:spcPts val="100"/>
              </a:spcBef>
              <a:buChar char="–"/>
              <a:tabLst>
                <a:tab pos="266065" algn="l"/>
              </a:tabLst>
            </a:pPr>
            <a:r>
              <a:rPr lang="ru-RU" sz="28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</a:t>
            </a:r>
            <a:r>
              <a:rPr lang="ru-RU" sz="3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</a:t>
            </a:r>
            <a:r>
              <a:rPr lang="ru-RU" sz="3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r>
              <a:rPr lang="ru-RU" sz="3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</a:t>
            </a:r>
            <a:r>
              <a:rPr lang="ru-RU" sz="3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3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lang="ru-RU" sz="3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персонализации</a:t>
            </a:r>
            <a:r>
              <a:rPr lang="ru-RU" sz="3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3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lang="ru-RU" sz="30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ru-RU"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растущего</a:t>
            </a:r>
            <a:r>
              <a:rPr lang="ru-RU" sz="3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</a:t>
            </a:r>
            <a:r>
              <a:rPr lang="ru-RU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</a:t>
            </a:r>
            <a:r>
              <a:rPr lang="ru-RU" sz="3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технологий, </a:t>
            </a:r>
            <a:r>
              <a:rPr lang="ru-RU"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lang="ru-RU" sz="3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lang="ru-RU"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</a:t>
            </a:r>
            <a:r>
              <a:rPr lang="ru-RU" sz="30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r>
              <a:rPr lang="ru-RU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виртуальной</a:t>
            </a:r>
            <a:r>
              <a:rPr lang="ru-RU" sz="30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реальности</a:t>
            </a:r>
            <a:r>
              <a:rPr lang="ru-RU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21030" algn="just">
              <a:spcBef>
                <a:spcPts val="100"/>
              </a:spcBef>
              <a:buChar char="–"/>
              <a:tabLst>
                <a:tab pos="266065" algn="l"/>
              </a:tabLst>
            </a:pPr>
            <a:r>
              <a:rPr lang="ru-RU"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</a:t>
            </a:r>
            <a:r>
              <a:rPr lang="ru-RU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lang="ru-RU" sz="3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заведениях</a:t>
            </a:r>
            <a:r>
              <a:rPr lang="ru-RU" sz="3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  <a:r>
              <a:rPr lang="ru-RU" sz="30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sz="30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5080" algn="just">
              <a:spcBef>
                <a:spcPts val="1010"/>
              </a:spcBef>
              <a:buChar char="–"/>
              <a:tabLst>
                <a:tab pos="266065" algn="l"/>
              </a:tabLst>
            </a:pPr>
            <a:r>
              <a:rPr lang="ru-RU"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обеспечения</a:t>
            </a:r>
            <a:r>
              <a:rPr lang="ru-RU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общедоступного</a:t>
            </a:r>
            <a:r>
              <a:rPr lang="ru-RU" sz="30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широкополосного</a:t>
            </a:r>
            <a:r>
              <a:rPr lang="ru-RU" sz="3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lang="ru-RU" sz="30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r>
              <a:rPr lang="ru-RU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3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большими</a:t>
            </a:r>
            <a:r>
              <a:rPr lang="ru-RU" sz="30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</a:t>
            </a:r>
            <a:r>
              <a:rPr lang="ru-RU"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4729" y="6412273"/>
            <a:ext cx="116409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lang="ru-RU" sz="4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  <a:r>
              <a:rPr lang="ru-RU" sz="4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</a:t>
            </a:r>
            <a:r>
              <a:rPr lang="ru-RU" sz="44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4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339942" y="165824"/>
            <a:ext cx="1570482" cy="12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4"/>
          <p:cNvGrpSpPr/>
          <p:nvPr/>
        </p:nvGrpSpPr>
        <p:grpSpPr>
          <a:xfrm>
            <a:off x="1746250" y="5334957"/>
            <a:ext cx="3675539" cy="1081718"/>
            <a:chOff x="-253" y="3422650"/>
            <a:chExt cx="2228850" cy="65595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" name="object 5"/>
            <p:cNvSpPr/>
            <p:nvPr/>
          </p:nvSpPr>
          <p:spPr>
            <a:xfrm>
              <a:off x="6096" y="3429000"/>
              <a:ext cx="2216150" cy="643255"/>
            </a:xfrm>
            <a:custGeom>
              <a:avLst/>
              <a:gdLst/>
              <a:ahLst/>
              <a:cxnLst/>
              <a:rect l="l" t="t" r="r" b="b"/>
              <a:pathLst>
                <a:path w="2216150" h="643254">
                  <a:moveTo>
                    <a:pt x="1894332" y="0"/>
                  </a:moveTo>
                  <a:lnTo>
                    <a:pt x="0" y="0"/>
                  </a:lnTo>
                  <a:lnTo>
                    <a:pt x="321564" y="321563"/>
                  </a:lnTo>
                  <a:lnTo>
                    <a:pt x="0" y="643127"/>
                  </a:lnTo>
                  <a:lnTo>
                    <a:pt x="1894332" y="643127"/>
                  </a:lnTo>
                  <a:lnTo>
                    <a:pt x="2215896" y="321563"/>
                  </a:lnTo>
                  <a:lnTo>
                    <a:pt x="189433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63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6096" y="3429000"/>
              <a:ext cx="2216150" cy="643255"/>
            </a:xfrm>
            <a:custGeom>
              <a:avLst/>
              <a:gdLst/>
              <a:ahLst/>
              <a:cxnLst/>
              <a:rect l="l" t="t" r="r" b="b"/>
              <a:pathLst>
                <a:path w="2216150" h="643254">
                  <a:moveTo>
                    <a:pt x="0" y="0"/>
                  </a:moveTo>
                  <a:lnTo>
                    <a:pt x="1894332" y="0"/>
                  </a:lnTo>
                  <a:lnTo>
                    <a:pt x="2215896" y="321563"/>
                  </a:lnTo>
                  <a:lnTo>
                    <a:pt x="1894332" y="643127"/>
                  </a:lnTo>
                  <a:lnTo>
                    <a:pt x="0" y="643127"/>
                  </a:lnTo>
                  <a:lnTo>
                    <a:pt x="321564" y="3215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3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object 7"/>
          <p:cNvSpPr txBox="1"/>
          <p:nvPr/>
        </p:nvSpPr>
        <p:spPr>
          <a:xfrm>
            <a:off x="3129187" y="5583728"/>
            <a:ext cx="886946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object 8"/>
          <p:cNvGrpSpPr/>
          <p:nvPr/>
        </p:nvGrpSpPr>
        <p:grpSpPr>
          <a:xfrm>
            <a:off x="4946650" y="5334957"/>
            <a:ext cx="3675539" cy="1081718"/>
            <a:chOff x="2011426" y="3422650"/>
            <a:chExt cx="2228850" cy="65595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6" name="object 9"/>
            <p:cNvSpPr/>
            <p:nvPr/>
          </p:nvSpPr>
          <p:spPr>
            <a:xfrm>
              <a:off x="2017776" y="3429000"/>
              <a:ext cx="2216150" cy="643255"/>
            </a:xfrm>
            <a:custGeom>
              <a:avLst/>
              <a:gdLst/>
              <a:ahLst/>
              <a:cxnLst/>
              <a:rect l="l" t="t" r="r" b="b"/>
              <a:pathLst>
                <a:path w="2216150" h="643254">
                  <a:moveTo>
                    <a:pt x="1894332" y="0"/>
                  </a:moveTo>
                  <a:lnTo>
                    <a:pt x="0" y="0"/>
                  </a:lnTo>
                  <a:lnTo>
                    <a:pt x="321563" y="321563"/>
                  </a:lnTo>
                  <a:lnTo>
                    <a:pt x="0" y="643127"/>
                  </a:lnTo>
                  <a:lnTo>
                    <a:pt x="1894332" y="643127"/>
                  </a:lnTo>
                  <a:lnTo>
                    <a:pt x="2215896" y="321563"/>
                  </a:lnTo>
                  <a:lnTo>
                    <a:pt x="189433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63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2017776" y="3429000"/>
              <a:ext cx="2216150" cy="643255"/>
            </a:xfrm>
            <a:custGeom>
              <a:avLst/>
              <a:gdLst/>
              <a:ahLst/>
              <a:cxnLst/>
              <a:rect l="l" t="t" r="r" b="b"/>
              <a:pathLst>
                <a:path w="2216150" h="643254">
                  <a:moveTo>
                    <a:pt x="0" y="0"/>
                  </a:moveTo>
                  <a:lnTo>
                    <a:pt x="1894332" y="0"/>
                  </a:lnTo>
                  <a:lnTo>
                    <a:pt x="2215896" y="321563"/>
                  </a:lnTo>
                  <a:lnTo>
                    <a:pt x="1894332" y="643127"/>
                  </a:lnTo>
                  <a:lnTo>
                    <a:pt x="0" y="643127"/>
                  </a:lnTo>
                  <a:lnTo>
                    <a:pt x="321563" y="3215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3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object 11"/>
          <p:cNvSpPr txBox="1"/>
          <p:nvPr/>
        </p:nvSpPr>
        <p:spPr>
          <a:xfrm>
            <a:off x="6634322" y="5689515"/>
            <a:ext cx="886946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13"/>
          <p:cNvSpPr/>
          <p:nvPr/>
        </p:nvSpPr>
        <p:spPr>
          <a:xfrm>
            <a:off x="8223250" y="5349875"/>
            <a:ext cx="3394241" cy="1066650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4" y="0"/>
                </a:moveTo>
                <a:lnTo>
                  <a:pt x="0" y="0"/>
                </a:lnTo>
                <a:lnTo>
                  <a:pt x="321564" y="321563"/>
                </a:lnTo>
                <a:lnTo>
                  <a:pt x="0" y="643127"/>
                </a:lnTo>
                <a:lnTo>
                  <a:pt x="1891284" y="643127"/>
                </a:lnTo>
                <a:lnTo>
                  <a:pt x="2212848" y="321563"/>
                </a:lnTo>
                <a:lnTo>
                  <a:pt x="189128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63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15"/>
          <p:cNvSpPr/>
          <p:nvPr/>
        </p:nvSpPr>
        <p:spPr>
          <a:xfrm>
            <a:off x="11271250" y="5349875"/>
            <a:ext cx="3394241" cy="1066650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3" y="0"/>
                </a:moveTo>
                <a:lnTo>
                  <a:pt x="0" y="0"/>
                </a:lnTo>
                <a:lnTo>
                  <a:pt x="321563" y="321563"/>
                </a:lnTo>
                <a:lnTo>
                  <a:pt x="0" y="643127"/>
                </a:lnTo>
                <a:lnTo>
                  <a:pt x="1891283" y="643127"/>
                </a:lnTo>
                <a:lnTo>
                  <a:pt x="2212848" y="321563"/>
                </a:lnTo>
                <a:lnTo>
                  <a:pt x="189128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63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16"/>
          <p:cNvSpPr/>
          <p:nvPr/>
        </p:nvSpPr>
        <p:spPr>
          <a:xfrm>
            <a:off x="11195050" y="5349875"/>
            <a:ext cx="3470441" cy="1066650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0" y="0"/>
                </a:moveTo>
                <a:lnTo>
                  <a:pt x="1891283" y="0"/>
                </a:lnTo>
                <a:lnTo>
                  <a:pt x="2212848" y="321563"/>
                </a:lnTo>
                <a:lnTo>
                  <a:pt x="1891283" y="643127"/>
                </a:lnTo>
                <a:lnTo>
                  <a:pt x="0" y="643127"/>
                </a:lnTo>
                <a:lnTo>
                  <a:pt x="321563" y="3215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63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17"/>
          <p:cNvSpPr/>
          <p:nvPr/>
        </p:nvSpPr>
        <p:spPr>
          <a:xfrm>
            <a:off x="14277809" y="5349875"/>
            <a:ext cx="3394241" cy="1066650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3" y="0"/>
                </a:moveTo>
                <a:lnTo>
                  <a:pt x="0" y="0"/>
                </a:lnTo>
                <a:lnTo>
                  <a:pt x="321563" y="321563"/>
                </a:lnTo>
                <a:lnTo>
                  <a:pt x="0" y="643127"/>
                </a:lnTo>
                <a:lnTo>
                  <a:pt x="1891283" y="643127"/>
                </a:lnTo>
                <a:lnTo>
                  <a:pt x="2212847" y="321563"/>
                </a:lnTo>
                <a:lnTo>
                  <a:pt x="189128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2639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15817776" y="5731573"/>
            <a:ext cx="886946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2"/>
          <p:cNvSpPr txBox="1"/>
          <p:nvPr/>
        </p:nvSpPr>
        <p:spPr>
          <a:xfrm>
            <a:off x="12256909" y="6525486"/>
            <a:ext cx="3770091" cy="1132316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>
              <a:spcBef>
                <a:spcPts val="190"/>
              </a:spcBef>
            </a:pP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44"/>
            <a:r>
              <a:rPr sz="2400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МБОУ СОШ №3 г.Кызыла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35"/>
          <p:cNvSpPr txBox="1"/>
          <p:nvPr/>
        </p:nvSpPr>
        <p:spPr>
          <a:xfrm>
            <a:off x="17084290" y="2770564"/>
            <a:ext cx="594344" cy="430457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>
              <a:spcBef>
                <a:spcPts val="190"/>
              </a:spcBef>
            </a:pPr>
            <a:r>
              <a:rPr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38"/>
          <p:cNvSpPr txBox="1"/>
          <p:nvPr/>
        </p:nvSpPr>
        <p:spPr>
          <a:xfrm>
            <a:off x="10280650" y="3560638"/>
            <a:ext cx="2114148" cy="1268379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>
              <a:spcBef>
                <a:spcPts val="190"/>
              </a:spcBef>
            </a:pPr>
            <a:r>
              <a:rPr sz="2639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sz="2639" b="1" spc="-4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</a:t>
            </a:r>
            <a:r>
              <a:rPr lang="ru-RU" sz="2639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</a:p>
          <a:p>
            <a:pPr marL="20944">
              <a:spcBef>
                <a:spcPts val="190"/>
              </a:spcBef>
            </a:pPr>
            <a:r>
              <a:rPr lang="ru-RU" sz="2639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ГБПОУ РТ «</a:t>
            </a:r>
            <a:r>
              <a:rPr lang="ru-RU" sz="2639" b="1" spc="-4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ТТиТ</a:t>
            </a:r>
            <a:r>
              <a:rPr lang="ru-RU" sz="2639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50546" y="1927588"/>
            <a:ext cx="2111079" cy="1186225"/>
          </a:xfrm>
          <a:prstGeom prst="rect">
            <a:avLst/>
          </a:prstGeom>
        </p:spPr>
      </p:pic>
      <p:sp>
        <p:nvSpPr>
          <p:cNvPr id="58" name="object 51"/>
          <p:cNvSpPr txBox="1"/>
          <p:nvPr/>
        </p:nvSpPr>
        <p:spPr>
          <a:xfrm>
            <a:off x="15969768" y="3887333"/>
            <a:ext cx="519861" cy="430457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>
              <a:spcBef>
                <a:spcPts val="190"/>
              </a:spcBef>
            </a:pPr>
            <a:r>
              <a:rPr sz="2639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bject 56"/>
          <p:cNvSpPr/>
          <p:nvPr/>
        </p:nvSpPr>
        <p:spPr>
          <a:xfrm>
            <a:off x="3889380" y="2819119"/>
            <a:ext cx="3571870" cy="1476498"/>
          </a:xfrm>
          <a:custGeom>
            <a:avLst/>
            <a:gdLst/>
            <a:ahLst/>
            <a:cxnLst/>
            <a:rect l="l" t="t" r="r" b="b"/>
            <a:pathLst>
              <a:path w="2165985" h="895350">
                <a:moveTo>
                  <a:pt x="2087885" y="34726"/>
                </a:moveTo>
                <a:lnTo>
                  <a:pt x="0" y="869950"/>
                </a:lnTo>
                <a:lnTo>
                  <a:pt x="10185" y="895350"/>
                </a:lnTo>
                <a:lnTo>
                  <a:pt x="2098126" y="60218"/>
                </a:lnTo>
                <a:lnTo>
                  <a:pt x="2114863" y="38725"/>
                </a:lnTo>
                <a:lnTo>
                  <a:pt x="2087885" y="34726"/>
                </a:lnTo>
                <a:close/>
              </a:path>
              <a:path w="2165985" h="895350">
                <a:moveTo>
                  <a:pt x="2147486" y="15875"/>
                </a:moveTo>
                <a:lnTo>
                  <a:pt x="2135009" y="15875"/>
                </a:lnTo>
                <a:lnTo>
                  <a:pt x="2145169" y="41401"/>
                </a:lnTo>
                <a:lnTo>
                  <a:pt x="2098126" y="60218"/>
                </a:lnTo>
                <a:lnTo>
                  <a:pt x="2070747" y="95376"/>
                </a:lnTo>
                <a:lnTo>
                  <a:pt x="2066048" y="101345"/>
                </a:lnTo>
                <a:lnTo>
                  <a:pt x="2067064" y="109981"/>
                </a:lnTo>
                <a:lnTo>
                  <a:pt x="2073160" y="114553"/>
                </a:lnTo>
                <a:lnTo>
                  <a:pt x="2079129" y="119252"/>
                </a:lnTo>
                <a:lnTo>
                  <a:pt x="2087638" y="118110"/>
                </a:lnTo>
                <a:lnTo>
                  <a:pt x="2092337" y="112140"/>
                </a:lnTo>
                <a:lnTo>
                  <a:pt x="2165362" y="18541"/>
                </a:lnTo>
                <a:lnTo>
                  <a:pt x="2147486" y="15875"/>
                </a:lnTo>
                <a:close/>
              </a:path>
              <a:path w="2165985" h="895350">
                <a:moveTo>
                  <a:pt x="2114863" y="38725"/>
                </a:moveTo>
                <a:lnTo>
                  <a:pt x="2098126" y="60218"/>
                </a:lnTo>
                <a:lnTo>
                  <a:pt x="2143264" y="42163"/>
                </a:lnTo>
                <a:lnTo>
                  <a:pt x="2138057" y="42163"/>
                </a:lnTo>
                <a:lnTo>
                  <a:pt x="2114863" y="38725"/>
                </a:lnTo>
                <a:close/>
              </a:path>
              <a:path w="2165985" h="895350">
                <a:moveTo>
                  <a:pt x="2129294" y="20192"/>
                </a:moveTo>
                <a:lnTo>
                  <a:pt x="2114863" y="38725"/>
                </a:lnTo>
                <a:lnTo>
                  <a:pt x="2138057" y="42163"/>
                </a:lnTo>
                <a:lnTo>
                  <a:pt x="2129294" y="20192"/>
                </a:lnTo>
                <a:close/>
              </a:path>
              <a:path w="2165985" h="895350">
                <a:moveTo>
                  <a:pt x="2136728" y="20192"/>
                </a:moveTo>
                <a:lnTo>
                  <a:pt x="2129294" y="20192"/>
                </a:lnTo>
                <a:lnTo>
                  <a:pt x="2138057" y="42163"/>
                </a:lnTo>
                <a:lnTo>
                  <a:pt x="2143264" y="42163"/>
                </a:lnTo>
                <a:lnTo>
                  <a:pt x="2145169" y="41401"/>
                </a:lnTo>
                <a:lnTo>
                  <a:pt x="2136728" y="20192"/>
                </a:lnTo>
                <a:close/>
              </a:path>
              <a:path w="2165985" h="895350">
                <a:moveTo>
                  <a:pt x="2135009" y="15875"/>
                </a:moveTo>
                <a:lnTo>
                  <a:pt x="2087885" y="34726"/>
                </a:lnTo>
                <a:lnTo>
                  <a:pt x="2114863" y="38725"/>
                </a:lnTo>
                <a:lnTo>
                  <a:pt x="2129294" y="20192"/>
                </a:lnTo>
                <a:lnTo>
                  <a:pt x="2136728" y="20192"/>
                </a:lnTo>
                <a:lnTo>
                  <a:pt x="2135009" y="15875"/>
                </a:lnTo>
                <a:close/>
              </a:path>
              <a:path w="2165985" h="895350">
                <a:moveTo>
                  <a:pt x="2040394" y="0"/>
                </a:moveTo>
                <a:lnTo>
                  <a:pt x="2033409" y="5079"/>
                </a:lnTo>
                <a:lnTo>
                  <a:pt x="2032266" y="12573"/>
                </a:lnTo>
                <a:lnTo>
                  <a:pt x="2031457" y="18541"/>
                </a:lnTo>
                <a:lnTo>
                  <a:pt x="2031343" y="20192"/>
                </a:lnTo>
                <a:lnTo>
                  <a:pt x="2036330" y="27050"/>
                </a:lnTo>
                <a:lnTo>
                  <a:pt x="2087885" y="34726"/>
                </a:lnTo>
                <a:lnTo>
                  <a:pt x="2135009" y="15875"/>
                </a:lnTo>
                <a:lnTo>
                  <a:pt x="2147486" y="15875"/>
                </a:lnTo>
                <a:lnTo>
                  <a:pt x="2047887" y="1015"/>
                </a:lnTo>
                <a:lnTo>
                  <a:pt x="204039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 sz="263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bject 59"/>
          <p:cNvSpPr txBox="1"/>
          <p:nvPr/>
        </p:nvSpPr>
        <p:spPr>
          <a:xfrm>
            <a:off x="4888331" y="3945207"/>
            <a:ext cx="786417" cy="428342"/>
          </a:xfrm>
          <a:prstGeom prst="rect">
            <a:avLst/>
          </a:prstGeom>
        </p:spPr>
        <p:txBody>
          <a:bodyPr vert="horz" wrap="square" lIns="0" tIns="21990" rIns="0" bIns="0" rtlCol="0">
            <a:spAutoFit/>
          </a:bodyPr>
          <a:lstStyle/>
          <a:p>
            <a:pPr marL="20944">
              <a:spcBef>
                <a:spcPts val="173"/>
              </a:spcBef>
            </a:pPr>
            <a:r>
              <a:rPr lang="ru-RU" sz="2639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bject 60"/>
          <p:cNvSpPr txBox="1"/>
          <p:nvPr/>
        </p:nvSpPr>
        <p:spPr>
          <a:xfrm>
            <a:off x="6653240" y="3152599"/>
            <a:ext cx="786417" cy="429400"/>
          </a:xfrm>
          <a:prstGeom prst="rect">
            <a:avLst/>
          </a:prstGeom>
        </p:spPr>
        <p:txBody>
          <a:bodyPr vert="horz" wrap="square" lIns="0" tIns="23038" rIns="0" bIns="0" rtlCol="0">
            <a:spAutoFit/>
          </a:bodyPr>
          <a:lstStyle/>
          <a:p>
            <a:pPr marL="20944">
              <a:spcBef>
                <a:spcPts val="181"/>
              </a:spcBef>
            </a:pPr>
            <a:r>
              <a:rPr lang="ru-RU" sz="2639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bject 61"/>
          <p:cNvSpPr txBox="1"/>
          <p:nvPr/>
        </p:nvSpPr>
        <p:spPr>
          <a:xfrm>
            <a:off x="4490566" y="3325224"/>
            <a:ext cx="705787" cy="426227"/>
          </a:xfrm>
          <a:prstGeom prst="rect">
            <a:avLst/>
          </a:prstGeom>
        </p:spPr>
        <p:txBody>
          <a:bodyPr vert="horz" wrap="square" lIns="0" tIns="19896" rIns="0" bIns="0" rtlCol="0">
            <a:spAutoFit/>
          </a:bodyPr>
          <a:lstStyle/>
          <a:p>
            <a:pPr marL="20944">
              <a:spcBef>
                <a:spcPts val="157"/>
              </a:spcBef>
            </a:pPr>
            <a:r>
              <a:rPr lang="ru-RU" sz="2639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bject 62"/>
          <p:cNvSpPr txBox="1"/>
          <p:nvPr/>
        </p:nvSpPr>
        <p:spPr>
          <a:xfrm>
            <a:off x="6695024" y="2175473"/>
            <a:ext cx="705787" cy="426227"/>
          </a:xfrm>
          <a:prstGeom prst="rect">
            <a:avLst/>
          </a:prstGeom>
        </p:spPr>
        <p:txBody>
          <a:bodyPr vert="horz" wrap="square" lIns="0" tIns="19896" rIns="0" bIns="0" rtlCol="0">
            <a:spAutoFit/>
          </a:bodyPr>
          <a:lstStyle/>
          <a:p>
            <a:pPr marL="20944">
              <a:spcBef>
                <a:spcPts val="157"/>
              </a:spcBef>
            </a:pPr>
            <a:r>
              <a:rPr lang="ru-RU" sz="2639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object 63"/>
          <p:cNvGrpSpPr/>
          <p:nvPr/>
        </p:nvGrpSpPr>
        <p:grpSpPr>
          <a:xfrm>
            <a:off x="3694275" y="2409515"/>
            <a:ext cx="3001166" cy="1186435"/>
            <a:chOff x="469391" y="1645920"/>
            <a:chExt cx="1819910" cy="719455"/>
          </a:xfrm>
        </p:grpSpPr>
        <p:pic>
          <p:nvPicPr>
            <p:cNvPr id="71" name="object 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1" y="2072640"/>
              <a:ext cx="451104" cy="292608"/>
            </a:xfrm>
            <a:prstGeom prst="rect">
              <a:avLst/>
            </a:prstGeom>
          </p:spPr>
        </p:pic>
        <p:pic>
          <p:nvPicPr>
            <p:cNvPr id="72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7944" y="1645920"/>
              <a:ext cx="451104" cy="295655"/>
            </a:xfrm>
            <a:prstGeom prst="rect">
              <a:avLst/>
            </a:prstGeom>
          </p:spPr>
        </p:pic>
      </p:grpSp>
      <p:sp>
        <p:nvSpPr>
          <p:cNvPr id="73" name="object 66"/>
          <p:cNvSpPr txBox="1"/>
          <p:nvPr/>
        </p:nvSpPr>
        <p:spPr>
          <a:xfrm>
            <a:off x="5754666" y="4049574"/>
            <a:ext cx="1226538" cy="835537"/>
          </a:xfrm>
          <a:prstGeom prst="rect">
            <a:avLst/>
          </a:prstGeom>
        </p:spPr>
        <p:txBody>
          <a:bodyPr vert="horz" wrap="square" lIns="0" tIns="23038" rIns="0" bIns="0" rtlCol="0">
            <a:spAutoFit/>
          </a:bodyPr>
          <a:lstStyle/>
          <a:p>
            <a:pPr marL="20944" algn="ctr">
              <a:spcBef>
                <a:spcPts val="181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 «</a:t>
            </a:r>
            <a:r>
              <a:rPr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639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ОС»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36248" y="444393"/>
            <a:ext cx="13202602" cy="122753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проекты по цифровизации</a:t>
            </a:r>
          </a:p>
        </p:txBody>
      </p:sp>
      <p:sp>
        <p:nvSpPr>
          <p:cNvPr id="74" name="object 11"/>
          <p:cNvSpPr txBox="1"/>
          <p:nvPr/>
        </p:nvSpPr>
        <p:spPr>
          <a:xfrm>
            <a:off x="9794688" y="5708844"/>
            <a:ext cx="886946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bject 11"/>
          <p:cNvSpPr txBox="1"/>
          <p:nvPr/>
        </p:nvSpPr>
        <p:spPr>
          <a:xfrm>
            <a:off x="12717923" y="5750269"/>
            <a:ext cx="886946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bject 32"/>
          <p:cNvSpPr txBox="1"/>
          <p:nvPr/>
        </p:nvSpPr>
        <p:spPr>
          <a:xfrm>
            <a:off x="6263224" y="6619329"/>
            <a:ext cx="3831897" cy="11323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4085" rIns="0" bIns="0" rtlCol="0">
            <a:spAutoFit/>
          </a:bodyPr>
          <a:lstStyle/>
          <a:p>
            <a:pPr marL="20944"/>
            <a:r>
              <a:rPr lang="ru-RU" sz="24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sz="2400" b="1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4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МБОУ Гимназии №5 </a:t>
            </a:r>
            <a:r>
              <a:rPr lang="ru-RU" sz="2400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5" b="94873" l="6039" r="96571">
                        <a14:foregroundMark x1="47799" y1="11816" x2="47799" y2="11816"/>
                        <a14:foregroundMark x1="49028" y1="12695" x2="51024" y2="77832"/>
                        <a14:foregroundMark x1="82753" y1="57959" x2="16786" y2="57031"/>
                        <a14:foregroundMark x1="17861" y1="25391" x2="81525" y2="56787"/>
                        <a14:foregroundMark x1="81269" y1="26904" x2="15711" y2="59229"/>
                        <a14:foregroundMark x1="49028" y1="7813" x2="49284" y2="76904"/>
                        <a14:foregroundMark x1="81934" y1="60791" x2="18936" y2="60498"/>
                        <a14:foregroundMark x1="17707" y1="60645" x2="50205" y2="78223"/>
                        <a14:foregroundMark x1="80604" y1="61914" x2="48618" y2="78076"/>
                        <a14:foregroundMark x1="49130" y1="10010" x2="83930" y2="27686"/>
                        <a14:foregroundMark x1="55988" y1="18994" x2="56653" y2="36133"/>
                        <a14:foregroundMark x1="70931" y1="28320" x2="54913" y2="22949"/>
                        <a14:foregroundMark x1="46059" y1="12695" x2="37718" y2="35400"/>
                        <a14:foregroundMark x1="18219" y1="25391" x2="19294" y2="58350"/>
                        <a14:foregroundMark x1="19038" y1="30908" x2="26151" y2="50000"/>
                        <a14:foregroundMark x1="26561" y1="22168" x2="21187" y2="24609"/>
                        <a14:foregroundMark x1="41760" y1="13721" x2="50512" y2="10645"/>
                        <a14:foregroundMark x1="59110" y1="14111" x2="49028" y2="9619"/>
                        <a14:foregroundMark x1="42272" y1="13184" x2="48362" y2="8984"/>
                        <a14:foregroundMark x1="51842" y1="9375" x2="57728" y2="13086"/>
                        <a14:foregroundMark x1="80860" y1="27832" x2="81013" y2="55518"/>
                        <a14:foregroundMark x1="80706" y1="41797" x2="51024" y2="41797"/>
                        <a14:foregroundMark x1="56295" y1="75146" x2="51586" y2="77441"/>
                        <a14:foregroundMark x1="42579" y1="68604" x2="44319" y2="62549"/>
                        <a14:foregroundMark x1="59365" y1="54102" x2="60184" y2="56152"/>
                        <a14:foregroundMark x1="39765" y1="65381" x2="44985" y2="68213"/>
                        <a14:foregroundMark x1="14739" y1="85254" x2="55322" y2="85400"/>
                        <a14:foregroundMark x1="86643" y1="84863" x2="51433" y2="85107"/>
                        <a14:foregroundMark x1="90276" y1="92676" x2="7472" y2="91650"/>
                        <a14:foregroundMark x1="50512" y1="93213" x2="56551" y2="92578"/>
                        <a14:foregroundMark x1="41351" y1="90381" x2="43501" y2="90918"/>
                        <a14:foregroundMark x1="65814" y1="89746" x2="65814" y2="89746"/>
                        <a14:foregroundMark x1="65251" y1="89990" x2="65251" y2="89893"/>
                        <a14:foregroundMark x1="91351" y1="92285" x2="93245" y2="93066"/>
                        <a14:foregroundMark x1="85005" y1="85010" x2="88127" y2="85400"/>
                        <a14:foregroundMark x1="11924" y1="84082" x2="10440" y2="86035"/>
                        <a14:foregroundMark x1="10696" y1="85254" x2="70522" y2="86670"/>
                        <a14:foregroundMark x1="25230" y1="84766" x2="41760" y2="83838"/>
                        <a14:foregroundMark x1="20522" y1="93701" x2="35159" y2="92676"/>
                        <a14:foregroundMark x1="55988" y1="16016" x2="52661" y2="37305"/>
                        <a14:foregroundMark x1="58444" y1="17432" x2="78710" y2="41553"/>
                        <a14:foregroundMark x1="78557" y1="30664" x2="68117" y2="49121"/>
                        <a14:foregroundMark x1="74565" y1="53467" x2="80860" y2="39990"/>
                        <a14:foregroundMark x1="66479" y1="19238" x2="75640" y2="28467"/>
                        <a14:foregroundMark x1="42835" y1="14893" x2="21750" y2="26416"/>
                        <a14:foregroundMark x1="37718" y1="46387" x2="40686" y2="39746"/>
                        <a14:foregroundMark x1="33675" y1="24609" x2="37615" y2="24609"/>
                        <a14:foregroundMark x1="27533" y1="30371" x2="20010" y2="57324"/>
                        <a14:foregroundMark x1="57369" y1="50000" x2="51996" y2="56006"/>
                        <a14:foregroundMark x1="52354" y1="69092" x2="67707" y2="63574"/>
                        <a14:foregroundMark x1="37718" y1="67041" x2="39765" y2="69727"/>
                        <a14:foregroundMark x1="39355" y1="90625" x2="39765" y2="92676"/>
                        <a14:foregroundMark x1="37615" y1="91162" x2="37615" y2="91162"/>
                        <a14:foregroundMark x1="11924" y1="93213" x2="11924" y2="93213"/>
                        <a14:foregroundMark x1="15558" y1="87549" x2="15558" y2="87549"/>
                        <a14:foregroundMark x1="11515" y1="86133" x2="37462" y2="86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41"/>
          <a:stretch/>
        </p:blipFill>
        <p:spPr>
          <a:xfrm>
            <a:off x="8355037" y="3019543"/>
            <a:ext cx="1810090" cy="1790147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2185936" y="6406206"/>
            <a:ext cx="18268" cy="161066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14583620" y="2320953"/>
            <a:ext cx="2725435" cy="219758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77281" l="10000" r="77500">
                        <a14:foregroundMark x1="33043" y1="41145" x2="33043" y2="41145"/>
                        <a14:foregroundMark x1="35109" y1="37567" x2="31957" y2="50805"/>
                        <a14:foregroundMark x1="38478" y1="64580" x2="44891" y2="64758"/>
                        <a14:foregroundMark x1="50978" y1="60107" x2="58587" y2="64401"/>
                        <a14:foregroundMark x1="67826" y1="45796" x2="65435" y2="59750"/>
                        <a14:foregroundMark x1="67391" y1="45796" x2="67065" y2="41503"/>
                        <a14:foregroundMark x1="59348" y1="50626" x2="59348" y2="50626"/>
                        <a14:foregroundMark x1="39674" y1="52415" x2="39674" y2="52415"/>
                        <a14:foregroundMark x1="42717" y1="48122" x2="39130" y2="52773"/>
                        <a14:foregroundMark x1="39457" y1="53131" x2="39130" y2="54741"/>
                        <a14:foregroundMark x1="38587" y1="17710" x2="43261" y2="23792"/>
                        <a14:foregroundMark x1="60326" y1="19320" x2="57391" y2="23614"/>
                        <a14:foregroundMark x1="64783" y1="33989" x2="68043" y2="16458"/>
                        <a14:foregroundMark x1="48696" y1="11091" x2="38587" y2="5725"/>
                        <a14:foregroundMark x1="55000" y1="13596" x2="55000" y2="13596"/>
                        <a14:foregroundMark x1="52500" y1="2504" x2="52500" y2="2504"/>
                        <a14:foregroundMark x1="45870" y1="69410" x2="45870" y2="69410"/>
                        <a14:foregroundMark x1="44891" y1="57782" x2="44891" y2="57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65" y="6569075"/>
            <a:ext cx="1967885" cy="1195704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77281" l="10000" r="77500">
                        <a14:foregroundMark x1="33043" y1="41145" x2="33043" y2="41145"/>
                        <a14:foregroundMark x1="35109" y1="37567" x2="31957" y2="50805"/>
                        <a14:foregroundMark x1="38478" y1="64580" x2="44891" y2="64758"/>
                        <a14:foregroundMark x1="50978" y1="60107" x2="58587" y2="64401"/>
                        <a14:foregroundMark x1="67826" y1="45796" x2="65435" y2="59750"/>
                        <a14:foregroundMark x1="67391" y1="45796" x2="67065" y2="41503"/>
                        <a14:foregroundMark x1="59348" y1="50626" x2="59348" y2="50626"/>
                        <a14:foregroundMark x1="39674" y1="52415" x2="39674" y2="52415"/>
                        <a14:foregroundMark x1="42717" y1="48122" x2="39130" y2="52773"/>
                        <a14:foregroundMark x1="39457" y1="53131" x2="39130" y2="54741"/>
                        <a14:foregroundMark x1="38587" y1="17710" x2="43261" y2="23792"/>
                        <a14:foregroundMark x1="60326" y1="19320" x2="57391" y2="23614"/>
                        <a14:foregroundMark x1="64783" y1="33989" x2="68043" y2="16458"/>
                        <a14:foregroundMark x1="48696" y1="11091" x2="38587" y2="5725"/>
                        <a14:foregroundMark x1="55000" y1="13596" x2="55000" y2="13596"/>
                        <a14:foregroundMark x1="52500" y1="2504" x2="52500" y2="2504"/>
                        <a14:foregroundMark x1="45870" y1="69410" x2="45870" y2="69410"/>
                        <a14:foregroundMark x1="44891" y1="57782" x2="44891" y2="57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93" y="6588604"/>
            <a:ext cx="2136196" cy="1297971"/>
          </a:xfrm>
          <a:prstGeom prst="rect">
            <a:avLst/>
          </a:prstGeom>
        </p:spPr>
      </p:pic>
      <p:cxnSp>
        <p:nvCxnSpPr>
          <p:cNvPr id="80" name="Прямая со стрелкой 79"/>
          <p:cNvCxnSpPr/>
          <p:nvPr/>
        </p:nvCxnSpPr>
        <p:spPr>
          <a:xfrm flipV="1">
            <a:off x="6149645" y="6406204"/>
            <a:ext cx="18971" cy="1610671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object 6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02433" y="4079424"/>
            <a:ext cx="743904" cy="482532"/>
          </a:xfrm>
          <a:prstGeom prst="rect">
            <a:avLst/>
          </a:prstGeom>
        </p:spPr>
      </p:pic>
      <p:pic>
        <p:nvPicPr>
          <p:cNvPr id="82" name="object 6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83125" y="3290986"/>
            <a:ext cx="743904" cy="487557"/>
          </a:xfrm>
          <a:prstGeom prst="rect">
            <a:avLst/>
          </a:prstGeom>
        </p:spPr>
      </p:pic>
      <p:cxnSp>
        <p:nvCxnSpPr>
          <p:cNvPr id="43" name="Прямая со стрелкой 42"/>
          <p:cNvCxnSpPr/>
          <p:nvPr/>
        </p:nvCxnSpPr>
        <p:spPr>
          <a:xfrm flipH="1">
            <a:off x="10133772" y="1716082"/>
            <a:ext cx="8326" cy="325990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16671707" y="2725132"/>
            <a:ext cx="178598" cy="1178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14808639" y="4204343"/>
            <a:ext cx="160069" cy="13152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079904" y="3690908"/>
            <a:ext cx="1388085" cy="49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44">
              <a:spcBef>
                <a:spcPts val="173"/>
              </a:spcBef>
            </a:pPr>
            <a:r>
              <a:rPr lang="ru-RU" sz="2639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817776" y="2112631"/>
            <a:ext cx="877291" cy="498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944">
              <a:spcBef>
                <a:spcPts val="173"/>
              </a:spcBef>
            </a:pPr>
            <a:r>
              <a:rPr lang="ru-RU" sz="2639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29" y="3181282"/>
            <a:ext cx="2436883" cy="1681121"/>
          </a:xfrm>
          <a:prstGeom prst="rect">
            <a:avLst/>
          </a:prstGeom>
        </p:spPr>
      </p:pic>
      <p:sp>
        <p:nvSpPr>
          <p:cNvPr id="62" name="object 66"/>
          <p:cNvSpPr txBox="1"/>
          <p:nvPr/>
        </p:nvSpPr>
        <p:spPr>
          <a:xfrm>
            <a:off x="16477195" y="3649059"/>
            <a:ext cx="2429602" cy="861185"/>
          </a:xfrm>
          <a:prstGeom prst="rect">
            <a:avLst/>
          </a:prstGeom>
        </p:spPr>
        <p:txBody>
          <a:bodyPr vert="horz" wrap="square" lIns="0" tIns="23038" rIns="0" bIns="0" rtlCol="0">
            <a:spAutoFit/>
          </a:bodyPr>
          <a:lstStyle/>
          <a:p>
            <a:pPr marL="20944" algn="ctr">
              <a:spcBef>
                <a:spcPts val="181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 </a:t>
            </a:r>
          </a:p>
          <a:p>
            <a:pPr marL="20944">
              <a:spcBef>
                <a:spcPts val="181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</a:t>
            </a:r>
            <a:r>
              <a:rPr lang="ru-RU" sz="2639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862781" y="3783093"/>
            <a:ext cx="160069" cy="131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520652" y="3111001"/>
            <a:ext cx="178598" cy="1178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8905" y="8091246"/>
            <a:ext cx="12977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государственного контракта  № 0410/151 от 30.12.2021 года школам бесплатный доступ к Единой сети передачи данных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890250" y="9120117"/>
            <a:ext cx="8930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 школ подключены к высокоскоростному Интернету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&lt;100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Мбит/с, село 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Мбит/с)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709" y="9058521"/>
            <a:ext cx="1100344" cy="101570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6" y="9186520"/>
            <a:ext cx="762072" cy="7034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989649" y="9276636"/>
            <a:ext cx="8805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школ через спутниковую связь (скорость 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Мбит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</a:t>
            </a:r>
            <a:endParaRPr lang="ru-RU" sz="2400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364200" y="134850"/>
            <a:ext cx="1670050" cy="14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Заголовок 4"/>
          <p:cNvSpPr txBox="1">
            <a:spLocks/>
          </p:cNvSpPr>
          <p:nvPr/>
        </p:nvSpPr>
        <p:spPr>
          <a:xfrm>
            <a:off x="4946650" y="1387475"/>
            <a:ext cx="6477000" cy="19018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школ Республики Тыва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7" name="Диаграмма 126"/>
          <p:cNvGraphicFramePr/>
          <p:nvPr>
            <p:extLst>
              <p:ext uri="{D42A27DB-BD31-4B8C-83A1-F6EECF244321}">
                <p14:modId xmlns:p14="http://schemas.microsoft.com/office/powerpoint/2010/main" val="4085488782"/>
              </p:ext>
            </p:extLst>
          </p:nvPr>
        </p:nvGraphicFramePr>
        <p:xfrm>
          <a:off x="1289050" y="3521075"/>
          <a:ext cx="7951225" cy="5983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8" name="Заголовок 4"/>
          <p:cNvSpPr txBox="1">
            <a:spLocks/>
          </p:cNvSpPr>
          <p:nvPr/>
        </p:nvSpPr>
        <p:spPr>
          <a:xfrm>
            <a:off x="12338050" y="1387475"/>
            <a:ext cx="6400799" cy="18132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и обучающиеся, имеющие вычислительные компьютерные оборудования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9" name="Диаграмма 128"/>
          <p:cNvGraphicFramePr/>
          <p:nvPr>
            <p:extLst>
              <p:ext uri="{D42A27DB-BD31-4B8C-83A1-F6EECF244321}">
                <p14:modId xmlns:p14="http://schemas.microsoft.com/office/powerpoint/2010/main" val="1189687085"/>
              </p:ext>
            </p:extLst>
          </p:nvPr>
        </p:nvGraphicFramePr>
        <p:xfrm>
          <a:off x="9061450" y="3290888"/>
          <a:ext cx="10612469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0" name="Рисунок 12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650" y="5351837"/>
            <a:ext cx="971175" cy="971175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9" t="4577" r="22278"/>
          <a:stretch/>
        </p:blipFill>
        <p:spPr>
          <a:xfrm>
            <a:off x="17367250" y="6188075"/>
            <a:ext cx="514780" cy="1015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339942" y="165824"/>
            <a:ext cx="1570482" cy="129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4706755" y="372539"/>
            <a:ext cx="13633187" cy="1942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школ, имеющих специальные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средства, от общего числа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05028536"/>
              </p:ext>
            </p:extLst>
          </p:nvPr>
        </p:nvGraphicFramePr>
        <p:xfrm>
          <a:off x="3117850" y="1907935"/>
          <a:ext cx="16687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2249696"/>
              </p:ext>
            </p:extLst>
          </p:nvPr>
        </p:nvGraphicFramePr>
        <p:xfrm>
          <a:off x="1212850" y="6567276"/>
          <a:ext cx="16611600" cy="37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078483" y="165824"/>
            <a:ext cx="1831941" cy="1526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"/>
          <p:cNvSpPr txBox="1">
            <a:spLocks/>
          </p:cNvSpPr>
          <p:nvPr/>
        </p:nvSpPr>
        <p:spPr>
          <a:xfrm>
            <a:off x="5480050" y="396875"/>
            <a:ext cx="13411200" cy="13979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активно использующих образовательные сервисы и программы обучающихся в республике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44108374"/>
              </p:ext>
            </p:extLst>
          </p:nvPr>
        </p:nvGraphicFramePr>
        <p:xfrm>
          <a:off x="7308850" y="2149475"/>
          <a:ext cx="1332865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5553573"/>
            <a:ext cx="9861550" cy="1213158"/>
          </a:xfrm>
          <a:prstGeom prst="rect">
            <a:avLst/>
          </a:prstGeom>
        </p:spPr>
        <p:txBody>
          <a:bodyPr vert="horz" lIns="176924" tIns="88461" rIns="176924" bIns="88461" rtlCol="0" anchor="ctr">
            <a:no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платформы Вы используете в учебном процессе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(педагоги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15623034"/>
              </p:ext>
            </p:extLst>
          </p:nvPr>
        </p:nvGraphicFramePr>
        <p:xfrm>
          <a:off x="374650" y="6691160"/>
          <a:ext cx="19583400" cy="292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481676" y="127718"/>
            <a:ext cx="1476374" cy="1107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9724" y="3368675"/>
            <a:ext cx="90265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61% старшеклассников 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испытывают трудностей при освоении новых цифровых образовательных сервисов и программ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2316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6842" y="681401"/>
            <a:ext cx="4388221" cy="2067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object 2"/>
          <p:cNvSpPr txBox="1">
            <a:spLocks noGrp="1"/>
          </p:cNvSpPr>
          <p:nvPr>
            <p:ph type="title"/>
          </p:nvPr>
        </p:nvSpPr>
        <p:spPr>
          <a:xfrm>
            <a:off x="3179763" y="681401"/>
            <a:ext cx="15392400" cy="700371"/>
          </a:xfrm>
          <a:prstGeom prst="rect">
            <a:avLst/>
          </a:prstGeom>
        </p:spPr>
        <p:txBody>
          <a:bodyPr vert="horz" wrap="square" lIns="0" tIns="23038" rIns="0" bIns="0" rtlCol="0">
            <a:spAutoFit/>
          </a:bodyPr>
          <a:lstStyle/>
          <a:p>
            <a:pPr marL="20944">
              <a:spcBef>
                <a:spcPts val="181"/>
              </a:spcBef>
            </a:pPr>
            <a:r>
              <a:rPr sz="4400" b="1" spc="-1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r>
              <a:rPr sz="4400" b="1" spc="-4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sz="4400" b="1" spc="-1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z="4400" b="1" spc="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4400" b="1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18.05.2020 №Р-44</a:t>
            </a:r>
          </a:p>
        </p:txBody>
      </p:sp>
      <p:sp>
        <p:nvSpPr>
          <p:cNvPr id="65" name="object 3"/>
          <p:cNvSpPr txBox="1"/>
          <p:nvPr/>
        </p:nvSpPr>
        <p:spPr>
          <a:xfrm>
            <a:off x="12407900" y="2722788"/>
            <a:ext cx="7696200" cy="4327905"/>
          </a:xfrm>
          <a:prstGeom prst="rect">
            <a:avLst/>
          </a:prstGeom>
        </p:spPr>
        <p:txBody>
          <a:bodyPr vert="horz" wrap="square" lIns="0" tIns="18849" rIns="0" bIns="0" rtlCol="0">
            <a:spAutoFit/>
          </a:bodyPr>
          <a:lstStyle/>
          <a:p>
            <a:pPr marL="181162" marR="171736" algn="ctr">
              <a:spcBef>
                <a:spcPts val="148"/>
              </a:spcBef>
            </a:pPr>
            <a:r>
              <a:rPr sz="40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r>
              <a:rPr sz="4000" b="1" spc="-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sz="4000" b="1" spc="-89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40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sz="40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8"/>
              </a:spcBef>
            </a:pPr>
            <a:r>
              <a:rPr sz="4000" b="1" spc="-1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</a:t>
            </a:r>
            <a:r>
              <a:rPr lang="ru-RU" sz="40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4000" b="1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4000" b="1" spc="-1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sz="4000" b="1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</a:t>
            </a:r>
            <a:r>
              <a:rPr sz="4000" b="1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sz="40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8"/>
              </a:spcBef>
            </a:pPr>
            <a:r>
              <a:rPr sz="4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4000" b="1" spc="-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технологий»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object 4"/>
          <p:cNvGrpSpPr/>
          <p:nvPr/>
        </p:nvGrpSpPr>
        <p:grpSpPr>
          <a:xfrm>
            <a:off x="1746250" y="2301875"/>
            <a:ext cx="10813155" cy="1078122"/>
            <a:chOff x="3386073" y="2142489"/>
            <a:chExt cx="8328025" cy="701675"/>
          </a:xfrm>
          <a:solidFill>
            <a:schemeClr val="bg1"/>
          </a:solidFill>
        </p:grpSpPr>
        <p:sp>
          <p:nvSpPr>
            <p:cNvPr id="75" name="object 5"/>
            <p:cNvSpPr/>
            <p:nvPr/>
          </p:nvSpPr>
          <p:spPr>
            <a:xfrm>
              <a:off x="3392423" y="2148839"/>
              <a:ext cx="8315325" cy="688975"/>
            </a:xfrm>
            <a:custGeom>
              <a:avLst/>
              <a:gdLst/>
              <a:ahLst/>
              <a:cxnLst/>
              <a:rect l="l" t="t" r="r" b="b"/>
              <a:pathLst>
                <a:path w="8315325" h="688975">
                  <a:moveTo>
                    <a:pt x="8200135" y="0"/>
                  </a:moveTo>
                  <a:lnTo>
                    <a:pt x="114808" y="0"/>
                  </a:lnTo>
                  <a:lnTo>
                    <a:pt x="70133" y="9026"/>
                  </a:lnTo>
                  <a:lnTo>
                    <a:pt x="33639" y="33639"/>
                  </a:lnTo>
                  <a:lnTo>
                    <a:pt x="9026" y="70133"/>
                  </a:lnTo>
                  <a:lnTo>
                    <a:pt x="0" y="114808"/>
                  </a:lnTo>
                  <a:lnTo>
                    <a:pt x="0" y="574039"/>
                  </a:lnTo>
                  <a:lnTo>
                    <a:pt x="9026" y="618714"/>
                  </a:lnTo>
                  <a:lnTo>
                    <a:pt x="33639" y="655208"/>
                  </a:lnTo>
                  <a:lnTo>
                    <a:pt x="70133" y="679821"/>
                  </a:lnTo>
                  <a:lnTo>
                    <a:pt x="114808" y="688848"/>
                  </a:lnTo>
                  <a:lnTo>
                    <a:pt x="8200135" y="688848"/>
                  </a:lnTo>
                  <a:lnTo>
                    <a:pt x="8244810" y="679821"/>
                  </a:lnTo>
                  <a:lnTo>
                    <a:pt x="8281304" y="655208"/>
                  </a:lnTo>
                  <a:lnTo>
                    <a:pt x="8305917" y="618714"/>
                  </a:lnTo>
                  <a:lnTo>
                    <a:pt x="8314944" y="574039"/>
                  </a:lnTo>
                  <a:lnTo>
                    <a:pt x="8314944" y="114808"/>
                  </a:lnTo>
                  <a:lnTo>
                    <a:pt x="8305917" y="70133"/>
                  </a:lnTo>
                  <a:lnTo>
                    <a:pt x="8281304" y="33639"/>
                  </a:lnTo>
                  <a:lnTo>
                    <a:pt x="8244810" y="9026"/>
                  </a:lnTo>
                  <a:lnTo>
                    <a:pt x="820013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30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object 6"/>
            <p:cNvSpPr/>
            <p:nvPr/>
          </p:nvSpPr>
          <p:spPr>
            <a:xfrm>
              <a:off x="3392423" y="2148839"/>
              <a:ext cx="8315325" cy="688975"/>
            </a:xfrm>
            <a:custGeom>
              <a:avLst/>
              <a:gdLst/>
              <a:ahLst/>
              <a:cxnLst/>
              <a:rect l="l" t="t" r="r" b="b"/>
              <a:pathLst>
                <a:path w="8315325" h="688975">
                  <a:moveTo>
                    <a:pt x="0" y="114808"/>
                  </a:moveTo>
                  <a:lnTo>
                    <a:pt x="9026" y="70133"/>
                  </a:lnTo>
                  <a:lnTo>
                    <a:pt x="33639" y="33639"/>
                  </a:lnTo>
                  <a:lnTo>
                    <a:pt x="70133" y="9026"/>
                  </a:lnTo>
                  <a:lnTo>
                    <a:pt x="114808" y="0"/>
                  </a:lnTo>
                  <a:lnTo>
                    <a:pt x="8200135" y="0"/>
                  </a:lnTo>
                  <a:lnTo>
                    <a:pt x="8244810" y="9026"/>
                  </a:lnTo>
                  <a:lnTo>
                    <a:pt x="8281304" y="33639"/>
                  </a:lnTo>
                  <a:lnTo>
                    <a:pt x="8305917" y="70133"/>
                  </a:lnTo>
                  <a:lnTo>
                    <a:pt x="8314944" y="114808"/>
                  </a:lnTo>
                  <a:lnTo>
                    <a:pt x="8314944" y="574039"/>
                  </a:lnTo>
                  <a:lnTo>
                    <a:pt x="8305917" y="618714"/>
                  </a:lnTo>
                  <a:lnTo>
                    <a:pt x="8281304" y="655208"/>
                  </a:lnTo>
                  <a:lnTo>
                    <a:pt x="8244810" y="679821"/>
                  </a:lnTo>
                  <a:lnTo>
                    <a:pt x="8200135" y="688848"/>
                  </a:lnTo>
                  <a:lnTo>
                    <a:pt x="114808" y="688848"/>
                  </a:lnTo>
                  <a:lnTo>
                    <a:pt x="70133" y="679821"/>
                  </a:lnTo>
                  <a:lnTo>
                    <a:pt x="33639" y="655208"/>
                  </a:lnTo>
                  <a:lnTo>
                    <a:pt x="9026" y="618714"/>
                  </a:lnTo>
                  <a:lnTo>
                    <a:pt x="0" y="574039"/>
                  </a:lnTo>
                  <a:lnTo>
                    <a:pt x="0" y="114808"/>
                  </a:lnTo>
                  <a:close/>
                </a:path>
              </a:pathLst>
            </a:custGeom>
            <a:grpFill/>
            <a:ln w="12192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30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object 7"/>
          <p:cNvSpPr txBox="1"/>
          <p:nvPr/>
        </p:nvSpPr>
        <p:spPr>
          <a:xfrm>
            <a:off x="2081040" y="2448565"/>
            <a:ext cx="10361670" cy="772858"/>
          </a:xfrm>
          <a:prstGeom prst="rect">
            <a:avLst/>
          </a:prstGeom>
        </p:spPr>
        <p:txBody>
          <a:bodyPr vert="horz" wrap="square" lIns="0" tIns="79584" rIns="0" bIns="0" rtlCol="0">
            <a:spAutoFit/>
          </a:bodyPr>
          <a:lstStyle/>
          <a:p>
            <a:pPr marL="20944" marR="8377">
              <a:lnSpc>
                <a:spcPts val="2738"/>
              </a:lnSpc>
              <a:spcBef>
                <a:spcPts val="627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</a:t>
            </a:r>
            <a:r>
              <a:rPr sz="2800" b="1" spc="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</a:t>
            </a:r>
            <a:r>
              <a:rPr sz="2800" spc="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</a:t>
            </a:r>
            <a:r>
              <a:rPr sz="2800" spc="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2800" spc="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sz="2800" spc="-6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sz="2800" spc="-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object 8"/>
          <p:cNvGrpSpPr/>
          <p:nvPr/>
        </p:nvGrpSpPr>
        <p:grpSpPr>
          <a:xfrm>
            <a:off x="1753495" y="3444192"/>
            <a:ext cx="10813155" cy="1078122"/>
            <a:chOff x="3386073" y="2843529"/>
            <a:chExt cx="8328025" cy="701675"/>
          </a:xfrm>
          <a:solidFill>
            <a:schemeClr val="bg1"/>
          </a:solidFill>
        </p:grpSpPr>
        <p:sp>
          <p:nvSpPr>
            <p:cNvPr id="79" name="object 9"/>
            <p:cNvSpPr/>
            <p:nvPr/>
          </p:nvSpPr>
          <p:spPr>
            <a:xfrm>
              <a:off x="3392423" y="2849879"/>
              <a:ext cx="8315325" cy="688975"/>
            </a:xfrm>
            <a:custGeom>
              <a:avLst/>
              <a:gdLst/>
              <a:ahLst/>
              <a:cxnLst/>
              <a:rect l="l" t="t" r="r" b="b"/>
              <a:pathLst>
                <a:path w="8315325" h="688975">
                  <a:moveTo>
                    <a:pt x="8200135" y="0"/>
                  </a:moveTo>
                  <a:lnTo>
                    <a:pt x="114808" y="0"/>
                  </a:lnTo>
                  <a:lnTo>
                    <a:pt x="70133" y="9026"/>
                  </a:lnTo>
                  <a:lnTo>
                    <a:pt x="33639" y="33639"/>
                  </a:lnTo>
                  <a:lnTo>
                    <a:pt x="9026" y="70133"/>
                  </a:lnTo>
                  <a:lnTo>
                    <a:pt x="0" y="114808"/>
                  </a:lnTo>
                  <a:lnTo>
                    <a:pt x="0" y="574040"/>
                  </a:lnTo>
                  <a:lnTo>
                    <a:pt x="9026" y="618714"/>
                  </a:lnTo>
                  <a:lnTo>
                    <a:pt x="33639" y="655208"/>
                  </a:lnTo>
                  <a:lnTo>
                    <a:pt x="70133" y="679821"/>
                  </a:lnTo>
                  <a:lnTo>
                    <a:pt x="114808" y="688848"/>
                  </a:lnTo>
                  <a:lnTo>
                    <a:pt x="8200135" y="688848"/>
                  </a:lnTo>
                  <a:lnTo>
                    <a:pt x="8244810" y="679821"/>
                  </a:lnTo>
                  <a:lnTo>
                    <a:pt x="8281304" y="655208"/>
                  </a:lnTo>
                  <a:lnTo>
                    <a:pt x="8305917" y="618714"/>
                  </a:lnTo>
                  <a:lnTo>
                    <a:pt x="8314944" y="574040"/>
                  </a:lnTo>
                  <a:lnTo>
                    <a:pt x="8314944" y="114808"/>
                  </a:lnTo>
                  <a:lnTo>
                    <a:pt x="8305917" y="70133"/>
                  </a:lnTo>
                  <a:lnTo>
                    <a:pt x="8281304" y="33639"/>
                  </a:lnTo>
                  <a:lnTo>
                    <a:pt x="8244810" y="9026"/>
                  </a:lnTo>
                  <a:lnTo>
                    <a:pt x="820013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30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object 10"/>
            <p:cNvSpPr/>
            <p:nvPr/>
          </p:nvSpPr>
          <p:spPr>
            <a:xfrm>
              <a:off x="3392423" y="2849879"/>
              <a:ext cx="8315325" cy="688975"/>
            </a:xfrm>
            <a:custGeom>
              <a:avLst/>
              <a:gdLst/>
              <a:ahLst/>
              <a:cxnLst/>
              <a:rect l="l" t="t" r="r" b="b"/>
              <a:pathLst>
                <a:path w="8315325" h="688975">
                  <a:moveTo>
                    <a:pt x="0" y="114808"/>
                  </a:moveTo>
                  <a:lnTo>
                    <a:pt x="9026" y="70133"/>
                  </a:lnTo>
                  <a:lnTo>
                    <a:pt x="33639" y="33639"/>
                  </a:lnTo>
                  <a:lnTo>
                    <a:pt x="70133" y="9026"/>
                  </a:lnTo>
                  <a:lnTo>
                    <a:pt x="114808" y="0"/>
                  </a:lnTo>
                  <a:lnTo>
                    <a:pt x="8200135" y="0"/>
                  </a:lnTo>
                  <a:lnTo>
                    <a:pt x="8244810" y="9026"/>
                  </a:lnTo>
                  <a:lnTo>
                    <a:pt x="8281304" y="33639"/>
                  </a:lnTo>
                  <a:lnTo>
                    <a:pt x="8305917" y="70133"/>
                  </a:lnTo>
                  <a:lnTo>
                    <a:pt x="8314944" y="114808"/>
                  </a:lnTo>
                  <a:lnTo>
                    <a:pt x="8314944" y="574040"/>
                  </a:lnTo>
                  <a:lnTo>
                    <a:pt x="8305917" y="618714"/>
                  </a:lnTo>
                  <a:lnTo>
                    <a:pt x="8281304" y="655208"/>
                  </a:lnTo>
                  <a:lnTo>
                    <a:pt x="8244810" y="679821"/>
                  </a:lnTo>
                  <a:lnTo>
                    <a:pt x="8200135" y="688848"/>
                  </a:lnTo>
                  <a:lnTo>
                    <a:pt x="114808" y="688848"/>
                  </a:lnTo>
                  <a:lnTo>
                    <a:pt x="70133" y="679821"/>
                  </a:lnTo>
                  <a:lnTo>
                    <a:pt x="33639" y="655208"/>
                  </a:lnTo>
                  <a:lnTo>
                    <a:pt x="9026" y="618714"/>
                  </a:lnTo>
                  <a:lnTo>
                    <a:pt x="0" y="574040"/>
                  </a:lnTo>
                  <a:lnTo>
                    <a:pt x="0" y="114808"/>
                  </a:lnTo>
                  <a:close/>
                </a:path>
              </a:pathLst>
            </a:custGeom>
            <a:grpFill/>
            <a:ln w="12192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30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object 11"/>
          <p:cNvSpPr txBox="1"/>
          <p:nvPr/>
        </p:nvSpPr>
        <p:spPr>
          <a:xfrm>
            <a:off x="2039736" y="3582260"/>
            <a:ext cx="10512217" cy="791646"/>
          </a:xfrm>
          <a:prstGeom prst="rect">
            <a:avLst/>
          </a:prstGeom>
        </p:spPr>
        <p:txBody>
          <a:bodyPr vert="horz" wrap="square" lIns="0" tIns="21990" rIns="0" bIns="0" rtlCol="0">
            <a:spAutoFit/>
          </a:bodyPr>
          <a:lstStyle/>
          <a:p>
            <a:pPr marL="20944">
              <a:lnSpc>
                <a:spcPts val="2950"/>
              </a:lnSpc>
              <a:spcBef>
                <a:spcPts val="173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sz="2800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sz="2800" b="1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r>
              <a:rPr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</a:t>
            </a:r>
            <a:r>
              <a:rPr sz="2800" spc="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требующих</a:t>
            </a:r>
            <a:r>
              <a:rPr sz="2800" spc="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</a:t>
            </a:r>
            <a:r>
              <a:rPr sz="28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object 12"/>
          <p:cNvGrpSpPr/>
          <p:nvPr/>
        </p:nvGrpSpPr>
        <p:grpSpPr>
          <a:xfrm>
            <a:off x="1746250" y="4595493"/>
            <a:ext cx="10813155" cy="1078122"/>
            <a:chOff x="3386073" y="3544570"/>
            <a:chExt cx="8328025" cy="701675"/>
          </a:xfrm>
          <a:solidFill>
            <a:schemeClr val="bg1"/>
          </a:solidFill>
        </p:grpSpPr>
        <p:sp>
          <p:nvSpPr>
            <p:cNvPr id="83" name="object 13"/>
            <p:cNvSpPr/>
            <p:nvPr/>
          </p:nvSpPr>
          <p:spPr>
            <a:xfrm>
              <a:off x="3392423" y="3550920"/>
              <a:ext cx="8315325" cy="688975"/>
            </a:xfrm>
            <a:custGeom>
              <a:avLst/>
              <a:gdLst/>
              <a:ahLst/>
              <a:cxnLst/>
              <a:rect l="l" t="t" r="r" b="b"/>
              <a:pathLst>
                <a:path w="8315325" h="688975">
                  <a:moveTo>
                    <a:pt x="8200135" y="0"/>
                  </a:moveTo>
                  <a:lnTo>
                    <a:pt x="114808" y="0"/>
                  </a:lnTo>
                  <a:lnTo>
                    <a:pt x="70133" y="9026"/>
                  </a:lnTo>
                  <a:lnTo>
                    <a:pt x="33639" y="33639"/>
                  </a:lnTo>
                  <a:lnTo>
                    <a:pt x="9026" y="70133"/>
                  </a:lnTo>
                  <a:lnTo>
                    <a:pt x="0" y="114807"/>
                  </a:lnTo>
                  <a:lnTo>
                    <a:pt x="0" y="574039"/>
                  </a:lnTo>
                  <a:lnTo>
                    <a:pt x="9026" y="618714"/>
                  </a:lnTo>
                  <a:lnTo>
                    <a:pt x="33639" y="655208"/>
                  </a:lnTo>
                  <a:lnTo>
                    <a:pt x="70133" y="679821"/>
                  </a:lnTo>
                  <a:lnTo>
                    <a:pt x="114808" y="688847"/>
                  </a:lnTo>
                  <a:lnTo>
                    <a:pt x="8200135" y="688847"/>
                  </a:lnTo>
                  <a:lnTo>
                    <a:pt x="8244810" y="679821"/>
                  </a:lnTo>
                  <a:lnTo>
                    <a:pt x="8281304" y="655208"/>
                  </a:lnTo>
                  <a:lnTo>
                    <a:pt x="8305917" y="618714"/>
                  </a:lnTo>
                  <a:lnTo>
                    <a:pt x="8314944" y="574039"/>
                  </a:lnTo>
                  <a:lnTo>
                    <a:pt x="8314944" y="114807"/>
                  </a:lnTo>
                  <a:lnTo>
                    <a:pt x="8305917" y="70133"/>
                  </a:lnTo>
                  <a:lnTo>
                    <a:pt x="8281304" y="33639"/>
                  </a:lnTo>
                  <a:lnTo>
                    <a:pt x="8244810" y="9026"/>
                  </a:lnTo>
                  <a:lnTo>
                    <a:pt x="820013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30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object 14"/>
            <p:cNvSpPr/>
            <p:nvPr/>
          </p:nvSpPr>
          <p:spPr>
            <a:xfrm>
              <a:off x="3392423" y="3550920"/>
              <a:ext cx="8315325" cy="688975"/>
            </a:xfrm>
            <a:custGeom>
              <a:avLst/>
              <a:gdLst/>
              <a:ahLst/>
              <a:cxnLst/>
              <a:rect l="l" t="t" r="r" b="b"/>
              <a:pathLst>
                <a:path w="8315325" h="688975">
                  <a:moveTo>
                    <a:pt x="0" y="114807"/>
                  </a:moveTo>
                  <a:lnTo>
                    <a:pt x="9026" y="70133"/>
                  </a:lnTo>
                  <a:lnTo>
                    <a:pt x="33639" y="33639"/>
                  </a:lnTo>
                  <a:lnTo>
                    <a:pt x="70133" y="9026"/>
                  </a:lnTo>
                  <a:lnTo>
                    <a:pt x="114808" y="0"/>
                  </a:lnTo>
                  <a:lnTo>
                    <a:pt x="8200135" y="0"/>
                  </a:lnTo>
                  <a:lnTo>
                    <a:pt x="8244810" y="9026"/>
                  </a:lnTo>
                  <a:lnTo>
                    <a:pt x="8281304" y="33639"/>
                  </a:lnTo>
                  <a:lnTo>
                    <a:pt x="8305917" y="70133"/>
                  </a:lnTo>
                  <a:lnTo>
                    <a:pt x="8314944" y="114807"/>
                  </a:lnTo>
                  <a:lnTo>
                    <a:pt x="8314944" y="574039"/>
                  </a:lnTo>
                  <a:lnTo>
                    <a:pt x="8305917" y="618714"/>
                  </a:lnTo>
                  <a:lnTo>
                    <a:pt x="8281304" y="655208"/>
                  </a:lnTo>
                  <a:lnTo>
                    <a:pt x="8244810" y="679821"/>
                  </a:lnTo>
                  <a:lnTo>
                    <a:pt x="8200135" y="688847"/>
                  </a:lnTo>
                  <a:lnTo>
                    <a:pt x="114808" y="688847"/>
                  </a:lnTo>
                  <a:lnTo>
                    <a:pt x="70133" y="679821"/>
                  </a:lnTo>
                  <a:lnTo>
                    <a:pt x="33639" y="655208"/>
                  </a:lnTo>
                  <a:lnTo>
                    <a:pt x="9026" y="618714"/>
                  </a:lnTo>
                  <a:lnTo>
                    <a:pt x="0" y="574039"/>
                  </a:lnTo>
                  <a:lnTo>
                    <a:pt x="0" y="114807"/>
                  </a:lnTo>
                  <a:close/>
                </a:path>
              </a:pathLst>
            </a:custGeom>
            <a:grpFill/>
            <a:ln w="12192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5" name="object 15"/>
          <p:cNvSpPr txBox="1"/>
          <p:nvPr/>
        </p:nvSpPr>
        <p:spPr>
          <a:xfrm>
            <a:off x="1990674" y="4700427"/>
            <a:ext cx="10676290" cy="791646"/>
          </a:xfrm>
          <a:prstGeom prst="rect">
            <a:avLst/>
          </a:prstGeom>
        </p:spPr>
        <p:txBody>
          <a:bodyPr vert="horz" wrap="square" lIns="0" tIns="21990" rIns="0" bIns="0" rtlCol="0">
            <a:spAutoFit/>
          </a:bodyPr>
          <a:lstStyle/>
          <a:p>
            <a:pPr marL="20944">
              <a:lnSpc>
                <a:spcPts val="2950"/>
              </a:lnSpc>
              <a:spcBef>
                <a:spcPts val="173"/>
              </a:spcBef>
            </a:pPr>
            <a:r>
              <a:rPr sz="28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sz="2800" spc="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перспективных</a:t>
            </a:r>
            <a:r>
              <a:rPr sz="2800" b="1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рекомендуемых</a:t>
            </a:r>
            <a:r>
              <a:rPr sz="2800" spc="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8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</a:t>
            </a:r>
            <a:r>
              <a:rPr sz="28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sz="2800" spc="-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r>
              <a:rPr sz="28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object 16"/>
          <p:cNvGrpSpPr/>
          <p:nvPr/>
        </p:nvGrpSpPr>
        <p:grpSpPr>
          <a:xfrm>
            <a:off x="1746250" y="5763914"/>
            <a:ext cx="10813155" cy="1313796"/>
            <a:chOff x="3386073" y="4245609"/>
            <a:chExt cx="8328025" cy="701675"/>
          </a:xfrm>
        </p:grpSpPr>
        <p:sp>
          <p:nvSpPr>
            <p:cNvPr id="87" name="object 17"/>
            <p:cNvSpPr/>
            <p:nvPr/>
          </p:nvSpPr>
          <p:spPr>
            <a:xfrm>
              <a:off x="3392423" y="4251959"/>
              <a:ext cx="8315325" cy="688975"/>
            </a:xfrm>
            <a:custGeom>
              <a:avLst/>
              <a:gdLst/>
              <a:ahLst/>
              <a:cxnLst/>
              <a:rect l="l" t="t" r="r" b="b"/>
              <a:pathLst>
                <a:path w="8315325" h="688975">
                  <a:moveTo>
                    <a:pt x="8200135" y="0"/>
                  </a:moveTo>
                  <a:lnTo>
                    <a:pt x="114808" y="0"/>
                  </a:lnTo>
                  <a:lnTo>
                    <a:pt x="70133" y="9026"/>
                  </a:lnTo>
                  <a:lnTo>
                    <a:pt x="33639" y="33639"/>
                  </a:lnTo>
                  <a:lnTo>
                    <a:pt x="9026" y="70133"/>
                  </a:lnTo>
                  <a:lnTo>
                    <a:pt x="0" y="114807"/>
                  </a:lnTo>
                  <a:lnTo>
                    <a:pt x="0" y="574039"/>
                  </a:lnTo>
                  <a:lnTo>
                    <a:pt x="9026" y="618714"/>
                  </a:lnTo>
                  <a:lnTo>
                    <a:pt x="33639" y="655208"/>
                  </a:lnTo>
                  <a:lnTo>
                    <a:pt x="70133" y="679821"/>
                  </a:lnTo>
                  <a:lnTo>
                    <a:pt x="114808" y="688847"/>
                  </a:lnTo>
                  <a:lnTo>
                    <a:pt x="8200135" y="688847"/>
                  </a:lnTo>
                  <a:lnTo>
                    <a:pt x="8244810" y="679821"/>
                  </a:lnTo>
                  <a:lnTo>
                    <a:pt x="8281304" y="655208"/>
                  </a:lnTo>
                  <a:lnTo>
                    <a:pt x="8305917" y="618714"/>
                  </a:lnTo>
                  <a:lnTo>
                    <a:pt x="8314944" y="574039"/>
                  </a:lnTo>
                  <a:lnTo>
                    <a:pt x="8314944" y="114807"/>
                  </a:lnTo>
                  <a:lnTo>
                    <a:pt x="8305917" y="70133"/>
                  </a:lnTo>
                  <a:lnTo>
                    <a:pt x="8281304" y="33639"/>
                  </a:lnTo>
                  <a:lnTo>
                    <a:pt x="8244810" y="9026"/>
                  </a:lnTo>
                  <a:lnTo>
                    <a:pt x="8200135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30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object 18"/>
            <p:cNvSpPr/>
            <p:nvPr/>
          </p:nvSpPr>
          <p:spPr>
            <a:xfrm>
              <a:off x="3392423" y="4251959"/>
              <a:ext cx="8315325" cy="688975"/>
            </a:xfrm>
            <a:custGeom>
              <a:avLst/>
              <a:gdLst/>
              <a:ahLst/>
              <a:cxnLst/>
              <a:rect l="l" t="t" r="r" b="b"/>
              <a:pathLst>
                <a:path w="8315325" h="688975">
                  <a:moveTo>
                    <a:pt x="0" y="114807"/>
                  </a:moveTo>
                  <a:lnTo>
                    <a:pt x="9026" y="70133"/>
                  </a:lnTo>
                  <a:lnTo>
                    <a:pt x="33639" y="33639"/>
                  </a:lnTo>
                  <a:lnTo>
                    <a:pt x="70133" y="9026"/>
                  </a:lnTo>
                  <a:lnTo>
                    <a:pt x="114808" y="0"/>
                  </a:lnTo>
                  <a:lnTo>
                    <a:pt x="8200135" y="0"/>
                  </a:lnTo>
                  <a:lnTo>
                    <a:pt x="8244810" y="9026"/>
                  </a:lnTo>
                  <a:lnTo>
                    <a:pt x="8281304" y="33639"/>
                  </a:lnTo>
                  <a:lnTo>
                    <a:pt x="8305917" y="70133"/>
                  </a:lnTo>
                  <a:lnTo>
                    <a:pt x="8314944" y="114807"/>
                  </a:lnTo>
                  <a:lnTo>
                    <a:pt x="8314944" y="574039"/>
                  </a:lnTo>
                  <a:lnTo>
                    <a:pt x="8305917" y="618714"/>
                  </a:lnTo>
                  <a:lnTo>
                    <a:pt x="8281304" y="655208"/>
                  </a:lnTo>
                  <a:lnTo>
                    <a:pt x="8244810" y="679821"/>
                  </a:lnTo>
                  <a:lnTo>
                    <a:pt x="8200135" y="688847"/>
                  </a:lnTo>
                  <a:lnTo>
                    <a:pt x="114808" y="688847"/>
                  </a:lnTo>
                  <a:lnTo>
                    <a:pt x="70133" y="679821"/>
                  </a:lnTo>
                  <a:lnTo>
                    <a:pt x="33639" y="655208"/>
                  </a:lnTo>
                  <a:lnTo>
                    <a:pt x="9026" y="618714"/>
                  </a:lnTo>
                  <a:lnTo>
                    <a:pt x="0" y="574039"/>
                  </a:lnTo>
                  <a:lnTo>
                    <a:pt x="0" y="114807"/>
                  </a:lnTo>
                  <a:close/>
                </a:path>
              </a:pathLst>
            </a:custGeom>
            <a:ln w="12192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30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object 19"/>
          <p:cNvSpPr txBox="1"/>
          <p:nvPr/>
        </p:nvSpPr>
        <p:spPr>
          <a:xfrm>
            <a:off x="2043856" y="5796594"/>
            <a:ext cx="10536952" cy="1110452"/>
          </a:xfrm>
          <a:prstGeom prst="rect">
            <a:avLst/>
          </a:prstGeom>
        </p:spPr>
        <p:txBody>
          <a:bodyPr vert="horz" wrap="square" lIns="0" tIns="77490" rIns="0" bIns="0" rtlCol="0">
            <a:spAutoFit/>
          </a:bodyPr>
          <a:lstStyle/>
          <a:p>
            <a:pPr marL="20944" marR="8377">
              <a:lnSpc>
                <a:spcPct val="86300"/>
              </a:lnSpc>
              <a:spcBef>
                <a:spcPts val="610"/>
              </a:spcBef>
            </a:pPr>
            <a:r>
              <a:rPr sz="26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организационную</a:t>
            </a:r>
            <a:r>
              <a:rPr sz="2600" b="1" spc="1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</a:t>
            </a:r>
            <a:r>
              <a:rPr sz="26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600" spc="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r>
              <a:rPr sz="26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sz="26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6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</a:t>
            </a:r>
            <a:r>
              <a:rPr sz="26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26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интеграции,</a:t>
            </a:r>
            <a:r>
              <a:rPr sz="2600" spc="9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6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функций, </a:t>
            </a:r>
            <a:r>
              <a:rPr sz="2600" spc="-6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  <a:r>
              <a:rPr sz="2600" spc="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sz="2600" spc="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интеграции;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object 20"/>
          <p:cNvGrpSpPr/>
          <p:nvPr/>
        </p:nvGrpSpPr>
        <p:grpSpPr>
          <a:xfrm>
            <a:off x="1746250" y="7120634"/>
            <a:ext cx="10813155" cy="1078122"/>
            <a:chOff x="3386073" y="4946650"/>
            <a:chExt cx="8328025" cy="701675"/>
          </a:xfrm>
        </p:grpSpPr>
        <p:sp>
          <p:nvSpPr>
            <p:cNvPr id="91" name="object 21"/>
            <p:cNvSpPr/>
            <p:nvPr/>
          </p:nvSpPr>
          <p:spPr>
            <a:xfrm>
              <a:off x="3392423" y="4953000"/>
              <a:ext cx="8315325" cy="688975"/>
            </a:xfrm>
            <a:custGeom>
              <a:avLst/>
              <a:gdLst/>
              <a:ahLst/>
              <a:cxnLst/>
              <a:rect l="l" t="t" r="r" b="b"/>
              <a:pathLst>
                <a:path w="8315325" h="688975">
                  <a:moveTo>
                    <a:pt x="8200135" y="0"/>
                  </a:moveTo>
                  <a:lnTo>
                    <a:pt x="114808" y="0"/>
                  </a:lnTo>
                  <a:lnTo>
                    <a:pt x="70133" y="9026"/>
                  </a:lnTo>
                  <a:lnTo>
                    <a:pt x="33639" y="33639"/>
                  </a:lnTo>
                  <a:lnTo>
                    <a:pt x="9026" y="70133"/>
                  </a:lnTo>
                  <a:lnTo>
                    <a:pt x="0" y="114807"/>
                  </a:lnTo>
                  <a:lnTo>
                    <a:pt x="0" y="574040"/>
                  </a:lnTo>
                  <a:lnTo>
                    <a:pt x="9026" y="618724"/>
                  </a:lnTo>
                  <a:lnTo>
                    <a:pt x="33639" y="655218"/>
                  </a:lnTo>
                  <a:lnTo>
                    <a:pt x="70133" y="679824"/>
                  </a:lnTo>
                  <a:lnTo>
                    <a:pt x="114808" y="688847"/>
                  </a:lnTo>
                  <a:lnTo>
                    <a:pt x="8200135" y="688847"/>
                  </a:lnTo>
                  <a:lnTo>
                    <a:pt x="8244810" y="679824"/>
                  </a:lnTo>
                  <a:lnTo>
                    <a:pt x="8281304" y="655218"/>
                  </a:lnTo>
                  <a:lnTo>
                    <a:pt x="8305917" y="618724"/>
                  </a:lnTo>
                  <a:lnTo>
                    <a:pt x="8314944" y="574040"/>
                  </a:lnTo>
                  <a:lnTo>
                    <a:pt x="8314944" y="114807"/>
                  </a:lnTo>
                  <a:lnTo>
                    <a:pt x="8305917" y="70133"/>
                  </a:lnTo>
                  <a:lnTo>
                    <a:pt x="8281304" y="33639"/>
                  </a:lnTo>
                  <a:lnTo>
                    <a:pt x="8244810" y="9026"/>
                  </a:lnTo>
                  <a:lnTo>
                    <a:pt x="8200135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30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object 22"/>
            <p:cNvSpPr/>
            <p:nvPr/>
          </p:nvSpPr>
          <p:spPr>
            <a:xfrm>
              <a:off x="3392423" y="4953000"/>
              <a:ext cx="8315325" cy="688975"/>
            </a:xfrm>
            <a:custGeom>
              <a:avLst/>
              <a:gdLst/>
              <a:ahLst/>
              <a:cxnLst/>
              <a:rect l="l" t="t" r="r" b="b"/>
              <a:pathLst>
                <a:path w="8315325" h="688975">
                  <a:moveTo>
                    <a:pt x="0" y="114807"/>
                  </a:moveTo>
                  <a:lnTo>
                    <a:pt x="9026" y="70133"/>
                  </a:lnTo>
                  <a:lnTo>
                    <a:pt x="33639" y="33639"/>
                  </a:lnTo>
                  <a:lnTo>
                    <a:pt x="70133" y="9026"/>
                  </a:lnTo>
                  <a:lnTo>
                    <a:pt x="114808" y="0"/>
                  </a:lnTo>
                  <a:lnTo>
                    <a:pt x="8200135" y="0"/>
                  </a:lnTo>
                  <a:lnTo>
                    <a:pt x="8244810" y="9026"/>
                  </a:lnTo>
                  <a:lnTo>
                    <a:pt x="8281304" y="33639"/>
                  </a:lnTo>
                  <a:lnTo>
                    <a:pt x="8305917" y="70133"/>
                  </a:lnTo>
                  <a:lnTo>
                    <a:pt x="8314944" y="114807"/>
                  </a:lnTo>
                  <a:lnTo>
                    <a:pt x="8314944" y="574040"/>
                  </a:lnTo>
                  <a:lnTo>
                    <a:pt x="8305917" y="618724"/>
                  </a:lnTo>
                  <a:lnTo>
                    <a:pt x="8281304" y="655218"/>
                  </a:lnTo>
                  <a:lnTo>
                    <a:pt x="8244810" y="679824"/>
                  </a:lnTo>
                  <a:lnTo>
                    <a:pt x="8200135" y="688847"/>
                  </a:lnTo>
                  <a:lnTo>
                    <a:pt x="114808" y="688847"/>
                  </a:lnTo>
                  <a:lnTo>
                    <a:pt x="70133" y="679824"/>
                  </a:lnTo>
                  <a:lnTo>
                    <a:pt x="33639" y="655218"/>
                  </a:lnTo>
                  <a:lnTo>
                    <a:pt x="9026" y="618724"/>
                  </a:lnTo>
                  <a:lnTo>
                    <a:pt x="0" y="574040"/>
                  </a:lnTo>
                  <a:lnTo>
                    <a:pt x="0" y="114807"/>
                  </a:lnTo>
                  <a:close/>
                </a:path>
              </a:pathLst>
            </a:custGeom>
            <a:ln w="12192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30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object 23"/>
          <p:cNvSpPr txBox="1"/>
          <p:nvPr/>
        </p:nvSpPr>
        <p:spPr>
          <a:xfrm>
            <a:off x="2106021" y="7250078"/>
            <a:ext cx="10585924" cy="883979"/>
          </a:xfrm>
          <a:prstGeom prst="rect">
            <a:avLst/>
          </a:prstGeom>
        </p:spPr>
        <p:txBody>
          <a:bodyPr vert="horz" wrap="square" lIns="0" tIns="21990" rIns="0" bIns="0" rtlCol="0">
            <a:spAutoFit/>
          </a:bodyPr>
          <a:lstStyle/>
          <a:p>
            <a:pPr marL="20944">
              <a:spcBef>
                <a:spcPts val="173"/>
              </a:spcBef>
            </a:pPr>
            <a:r>
              <a:rPr sz="28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sz="2800" b="1" spc="1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</a:t>
            </a:r>
            <a:r>
              <a:rPr sz="2800" spc="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</a:t>
            </a:r>
            <a:r>
              <a:rPr sz="2800" spc="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object 24"/>
          <p:cNvGrpSpPr/>
          <p:nvPr/>
        </p:nvGrpSpPr>
        <p:grpSpPr>
          <a:xfrm>
            <a:off x="1746250" y="8272807"/>
            <a:ext cx="10812331" cy="1082025"/>
            <a:chOff x="3386328" y="5647944"/>
            <a:chExt cx="8327390" cy="704215"/>
          </a:xfrm>
        </p:grpSpPr>
        <p:sp>
          <p:nvSpPr>
            <p:cNvPr id="95" name="object 25"/>
            <p:cNvSpPr/>
            <p:nvPr/>
          </p:nvSpPr>
          <p:spPr>
            <a:xfrm>
              <a:off x="3392424" y="5654040"/>
              <a:ext cx="8315325" cy="692150"/>
            </a:xfrm>
            <a:custGeom>
              <a:avLst/>
              <a:gdLst/>
              <a:ahLst/>
              <a:cxnLst/>
              <a:rect l="l" t="t" r="r" b="b"/>
              <a:pathLst>
                <a:path w="8315325" h="692150">
                  <a:moveTo>
                    <a:pt x="8199628" y="0"/>
                  </a:moveTo>
                  <a:lnTo>
                    <a:pt x="115315" y="0"/>
                  </a:lnTo>
                  <a:lnTo>
                    <a:pt x="70455" y="9061"/>
                  </a:lnTo>
                  <a:lnTo>
                    <a:pt x="33797" y="33774"/>
                  </a:lnTo>
                  <a:lnTo>
                    <a:pt x="9070" y="70428"/>
                  </a:lnTo>
                  <a:lnTo>
                    <a:pt x="0" y="115316"/>
                  </a:lnTo>
                  <a:lnTo>
                    <a:pt x="0" y="576567"/>
                  </a:lnTo>
                  <a:lnTo>
                    <a:pt x="9070" y="621462"/>
                  </a:lnTo>
                  <a:lnTo>
                    <a:pt x="33797" y="658120"/>
                  </a:lnTo>
                  <a:lnTo>
                    <a:pt x="70455" y="682834"/>
                  </a:lnTo>
                  <a:lnTo>
                    <a:pt x="115315" y="691896"/>
                  </a:lnTo>
                  <a:lnTo>
                    <a:pt x="8199628" y="691896"/>
                  </a:lnTo>
                  <a:lnTo>
                    <a:pt x="8244488" y="682834"/>
                  </a:lnTo>
                  <a:lnTo>
                    <a:pt x="8281146" y="658120"/>
                  </a:lnTo>
                  <a:lnTo>
                    <a:pt x="8305873" y="621462"/>
                  </a:lnTo>
                  <a:lnTo>
                    <a:pt x="8314944" y="576567"/>
                  </a:lnTo>
                  <a:lnTo>
                    <a:pt x="8314944" y="115316"/>
                  </a:lnTo>
                  <a:lnTo>
                    <a:pt x="8305873" y="70428"/>
                  </a:lnTo>
                  <a:lnTo>
                    <a:pt x="8281146" y="33774"/>
                  </a:lnTo>
                  <a:lnTo>
                    <a:pt x="8244488" y="9061"/>
                  </a:lnTo>
                  <a:lnTo>
                    <a:pt x="819962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30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object 26"/>
            <p:cNvSpPr/>
            <p:nvPr/>
          </p:nvSpPr>
          <p:spPr>
            <a:xfrm>
              <a:off x="3392424" y="5654040"/>
              <a:ext cx="8315325" cy="692150"/>
            </a:xfrm>
            <a:custGeom>
              <a:avLst/>
              <a:gdLst/>
              <a:ahLst/>
              <a:cxnLst/>
              <a:rect l="l" t="t" r="r" b="b"/>
              <a:pathLst>
                <a:path w="8315325" h="692150">
                  <a:moveTo>
                    <a:pt x="0" y="115316"/>
                  </a:moveTo>
                  <a:lnTo>
                    <a:pt x="9070" y="70428"/>
                  </a:lnTo>
                  <a:lnTo>
                    <a:pt x="33797" y="33774"/>
                  </a:lnTo>
                  <a:lnTo>
                    <a:pt x="70455" y="9061"/>
                  </a:lnTo>
                  <a:lnTo>
                    <a:pt x="115315" y="0"/>
                  </a:lnTo>
                  <a:lnTo>
                    <a:pt x="8199628" y="0"/>
                  </a:lnTo>
                  <a:lnTo>
                    <a:pt x="8244488" y="9061"/>
                  </a:lnTo>
                  <a:lnTo>
                    <a:pt x="8281146" y="33774"/>
                  </a:lnTo>
                  <a:lnTo>
                    <a:pt x="8305873" y="70428"/>
                  </a:lnTo>
                  <a:lnTo>
                    <a:pt x="8314944" y="115316"/>
                  </a:lnTo>
                  <a:lnTo>
                    <a:pt x="8314944" y="576567"/>
                  </a:lnTo>
                  <a:lnTo>
                    <a:pt x="8305873" y="621462"/>
                  </a:lnTo>
                  <a:lnTo>
                    <a:pt x="8281146" y="658120"/>
                  </a:lnTo>
                  <a:lnTo>
                    <a:pt x="8244488" y="682834"/>
                  </a:lnTo>
                  <a:lnTo>
                    <a:pt x="8199628" y="691896"/>
                  </a:lnTo>
                  <a:lnTo>
                    <a:pt x="115315" y="691896"/>
                  </a:lnTo>
                  <a:lnTo>
                    <a:pt x="70455" y="682834"/>
                  </a:lnTo>
                  <a:lnTo>
                    <a:pt x="33797" y="658120"/>
                  </a:lnTo>
                  <a:lnTo>
                    <a:pt x="9070" y="621462"/>
                  </a:lnTo>
                  <a:lnTo>
                    <a:pt x="0" y="576567"/>
                  </a:lnTo>
                  <a:lnTo>
                    <a:pt x="0" y="115316"/>
                  </a:lnTo>
                  <a:close/>
                </a:path>
              </a:pathLst>
            </a:custGeom>
            <a:ln w="12191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30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object 27"/>
          <p:cNvSpPr txBox="1"/>
          <p:nvPr/>
        </p:nvSpPr>
        <p:spPr>
          <a:xfrm>
            <a:off x="2051050" y="8414128"/>
            <a:ext cx="10666397" cy="772858"/>
          </a:xfrm>
          <a:prstGeom prst="rect">
            <a:avLst/>
          </a:prstGeom>
        </p:spPr>
        <p:txBody>
          <a:bodyPr vert="horz" wrap="square" lIns="0" tIns="79584" rIns="0" bIns="0" rtlCol="0">
            <a:spAutoFit/>
          </a:bodyPr>
          <a:lstStyle/>
          <a:p>
            <a:pPr marL="20944" marR="8377">
              <a:lnSpc>
                <a:spcPts val="2738"/>
              </a:lnSpc>
              <a:spcBef>
                <a:spcPts val="627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sz="2800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</a:t>
            </a:r>
            <a:r>
              <a:rPr sz="2800" b="1" spc="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sz="28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</a:t>
            </a:r>
            <a:r>
              <a:rPr sz="2800" spc="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2800" spc="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sz="2800" spc="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800" spc="-6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рисками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234816"/>
            <a:ext cx="3095625" cy="17526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510250" y="165824"/>
            <a:ext cx="1400173" cy="105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9484849" y="400852"/>
            <a:ext cx="7893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Вам знакомы?</a:t>
            </a:r>
          </a:p>
        </p:txBody>
      </p:sp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1050939561"/>
              </p:ext>
            </p:extLst>
          </p:nvPr>
        </p:nvGraphicFramePr>
        <p:xfrm>
          <a:off x="5403850" y="1031806"/>
          <a:ext cx="14560550" cy="51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967916974"/>
              </p:ext>
            </p:extLst>
          </p:nvPr>
        </p:nvGraphicFramePr>
        <p:xfrm>
          <a:off x="755650" y="5441809"/>
          <a:ext cx="18516600" cy="516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37050" y="5861189"/>
            <a:ext cx="13052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технологии Вы используете в учебном процессе?</a:t>
            </a:r>
            <a:endParaRPr lang="ru-RU" sz="4000" b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875297" y="165824"/>
            <a:ext cx="2035127" cy="152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0050" y="5268897"/>
            <a:ext cx="113537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предметам Вы чаще всего используете образовательные платформы?</a:t>
            </a:r>
            <a:endParaRPr lang="ru-RU" sz="3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51450" y="309704"/>
            <a:ext cx="1287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классах чаще всего используете вышеуказанные технологии и образовательные платформы?</a:t>
            </a:r>
            <a:endParaRPr lang="ru-RU" sz="36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2160716"/>
              </p:ext>
            </p:extLst>
          </p:nvPr>
        </p:nvGraphicFramePr>
        <p:xfrm>
          <a:off x="4905375" y="1502960"/>
          <a:ext cx="1492885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54080970"/>
              </p:ext>
            </p:extLst>
          </p:nvPr>
        </p:nvGraphicFramePr>
        <p:xfrm>
          <a:off x="298450" y="5471996"/>
          <a:ext cx="139446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118270" y="165824"/>
            <a:ext cx="1792154" cy="13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725</TotalTime>
  <Words>673</Words>
  <Application>Microsoft Office PowerPoint</Application>
  <PresentationFormat>Произвольный</PresentationFormat>
  <Paragraphs>98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Microsoft Sans Serif</vt:lpstr>
      <vt:lpstr>Tahoma</vt:lpstr>
      <vt:lpstr>Times New Roman</vt:lpstr>
      <vt:lpstr>Office Theme</vt:lpstr>
      <vt:lpstr>Презентация PowerPoint</vt:lpstr>
      <vt:lpstr>Указ Президента РФ от 7 мая 2018 года № 204  «О национальных целях и стратегических задачах развития Российской  Федерации на период до 2024 г.»</vt:lpstr>
      <vt:lpstr>Образовательные проекты по цифровизации</vt:lpstr>
      <vt:lpstr>Презентация PowerPoint</vt:lpstr>
      <vt:lpstr>Презентация PowerPoint</vt:lpstr>
      <vt:lpstr>Презентация PowerPoint</vt:lpstr>
      <vt:lpstr>Распоряжение Минпросвещения России от 18.05.2020 №Р-44</vt:lpstr>
      <vt:lpstr>Презентация PowerPoint</vt:lpstr>
      <vt:lpstr>Презентация PowerPoint</vt:lpstr>
      <vt:lpstr>Изменение педагогической практики и роли учителя в условиях цифровизации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sholban</cp:lastModifiedBy>
  <cp:revision>102</cp:revision>
  <dcterms:created xsi:type="dcterms:W3CDTF">2023-01-31T04:04:25Z</dcterms:created>
  <dcterms:modified xsi:type="dcterms:W3CDTF">2023-02-14T05:42:54Z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2023-01-31T00:00:00Z</vt:filetime>
  </property>
</Properties>
</file>