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416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4238" y="812800"/>
            <a:ext cx="5791200" cy="4008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408A3B0-F11A-4A52-8F55-2D3AF1ED1CF4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21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1413" cy="3427413"/>
          </a:xfrm>
          <a:prstGeom prst="rect">
            <a:avLst/>
          </a:prstGeom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2B51BD4-CA8B-4863-9D2F-7F800BB902E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95001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95001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95001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95001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95001" y="273600"/>
            <a:ext cx="89150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95001" y="221040"/>
            <a:ext cx="89150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1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95001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g object 16"/>
          <p:cNvPicPr/>
          <p:nvPr/>
        </p:nvPicPr>
        <p:blipFill>
          <a:blip r:embed="rId14"/>
          <a:stretch/>
        </p:blipFill>
        <p:spPr>
          <a:xfrm>
            <a:off x="446762" y="409680"/>
            <a:ext cx="1994040" cy="1301040"/>
          </a:xfrm>
          <a:prstGeom prst="rect">
            <a:avLst/>
          </a:prstGeom>
          <a:ln w="0"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641521" y="6144480"/>
            <a:ext cx="5792040" cy="71244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360" y="5981400"/>
            <a:ext cx="9905400" cy="78012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noFill/>
          <a:ln w="31412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1614241" y="5519160"/>
            <a:ext cx="8291160" cy="13377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noFill/>
          <a:ln w="31412">
            <a:solidFill>
              <a:srgbClr val="E2CE8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95001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1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95001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21" lvl="1" indent="-324008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33" lvl="2" indent="-288007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43" lvl="3" indent="-216006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54" lvl="4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65" lvl="5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75" lvl="6" indent="-21600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23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1_0"/>
          <p:cNvPicPr/>
          <p:nvPr/>
        </p:nvPicPr>
        <p:blipFill>
          <a:blip r:embed="rId2"/>
          <a:stretch/>
        </p:blipFill>
        <p:spPr>
          <a:xfrm>
            <a:off x="0" y="0"/>
            <a:ext cx="9906000" cy="685800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1908075" y="2602646"/>
            <a:ext cx="6089850" cy="214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11200" b="1" spc="-1" dirty="0">
                <a:solidFill>
                  <a:srgbClr val="000000"/>
                </a:solidFill>
                <a:latin typeface="Times New Roman"/>
                <a:ea typeface="DejaVu Sans"/>
              </a:rPr>
              <a:t>О </a:t>
            </a:r>
            <a:r>
              <a:rPr lang="ru-RU" sz="11200" b="1" spc="-1" dirty="0" err="1">
                <a:solidFill>
                  <a:srgbClr val="000000"/>
                </a:solidFill>
                <a:latin typeface="Times New Roman"/>
                <a:ea typeface="DejaVu Sans"/>
              </a:rPr>
              <a:t>компетентностно</a:t>
            </a:r>
            <a:r>
              <a:rPr lang="ru-RU" sz="11200" b="1" spc="-1" dirty="0">
                <a:solidFill>
                  <a:srgbClr val="000000"/>
                </a:solidFill>
                <a:latin typeface="Times New Roman"/>
                <a:ea typeface="DejaVu Sans"/>
              </a:rPr>
              <a:t>-ориентированной персонализированной организации образовательного процесса насыщенного цифровыми технологиями на примере ГАНООРТ «ГЛРТ»</a:t>
            </a:r>
            <a:endParaRPr lang="ru-RU" sz="112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ru-RU" sz="11200" spc="-1" dirty="0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5387774" y="5663671"/>
            <a:ext cx="4232475" cy="98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/>
          </a:bodyPr>
          <a:lstStyle/>
          <a:p>
            <a:pPr marL="402490" indent="-400330">
              <a:spcBef>
                <a:spcPts val="459"/>
              </a:spcBef>
              <a:tabLst>
                <a:tab pos="0" algn="l"/>
              </a:tabLst>
            </a:pPr>
            <a:r>
              <a:rPr lang="ru-RU" sz="23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Алдын-оол</a:t>
            </a:r>
            <a:r>
              <a:rPr lang="ru-RU" sz="2300" spc="-1" dirty="0">
                <a:solidFill>
                  <a:srgbClr val="000000"/>
                </a:solidFill>
                <a:latin typeface="Times New Roman"/>
                <a:ea typeface="DejaVu Sans"/>
              </a:rPr>
              <a:t> Вера </a:t>
            </a:r>
            <a:r>
              <a:rPr lang="ru-RU" sz="23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Мартоловна</a:t>
            </a:r>
            <a:r>
              <a:rPr lang="ru-RU" sz="2300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ru-RU" sz="2300" spc="-1" dirty="0">
              <a:latin typeface="Arial"/>
            </a:endParaRPr>
          </a:p>
          <a:p>
            <a:pPr marL="402490" indent="-400330">
              <a:spcBef>
                <a:spcPts val="459"/>
              </a:spcBef>
              <a:tabLst>
                <a:tab pos="0" algn="l"/>
              </a:tabLst>
            </a:pPr>
            <a:r>
              <a:rPr lang="ru-RU" sz="2300" spc="-1" dirty="0">
                <a:solidFill>
                  <a:srgbClr val="000000"/>
                </a:solidFill>
                <a:latin typeface="Times New Roman"/>
                <a:ea typeface="DejaVu Sans"/>
              </a:rPr>
              <a:t>директор ГАНООРТ «ГЛРТ»</a:t>
            </a:r>
            <a:endParaRPr lang="ru-RU" sz="2300" spc="-1" dirty="0">
              <a:latin typeface="Arial"/>
            </a:endParaRPr>
          </a:p>
        </p:txBody>
      </p:sp>
      <p:pic>
        <p:nvPicPr>
          <p:cNvPr id="89" name="Рисунок 2"/>
          <p:cNvPicPr/>
          <p:nvPr/>
        </p:nvPicPr>
        <p:blipFill>
          <a:blip r:embed="rId3"/>
          <a:stretch/>
        </p:blipFill>
        <p:spPr>
          <a:xfrm>
            <a:off x="5331263" y="278835"/>
            <a:ext cx="3079312" cy="95004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5_1"/>
          <p:cNvPicPr/>
          <p:nvPr/>
        </p:nvPicPr>
        <p:blipFill>
          <a:blip r:embed="rId4"/>
          <a:stretch/>
        </p:blipFill>
        <p:spPr>
          <a:xfrm>
            <a:off x="8536660" y="236175"/>
            <a:ext cx="1083589" cy="103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2265621" y="16128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Электронный журнал</a:t>
            </a:r>
            <a:endParaRPr lang="ru-RU" sz="2800" spc="-1" dirty="0">
              <a:latin typeface="Arial"/>
            </a:endParaRPr>
          </a:p>
        </p:txBody>
      </p:sp>
      <p:pic>
        <p:nvPicPr>
          <p:cNvPr id="118" name="Picture 2" descr="C:\Users\aldyn\OneDrive\Документы\доклад на съезд\ЭЖ (копия) копия (копия).jpg"/>
          <p:cNvPicPr/>
          <p:nvPr/>
        </p:nvPicPr>
        <p:blipFill>
          <a:blip r:embed="rId2"/>
          <a:stretch/>
        </p:blipFill>
        <p:spPr>
          <a:xfrm>
            <a:off x="2586583" y="885824"/>
            <a:ext cx="5389516" cy="5126535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3_9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696121" y="229500"/>
            <a:ext cx="93385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081722" y="16020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Электронный журнал</a:t>
            </a:r>
            <a:endParaRPr lang="ru-RU" sz="2800" spc="-1" dirty="0">
              <a:latin typeface="Arial"/>
            </a:endParaRPr>
          </a:p>
        </p:txBody>
      </p:sp>
      <p:pic>
        <p:nvPicPr>
          <p:cNvPr id="121" name="Picture 2" descr="C:\Users\aldyn\OneDrive\Документы\доклад на съезд\Снимок экрана (10) (копия).jpg"/>
          <p:cNvPicPr/>
          <p:nvPr/>
        </p:nvPicPr>
        <p:blipFill>
          <a:blip r:embed="rId2"/>
          <a:stretch/>
        </p:blipFill>
        <p:spPr>
          <a:xfrm>
            <a:off x="2581927" y="1081440"/>
            <a:ext cx="6530940" cy="475200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3_10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671031" y="228420"/>
            <a:ext cx="883672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518717" y="24912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Электронный журнал</a:t>
            </a:r>
            <a:endParaRPr lang="ru-RU" sz="2800" spc="-1" dirty="0">
              <a:latin typeface="Arial"/>
            </a:endParaRPr>
          </a:p>
        </p:txBody>
      </p:sp>
      <p:pic>
        <p:nvPicPr>
          <p:cNvPr id="124" name="Picture 2" descr="C:\Users\aldyn\OneDrive\Документы\доклад на съезд\Снимок экрана (13) (копия).jpg"/>
          <p:cNvPicPr/>
          <p:nvPr/>
        </p:nvPicPr>
        <p:blipFill>
          <a:blip r:embed="rId2"/>
          <a:stretch/>
        </p:blipFill>
        <p:spPr>
          <a:xfrm>
            <a:off x="2452432" y="1271160"/>
            <a:ext cx="6964425" cy="466812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3_11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10410" y="249120"/>
            <a:ext cx="9624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2361248" y="173798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Электронный журнал</a:t>
            </a:r>
            <a:endParaRPr lang="ru-RU" sz="2800" spc="-1" dirty="0">
              <a:latin typeface="Arial"/>
            </a:endParaRPr>
          </a:p>
        </p:txBody>
      </p:sp>
      <p:pic>
        <p:nvPicPr>
          <p:cNvPr id="128" name="Picture 2" descr="C:\Users\aldyn\OneDrive\Документы\доклад на съезд\Снимок экрана (11) (копия).JPG"/>
          <p:cNvPicPr/>
          <p:nvPr/>
        </p:nvPicPr>
        <p:blipFill>
          <a:blip r:embed="rId2"/>
          <a:stretch/>
        </p:blipFill>
        <p:spPr>
          <a:xfrm>
            <a:off x="2643907" y="1082520"/>
            <a:ext cx="6213578" cy="4881240"/>
          </a:xfrm>
          <a:prstGeom prst="rect">
            <a:avLst/>
          </a:prstGeom>
          <a:ln w="0"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6517192" y="2657589"/>
            <a:ext cx="2340293" cy="33225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100" spc="-1" dirty="0">
                <a:solidFill>
                  <a:srgbClr val="000000"/>
                </a:solidFill>
                <a:latin typeface="Times New Roman"/>
                <a:ea typeface="DejaVu Sans"/>
              </a:rPr>
              <a:t>Ведение электронного журнала дает возможность контролировать результаты обучения каждого ученика в непрерывном режиме</a:t>
            </a:r>
            <a:endParaRPr lang="ru-RU" sz="2100" spc="-1" dirty="0">
              <a:latin typeface="Arial"/>
            </a:endParaRPr>
          </a:p>
        </p:txBody>
      </p:sp>
      <p:pic>
        <p:nvPicPr>
          <p:cNvPr id="130" name="Рисунок 3_1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68877"/>
          <a:stretch/>
        </p:blipFill>
        <p:spPr>
          <a:xfrm>
            <a:off x="8700120" y="242018"/>
            <a:ext cx="9814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081722" y="16020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Дневник лицеиста</a:t>
            </a:r>
            <a:endParaRPr lang="ru-RU" sz="2800" spc="-1" dirty="0">
              <a:latin typeface="Arial"/>
            </a:endParaRPr>
          </a:p>
        </p:txBody>
      </p:sp>
      <p:pic>
        <p:nvPicPr>
          <p:cNvPr id="133" name="Picture 2" descr="C:\Users\aldyn\OneDrive\Документы\доклад на съезд\Снимок экрана от 2023-01-20 14-09-53.png"/>
          <p:cNvPicPr/>
          <p:nvPr/>
        </p:nvPicPr>
        <p:blipFill>
          <a:blip r:embed="rId2"/>
          <a:stretch/>
        </p:blipFill>
        <p:spPr>
          <a:xfrm>
            <a:off x="2505075" y="1081440"/>
            <a:ext cx="6643265" cy="4738803"/>
          </a:xfrm>
          <a:prstGeom prst="rect">
            <a:avLst/>
          </a:prstGeom>
          <a:ln w="0"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7365442" y="3580822"/>
            <a:ext cx="2355795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100" spc="-1" dirty="0">
                <a:solidFill>
                  <a:srgbClr val="000000"/>
                </a:solidFill>
                <a:latin typeface="Times New Roman"/>
                <a:ea typeface="DejaVu Sans"/>
              </a:rPr>
              <a:t>Дневник лицеиста позволяет родителям контролировать успеваемость ребенка</a:t>
            </a:r>
            <a:endParaRPr lang="ru-RU" sz="2100" spc="-1" dirty="0">
              <a:latin typeface="Arial"/>
            </a:endParaRPr>
          </a:p>
        </p:txBody>
      </p:sp>
      <p:pic>
        <p:nvPicPr>
          <p:cNvPr id="135" name="Рисунок 3_13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02092" y="188115"/>
            <a:ext cx="91914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2518717" y="160838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Сайты классов на сайте лицея </a:t>
            </a:r>
            <a:r>
              <a:rPr lang="en-US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licejtuva.ru</a:t>
            </a:r>
            <a:endParaRPr lang="ru-RU" sz="2800" spc="-1" dirty="0">
              <a:latin typeface="Arial"/>
            </a:endParaRPr>
          </a:p>
        </p:txBody>
      </p:sp>
      <p:pic>
        <p:nvPicPr>
          <p:cNvPr id="138" name="Picture 2" descr="C:\Users\aldyn\OneDrive\Документы\доклад на съезд\Снимок экрана (17) (копия).jpg"/>
          <p:cNvPicPr/>
          <p:nvPr/>
        </p:nvPicPr>
        <p:blipFill>
          <a:blip r:embed="rId2"/>
          <a:stretch/>
        </p:blipFill>
        <p:spPr>
          <a:xfrm>
            <a:off x="2518717" y="1400175"/>
            <a:ext cx="6449669" cy="4466026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3_14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00885" y="229058"/>
            <a:ext cx="9433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306362" y="16128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Программа воспитания</a:t>
            </a:r>
            <a:endParaRPr lang="ru-RU" sz="2800" spc="-1" dirty="0">
              <a:latin typeface="Arial"/>
            </a:endParaRPr>
          </a:p>
        </p:txBody>
      </p:sp>
      <p:pic>
        <p:nvPicPr>
          <p:cNvPr id="142" name="Picture 2" descr="C:\Users\aldyn\OneDrive\Документы\доклад на съезд\Снимок экрана (18) (копия).JPG"/>
          <p:cNvPicPr/>
          <p:nvPr/>
        </p:nvPicPr>
        <p:blipFill>
          <a:blip r:embed="rId2"/>
          <a:stretch/>
        </p:blipFill>
        <p:spPr>
          <a:xfrm>
            <a:off x="2766632" y="933120"/>
            <a:ext cx="6090853" cy="513396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3_15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42981" y="148320"/>
            <a:ext cx="93385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2272977" y="14832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ru-RU" sz="3100" b="1" spc="-1" dirty="0">
                <a:solidFill>
                  <a:srgbClr val="000000"/>
                </a:solidFill>
                <a:latin typeface="Times New Roman"/>
                <a:ea typeface="DejaVu Sans"/>
              </a:rPr>
              <a:t>Модули Программы воспитания</a:t>
            </a:r>
            <a:endParaRPr lang="ru-RU" sz="3100" spc="-1" dirty="0">
              <a:latin typeface="Arial"/>
            </a:endParaRPr>
          </a:p>
        </p:txBody>
      </p:sp>
      <p:pic>
        <p:nvPicPr>
          <p:cNvPr id="145" name="Picture 2" descr="C:\Users\aldyn\OneDrive\Документы\доклад на съезд\Снимок экрана (19) (копия).jpg"/>
          <p:cNvPicPr/>
          <p:nvPr/>
        </p:nvPicPr>
        <p:blipFill>
          <a:blip r:embed="rId2"/>
          <a:stretch/>
        </p:blipFill>
        <p:spPr>
          <a:xfrm>
            <a:off x="2600325" y="1069560"/>
            <a:ext cx="6579802" cy="4874040"/>
          </a:xfrm>
          <a:prstGeom prst="rect">
            <a:avLst/>
          </a:prstGeom>
          <a:ln w="0"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3284560" y="4269696"/>
            <a:ext cx="4154963" cy="106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100" spc="-1" dirty="0">
                <a:solidFill>
                  <a:srgbClr val="000000"/>
                </a:solidFill>
                <a:latin typeface="Times New Roman"/>
                <a:ea typeface="DejaVu Sans"/>
              </a:rPr>
              <a:t>В закрытой части классных сайтов заполняется информация по модулям Программы воспитания</a:t>
            </a:r>
            <a:endParaRPr lang="ru-RU" sz="2100" spc="-1" dirty="0">
              <a:latin typeface="Arial"/>
            </a:endParaRPr>
          </a:p>
        </p:txBody>
      </p:sp>
      <p:pic>
        <p:nvPicPr>
          <p:cNvPr id="147" name="Рисунок 3_16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29270" y="148320"/>
            <a:ext cx="8671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430675" y="54072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276224" y="1696337"/>
            <a:ext cx="9286875" cy="416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 fontScale="91000"/>
          </a:bodyPr>
          <a:lstStyle/>
          <a:p>
            <a:pPr algn="just"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Установленные прикладные программы обеспечивают потребности базовых и дополнительных образовательным программ основного и среднего общего образования. 	</a:t>
            </a:r>
            <a:endParaRPr lang="ru-RU" sz="2800" spc="-1" dirty="0">
              <a:latin typeface="Arial"/>
            </a:endParaRPr>
          </a:p>
          <a:p>
            <a:pPr algn="just"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	Для системы управления имеется необходимое программное обеспечение, в которой группы пользователей имеют установленный доступ. 	Создана и постоянно пополняется база цифровых образовательных ресурсов. Имеется возможность всем работникам и обучающимся лицея работать в "Интернете". Одновременно с этим, решены вопросы информационной безопасности.</a:t>
            </a:r>
            <a:endParaRPr lang="ru-RU" sz="2800" spc="-1" dirty="0">
              <a:latin typeface="Arial"/>
            </a:endParaRPr>
          </a:p>
        </p:txBody>
      </p:sp>
      <p:pic>
        <p:nvPicPr>
          <p:cNvPr id="150" name="Рисунок 3_17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572501" y="216540"/>
            <a:ext cx="1057476" cy="86931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2518717" y="268841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Планировщик: повышает эффективность управления образовательным процессом.</a:t>
            </a:r>
            <a:endParaRPr lang="ru-RU" sz="2800" spc="-1" dirty="0">
              <a:latin typeface="Arial"/>
            </a:endParaRPr>
          </a:p>
        </p:txBody>
      </p:sp>
      <p:pic>
        <p:nvPicPr>
          <p:cNvPr id="152" name="Picture 2" descr="C:\Users\aldyn\OneDrive\Документы\доклад на съезд\Снимок экрана от 2023-01-20 13-59-15 (копия) копия.JPG"/>
          <p:cNvPicPr/>
          <p:nvPr/>
        </p:nvPicPr>
        <p:blipFill>
          <a:blip r:embed="rId2"/>
          <a:stretch/>
        </p:blipFill>
        <p:spPr>
          <a:xfrm>
            <a:off x="2518717" y="1266825"/>
            <a:ext cx="6338767" cy="470535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3_18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57484" y="219011"/>
            <a:ext cx="886231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2081722" y="16020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476251" y="1758448"/>
            <a:ext cx="9096374" cy="38994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Autofit/>
          </a:bodyPr>
          <a:lstStyle/>
          <a:p>
            <a:pPr algn="just">
              <a:spcBef>
                <a:spcPts val="479"/>
              </a:spcBef>
              <a:tabLst>
                <a:tab pos="0" algn="l"/>
              </a:tabLst>
            </a:pPr>
            <a:r>
              <a:rPr lang="ru-RU" sz="28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	</a:t>
            </a:r>
            <a:r>
              <a:rPr lang="ru-RU" sz="24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«Образование должно измениться так, чтобы его цели, содержание, практика работы учителей и приобретаемые учениками компетенции соответствовали новым социокультурным вызовам»</a:t>
            </a:r>
            <a:endParaRPr lang="ru-RU" sz="2400" spc="-1" dirty="0">
              <a:latin typeface="Arial"/>
            </a:endParaRPr>
          </a:p>
          <a:p>
            <a:pPr algn="just">
              <a:spcBef>
                <a:spcPts val="479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/>
                <a:ea typeface="DejaVu Sans"/>
              </a:rPr>
              <a:t>		В условиях цифрового общества, когда основой его развития становится цифровая экономика и образование, становится явной необходимость перехода от традиционной школы к цифровой.</a:t>
            </a:r>
            <a:endParaRPr lang="ru-RU" sz="2400" spc="-1" dirty="0">
              <a:latin typeface="Arial"/>
            </a:endParaRPr>
          </a:p>
          <a:p>
            <a:pPr algn="just">
              <a:spcBef>
                <a:spcPts val="479"/>
              </a:spcBef>
              <a:tabLst>
                <a:tab pos="0" algn="l"/>
              </a:tabLst>
            </a:pPr>
            <a:r>
              <a:rPr lang="ru-RU" sz="24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		Одной из целей в лицее - безусловное достижение высокого качества обучения каждым учащимся с использованием возможности цифровой школы.</a:t>
            </a:r>
            <a:endParaRPr lang="ru-RU" sz="2400" spc="-1" dirty="0">
              <a:latin typeface="Arial"/>
            </a:endParaRPr>
          </a:p>
        </p:txBody>
      </p:sp>
      <p:pic>
        <p:nvPicPr>
          <p:cNvPr id="93" name="Рисунок 3_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68877"/>
          <a:stretch/>
        </p:blipFill>
        <p:spPr>
          <a:xfrm>
            <a:off x="8857845" y="228420"/>
            <a:ext cx="8290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756391" y="160200"/>
            <a:ext cx="5035809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pic>
        <p:nvPicPr>
          <p:cNvPr id="156" name="Picture 2" descr="C:\Users\aldyn\OneDrive\Документы\доклад на съезд\Снимок экрана от 2023-01-20 14-06-30 (копия) копия.jpg"/>
          <p:cNvPicPr/>
          <p:nvPr/>
        </p:nvPicPr>
        <p:blipFill>
          <a:blip r:embed="rId2"/>
          <a:stretch/>
        </p:blipFill>
        <p:spPr>
          <a:xfrm>
            <a:off x="2473820" y="228420"/>
            <a:ext cx="6248400" cy="5800905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3_19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46045" y="160200"/>
            <a:ext cx="8671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317529" y="160200"/>
            <a:ext cx="5197821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Электронное обучение и дистанционные технологии</a:t>
            </a:r>
            <a:endParaRPr lang="ru-RU" sz="2800" spc="-1" dirty="0">
              <a:latin typeface="Arial"/>
            </a:endParaRPr>
          </a:p>
        </p:txBody>
      </p:sp>
      <p:pic>
        <p:nvPicPr>
          <p:cNvPr id="159" name="Picture 2" descr="C:\Users\aldyn\OneDrive\Документы\доклад на съезд\Снимок экрана от 2023-01-20 14-08-38 (копия) копия.jpg"/>
          <p:cNvPicPr/>
          <p:nvPr/>
        </p:nvPicPr>
        <p:blipFill>
          <a:blip r:embed="rId2"/>
          <a:stretch/>
        </p:blipFill>
        <p:spPr>
          <a:xfrm>
            <a:off x="2551720" y="1292299"/>
            <a:ext cx="7080255" cy="453528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3_20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21741" y="160200"/>
            <a:ext cx="85765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545233" y="17325"/>
            <a:ext cx="5710478" cy="6113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 учителей </a:t>
            </a:r>
            <a:endParaRPr lang="ru-RU" sz="2800" spc="-1" dirty="0">
              <a:latin typeface="Arial"/>
            </a:endParaRPr>
          </a:p>
        </p:txBody>
      </p:sp>
      <p:pic>
        <p:nvPicPr>
          <p:cNvPr id="162" name="Picture 2" descr="C:\Users\aldyn\OneDrive\Документы\доклад на съезд\Снимок экрана (14) (копия).JPG"/>
          <p:cNvPicPr/>
          <p:nvPr/>
        </p:nvPicPr>
        <p:blipFill>
          <a:blip r:embed="rId2"/>
          <a:stretch/>
        </p:blipFill>
        <p:spPr>
          <a:xfrm>
            <a:off x="2571750" y="620820"/>
            <a:ext cx="5657445" cy="5329725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3_21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86420" y="160200"/>
            <a:ext cx="8100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417549" y="19050"/>
            <a:ext cx="5710478" cy="5660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Содержание портфолио</a:t>
            </a:r>
            <a:endParaRPr lang="ru-RU" sz="2800" spc="-1" dirty="0">
              <a:latin typeface="Arial"/>
            </a:endParaRPr>
          </a:p>
        </p:txBody>
      </p:sp>
      <p:pic>
        <p:nvPicPr>
          <p:cNvPr id="165" name="Picture 2" descr="C:\Users\aldyn\OneDrive\Документы\доклад на съезд\Снимок экрана (16) (копия).jpg"/>
          <p:cNvPicPr/>
          <p:nvPr/>
        </p:nvPicPr>
        <p:blipFill>
          <a:blip r:embed="rId2"/>
          <a:stretch/>
        </p:blipFill>
        <p:spPr>
          <a:xfrm>
            <a:off x="2524125" y="512145"/>
            <a:ext cx="6038850" cy="551880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3_22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38795" y="216540"/>
            <a:ext cx="8290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375960" y="148320"/>
            <a:ext cx="5710478" cy="460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 Портфолио учащегося</a:t>
            </a:r>
            <a:endParaRPr lang="ru-RU" sz="2800" spc="-1" dirty="0">
              <a:latin typeface="Arial"/>
            </a:endParaRPr>
          </a:p>
        </p:txBody>
      </p:sp>
      <p:pic>
        <p:nvPicPr>
          <p:cNvPr id="168" name="Рисунок 3"/>
          <p:cNvPicPr/>
          <p:nvPr/>
        </p:nvPicPr>
        <p:blipFill>
          <a:blip r:embed="rId2"/>
          <a:stretch/>
        </p:blipFill>
        <p:spPr>
          <a:xfrm>
            <a:off x="2459761" y="695325"/>
            <a:ext cx="6217514" cy="5309505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3_23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48319" y="148320"/>
            <a:ext cx="87670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2533650" y="14832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Фотогалерея</a:t>
            </a:r>
            <a:endParaRPr lang="ru-RU" sz="2800" spc="-1" dirty="0">
              <a:latin typeface="Arial"/>
            </a:endParaRPr>
          </a:p>
        </p:txBody>
      </p:sp>
      <p:pic>
        <p:nvPicPr>
          <p:cNvPr id="171" name="Picture 2" descr="C:\Users\aldyn\OneDrive\Документы\доклад на съезд\Снимок экрана от 2023-01-20 14-05-57 (копия) копия.jpg"/>
          <p:cNvPicPr/>
          <p:nvPr/>
        </p:nvPicPr>
        <p:blipFill>
          <a:blip r:embed="rId2"/>
          <a:stretch/>
        </p:blipFill>
        <p:spPr>
          <a:xfrm>
            <a:off x="2533650" y="1069560"/>
            <a:ext cx="6619875" cy="4872796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3_25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38984" y="216540"/>
            <a:ext cx="91936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2751122" y="160200"/>
            <a:ext cx="50410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pic>
        <p:nvPicPr>
          <p:cNvPr id="174" name="Picture 2" descr="C:\Users\aldyn\OneDrive\Документы\доклад на съезд\Снимок экрана от 2023-01-20 14-12-05 (копия) копия.JPG"/>
          <p:cNvPicPr/>
          <p:nvPr/>
        </p:nvPicPr>
        <p:blipFill>
          <a:blip r:embed="rId2"/>
          <a:stretch/>
        </p:blipFill>
        <p:spPr>
          <a:xfrm>
            <a:off x="2447926" y="944999"/>
            <a:ext cx="6705600" cy="4874775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3_24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00695" y="160200"/>
            <a:ext cx="9243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2694362" y="160200"/>
            <a:ext cx="509783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pic>
        <p:nvPicPr>
          <p:cNvPr id="177" name="Picture 2" descr="C:\Users\aldyn\OneDrive\Документы\доклад на съезд\Снимок экрана от 2023-01-20 14-11-10 (копия) копия.JPG"/>
          <p:cNvPicPr/>
          <p:nvPr/>
        </p:nvPicPr>
        <p:blipFill>
          <a:blip r:embed="rId2"/>
          <a:stretch/>
        </p:blipFill>
        <p:spPr>
          <a:xfrm>
            <a:off x="2476500" y="933120"/>
            <a:ext cx="6833920" cy="498528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3_26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72120" y="160200"/>
            <a:ext cx="8862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2081721" y="160200"/>
            <a:ext cx="6147473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Образовательный процесс в лицее</a:t>
            </a:r>
            <a:endParaRPr lang="ru-RU" sz="2800" spc="-1" dirty="0">
              <a:latin typeface="Arial"/>
            </a:endParaRPr>
          </a:p>
        </p:txBody>
      </p:sp>
      <p:pic>
        <p:nvPicPr>
          <p:cNvPr id="180" name="Picture 2_0"/>
          <p:cNvPicPr/>
          <p:nvPr/>
        </p:nvPicPr>
        <p:blipFill>
          <a:blip r:embed="rId2"/>
          <a:stretch/>
        </p:blipFill>
        <p:spPr>
          <a:xfrm>
            <a:off x="4819102" y="2316728"/>
            <a:ext cx="2376855" cy="1580040"/>
          </a:xfrm>
          <a:prstGeom prst="rect">
            <a:avLst/>
          </a:prstGeom>
          <a:ln w="9360">
            <a:noFill/>
          </a:ln>
        </p:spPr>
      </p:pic>
      <p:pic>
        <p:nvPicPr>
          <p:cNvPr id="181" name="Picture 2"/>
          <p:cNvPicPr/>
          <p:nvPr/>
        </p:nvPicPr>
        <p:blipFill>
          <a:blip r:embed="rId3"/>
          <a:stretch/>
        </p:blipFill>
        <p:spPr>
          <a:xfrm>
            <a:off x="2604273" y="1039284"/>
            <a:ext cx="2666138" cy="1761480"/>
          </a:xfrm>
          <a:prstGeom prst="rect">
            <a:avLst/>
          </a:prstGeom>
          <a:ln w="9360">
            <a:noFill/>
          </a:ln>
        </p:spPr>
      </p:pic>
      <p:pic>
        <p:nvPicPr>
          <p:cNvPr id="182" name="Picture 2_3"/>
          <p:cNvPicPr/>
          <p:nvPr/>
        </p:nvPicPr>
        <p:blipFill>
          <a:blip r:embed="rId4"/>
          <a:stretch/>
        </p:blipFill>
        <p:spPr>
          <a:xfrm>
            <a:off x="1003348" y="2265552"/>
            <a:ext cx="2447348" cy="2132640"/>
          </a:xfrm>
          <a:prstGeom prst="rect">
            <a:avLst/>
          </a:prstGeom>
          <a:ln w="9360">
            <a:noFill/>
          </a:ln>
        </p:spPr>
      </p:pic>
      <p:pic>
        <p:nvPicPr>
          <p:cNvPr id="183" name="Picture 2_1"/>
          <p:cNvPicPr/>
          <p:nvPr/>
        </p:nvPicPr>
        <p:blipFill>
          <a:blip r:embed="rId5"/>
          <a:stretch/>
        </p:blipFill>
        <p:spPr>
          <a:xfrm>
            <a:off x="7363687" y="1398136"/>
            <a:ext cx="2103953" cy="2417040"/>
          </a:xfrm>
          <a:prstGeom prst="rect">
            <a:avLst/>
          </a:prstGeom>
          <a:ln w="9360">
            <a:noFill/>
          </a:ln>
        </p:spPr>
      </p:pic>
      <p:pic>
        <p:nvPicPr>
          <p:cNvPr id="184" name="Picture 2_4"/>
          <p:cNvPicPr/>
          <p:nvPr/>
        </p:nvPicPr>
        <p:blipFill>
          <a:blip r:embed="rId6"/>
          <a:stretch/>
        </p:blipFill>
        <p:spPr>
          <a:xfrm>
            <a:off x="3193478" y="3996076"/>
            <a:ext cx="2334150" cy="2271960"/>
          </a:xfrm>
          <a:prstGeom prst="rect">
            <a:avLst/>
          </a:prstGeom>
          <a:ln w="9360">
            <a:noFill/>
          </a:ln>
        </p:spPr>
      </p:pic>
      <p:pic>
        <p:nvPicPr>
          <p:cNvPr id="185" name="Picture 2_2"/>
          <p:cNvPicPr/>
          <p:nvPr/>
        </p:nvPicPr>
        <p:blipFill>
          <a:blip r:embed="rId7"/>
          <a:stretch/>
        </p:blipFill>
        <p:spPr>
          <a:xfrm>
            <a:off x="5869890" y="3978360"/>
            <a:ext cx="2987595" cy="2229480"/>
          </a:xfrm>
          <a:prstGeom prst="rect">
            <a:avLst/>
          </a:prstGeom>
          <a:ln w="9360">
            <a:noFill/>
          </a:ln>
        </p:spPr>
      </p:pic>
      <p:pic>
        <p:nvPicPr>
          <p:cNvPr id="186" name="Рисунок 3_2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68877"/>
          <a:stretch/>
        </p:blipFill>
        <p:spPr>
          <a:xfrm>
            <a:off x="8781645" y="228420"/>
            <a:ext cx="9243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2567223" y="160200"/>
            <a:ext cx="5224977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1625663" y="2181887"/>
            <a:ext cx="715733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	</a:t>
            </a:r>
            <a:r>
              <a:rPr lang="ru-RU" sz="28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Высокое качество обучения в лицее достигается с учетом использования цифровых технологий в обучении, созданной цифровой образовательной среды, а также профессионального подхода и грамотного использования учителями технических средств в обучении учащихся.</a:t>
            </a:r>
            <a:endParaRPr lang="ru-RU" sz="2800" spc="-1" dirty="0">
              <a:latin typeface="Arial"/>
            </a:endParaRPr>
          </a:p>
        </p:txBody>
      </p:sp>
      <p:pic>
        <p:nvPicPr>
          <p:cNvPr id="189" name="Рисунок 3_28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686392" y="250710"/>
            <a:ext cx="95290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2081722" y="16020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1743300" y="1291320"/>
            <a:ext cx="6426810" cy="448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/>
          </a:bodyPr>
          <a:lstStyle/>
          <a:p>
            <a:pPr algn="just">
              <a:spcBef>
                <a:spcPts val="479"/>
              </a:spcBef>
              <a:tabLst>
                <a:tab pos="0" algn="l"/>
              </a:tabLst>
            </a:pPr>
            <a:r>
              <a:rPr lang="ru-RU" sz="2400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2400" spc="-1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1062268" y="1853227"/>
            <a:ext cx="8051743" cy="4030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	</a:t>
            </a:r>
            <a:r>
              <a:rPr lang="ru-RU" sz="3200" b="1" i="1" spc="-1" dirty="0" err="1">
                <a:solidFill>
                  <a:srgbClr val="C9211E"/>
                </a:solidFill>
                <a:latin typeface="Times New Roman"/>
                <a:ea typeface="DejaVu Sans"/>
              </a:rPr>
              <a:t>Цифровизация</a:t>
            </a:r>
            <a:r>
              <a:rPr lang="ru-RU" sz="3200" b="1" i="1" spc="-1" dirty="0">
                <a:solidFill>
                  <a:srgbClr val="C9211E"/>
                </a:solidFill>
                <a:latin typeface="Times New Roman"/>
                <a:ea typeface="DejaVu Sans"/>
              </a:rPr>
              <a:t> образования должна быть прежде всего нацелена на четкий конечный результат: повышения качества образования.</a:t>
            </a:r>
            <a:r>
              <a:rPr lang="ru-RU" sz="3200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3200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latin typeface="Times New Roman"/>
                <a:ea typeface="DejaVu Sans"/>
              </a:rPr>
              <a:t>	Для достижения качества образования необходимо не просто оцифровывать образовательный процесс, но существенно модернизировать технологии обучения. </a:t>
            </a:r>
            <a:endParaRPr lang="ru-RU" sz="3200" spc="-1" dirty="0">
              <a:latin typeface="Arial"/>
            </a:endParaRPr>
          </a:p>
        </p:txBody>
      </p:sp>
      <p:pic>
        <p:nvPicPr>
          <p:cNvPr id="97" name="Рисунок 3_2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772120" y="228420"/>
            <a:ext cx="884816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2969753" y="286920"/>
            <a:ext cx="585702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5400" spc="-1">
              <a:latin typeface="Arial"/>
            </a:endParaRPr>
          </a:p>
        </p:txBody>
      </p:sp>
      <p:pic>
        <p:nvPicPr>
          <p:cNvPr id="192" name="Рисунок 4_1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514652" y="286920"/>
            <a:ext cx="1067497" cy="864255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88000" y="4729382"/>
            <a:ext cx="7160400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выступления можно скачать, наведя на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tt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86920"/>
            <a:ext cx="4724400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2898232" y="304560"/>
            <a:ext cx="5710478" cy="16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FF0000"/>
                </a:solidFill>
                <a:latin typeface="Times New Roman"/>
                <a:ea typeface="DejaVu Sans"/>
              </a:rPr>
              <a:t>Победители конкурса </a:t>
            </a:r>
            <a:r>
              <a:rPr lang="ru-RU" sz="2400" b="1" spc="-1" dirty="0" err="1">
                <a:solidFill>
                  <a:srgbClr val="FF0000"/>
                </a:solidFill>
                <a:latin typeface="Times New Roman"/>
                <a:ea typeface="DejaVu Sans"/>
              </a:rPr>
              <a:t>конкурса</a:t>
            </a:r>
            <a:r>
              <a:rPr lang="ru-RU" sz="2400" b="1" spc="-1" dirty="0">
                <a:solidFill>
                  <a:srgbClr val="FF0000"/>
                </a:solidFill>
                <a:latin typeface="Times New Roman"/>
                <a:ea typeface="DejaVu Sans"/>
              </a:rPr>
              <a:t> ФЦПРО 2.3 Создание сети школ, реализующих инновационные программы… (грант, 2016 год) </a:t>
            </a:r>
            <a:endParaRPr lang="ru-RU" sz="2400" spc="-1" dirty="0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1566816" y="2072531"/>
            <a:ext cx="7147136" cy="4164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 fontScale="92500" lnSpcReduction="10000"/>
          </a:bodyPr>
          <a:lstStyle/>
          <a:p>
            <a:pPr algn="just">
              <a:spcBef>
                <a:spcPts val="519"/>
              </a:spcBef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В лицее разработана и внедрена система управления образовательным процессом с использованием информационных телекоммуникационных технологий:</a:t>
            </a:r>
            <a:endParaRPr lang="ru-RU" sz="2600" spc="-1" dirty="0">
              <a:latin typeface="Arial"/>
            </a:endParaRPr>
          </a:p>
          <a:p>
            <a:pPr algn="just">
              <a:spcBef>
                <a:spcPts val="51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- разработана и внедрена информационная система анализа, планирования, контроля, внедрены элементы электронного документооборота; </a:t>
            </a:r>
            <a:endParaRPr lang="ru-RU" sz="2600" spc="-1" dirty="0">
              <a:latin typeface="Arial"/>
            </a:endParaRPr>
          </a:p>
          <a:p>
            <a:pPr algn="just">
              <a:spcBef>
                <a:spcPts val="51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-разработан и апробирован инструментарий по определению качественных показателей обучения на любых этапах реализации образовательного процесса.</a:t>
            </a:r>
            <a:r>
              <a:rPr lang="ru-RU" sz="26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2600" spc="-1" dirty="0">
              <a:latin typeface="Arial"/>
            </a:endParaRPr>
          </a:p>
        </p:txBody>
      </p:sp>
      <p:pic>
        <p:nvPicPr>
          <p:cNvPr id="100" name="Рисунок 3_3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713952" y="234045"/>
            <a:ext cx="92433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2751113" y="472500"/>
            <a:ext cx="5478082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Локальная вычислительная сеть лицея</a:t>
            </a:r>
            <a:endParaRPr lang="ru-RU" sz="2800" spc="-1" dirty="0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361951" y="1915469"/>
            <a:ext cx="9318468" cy="38376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Autofit/>
          </a:bodyPr>
          <a:lstStyle/>
          <a:p>
            <a:pPr algn="just">
              <a:spcBef>
                <a:spcPts val="83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	Локальная вычислительная сеть (далее ЛВС) лицея создана для решения задач информационного сопровождения образовательного процесса в лицее. 		Компьютерная сеть ГАНООРТ "ГЛРТ" охватывает все учебные и другие помещения связанные с обучением обучающихся. </a:t>
            </a:r>
            <a:endParaRPr lang="ru-RU" sz="2600" spc="-1" dirty="0">
              <a:latin typeface="Arial"/>
            </a:endParaRPr>
          </a:p>
          <a:p>
            <a:pPr algn="just">
              <a:spcBef>
                <a:spcPts val="83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	В качестве основной операционной системой в лицее определена </a:t>
            </a:r>
            <a:r>
              <a:rPr lang="ru-RU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Linux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 (с 2008 года). На всех серверах ГЛРТ используется дистрибутив  </a:t>
            </a:r>
            <a:r>
              <a:rPr lang="ru-RU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Gentoo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en-US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Debian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. На рабочих станциях дистрибутивы ОС семейства </a:t>
            </a:r>
            <a:r>
              <a:rPr lang="ru-RU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Linux</a:t>
            </a:r>
            <a:r>
              <a:rPr lang="ru-RU" sz="2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2600" spc="-1" dirty="0">
              <a:latin typeface="Arial"/>
            </a:endParaRPr>
          </a:p>
        </p:txBody>
      </p:sp>
      <p:pic>
        <p:nvPicPr>
          <p:cNvPr id="103" name="Рисунок 3_4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913049" y="148320"/>
            <a:ext cx="8290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539823" y="368432"/>
            <a:ext cx="6241822" cy="7360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Схема локальной </a:t>
            </a:r>
            <a:endParaRPr lang="en-US" sz="280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вычислительной среды лицея (ЛВС)</a:t>
            </a:r>
            <a:endParaRPr lang="ru-RU" sz="2800" spc="-1" dirty="0">
              <a:latin typeface="Arial"/>
            </a:endParaRPr>
          </a:p>
        </p:txBody>
      </p:sp>
      <p:pic>
        <p:nvPicPr>
          <p:cNvPr id="105" name="Picture 2" descr="C:\Users\aldyn\OneDrive\Документы\доклад на съезд\структурная схема сети2023_2 (копия) копия.JPG"/>
          <p:cNvPicPr/>
          <p:nvPr/>
        </p:nvPicPr>
        <p:blipFill>
          <a:blip r:embed="rId2"/>
          <a:stretch/>
        </p:blipFill>
        <p:spPr>
          <a:xfrm>
            <a:off x="2615820" y="1302345"/>
            <a:ext cx="6089827" cy="4648575"/>
          </a:xfrm>
          <a:prstGeom prst="rect">
            <a:avLst/>
          </a:prstGeom>
          <a:ln w="0">
            <a:noFill/>
          </a:ln>
        </p:spPr>
      </p:pic>
      <p:pic>
        <p:nvPicPr>
          <p:cNvPr id="106" name="Рисунок 3_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68877"/>
          <a:stretch/>
        </p:blipFill>
        <p:spPr>
          <a:xfrm>
            <a:off x="8781645" y="260370"/>
            <a:ext cx="867180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2518717" y="93312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Wi</a:t>
            </a: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en-US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Fi с</a:t>
            </a:r>
            <a:r>
              <a:rPr lang="ru-RU" sz="2800" b="1" spc="-1" dirty="0" err="1">
                <a:solidFill>
                  <a:srgbClr val="000000"/>
                </a:solidFill>
                <a:latin typeface="Times New Roman"/>
                <a:ea typeface="DejaVu Sans"/>
              </a:rPr>
              <a:t>егмент</a:t>
            </a: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 сети лицея</a:t>
            </a:r>
            <a:endParaRPr lang="ru-RU" sz="2800" spc="-1" dirty="0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380999" y="1994969"/>
            <a:ext cx="9153525" cy="39867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 fontScale="88000"/>
          </a:bodyPr>
          <a:lstStyle/>
          <a:p>
            <a:pPr algn="just">
              <a:spcBef>
                <a:spcPts val="561"/>
              </a:spcBef>
              <a:tabLst>
                <a:tab pos="0" algn="l"/>
              </a:tabLst>
            </a:pPr>
            <a:r>
              <a:rPr lang="en-GB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Чтобы наиболее эффективно использовать 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оборудование ЦОС в лицее получило дальнейшее развитие мобильных технологий. Дополнительно к существующему W</a:t>
            </a:r>
            <a:r>
              <a:rPr lang="en-US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en-US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-Fi 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оборудованию ЛВС ГЛРТ были установлено оборудование для работы мобильных устройств.</a:t>
            </a:r>
            <a:endParaRPr lang="ru-RU" sz="2600" spc="-1" dirty="0">
              <a:latin typeface="Arial"/>
            </a:endParaRPr>
          </a:p>
          <a:p>
            <a:pPr algn="just">
              <a:spcBef>
                <a:spcPts val="51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	Во всех учебных классах и помещениях лицея можно получить доступ к информационному пространству лицея и глобальной сети Интернет посредством W</a:t>
            </a:r>
            <a:r>
              <a:rPr lang="en-US" sz="2600" spc="-1" dirty="0" err="1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en-US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-Fi </a:t>
            </a: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технологии, что позволило еще больше повысить эффективность образовательного процесса. </a:t>
            </a:r>
            <a:endParaRPr lang="ru-RU" sz="2600" spc="-1" dirty="0">
              <a:latin typeface="Arial"/>
            </a:endParaRPr>
          </a:p>
          <a:p>
            <a:pPr algn="just">
              <a:spcBef>
                <a:spcPts val="519"/>
              </a:spcBef>
              <a:tabLst>
                <a:tab pos="0" algn="l"/>
              </a:tabLst>
            </a:pPr>
            <a:r>
              <a:rPr lang="ru-RU" sz="2600" spc="-1" dirty="0">
                <a:solidFill>
                  <a:srgbClr val="000000"/>
                </a:solidFill>
                <a:latin typeface="Times New Roman"/>
                <a:ea typeface="DejaVu Sans"/>
              </a:rPr>
              <a:t>	В ЛВС ГЛРТ постоянно развивается и пополняется внутренний образовательный контент. </a:t>
            </a:r>
            <a:endParaRPr lang="ru-RU" sz="2600" spc="-1" dirty="0">
              <a:latin typeface="Arial"/>
            </a:endParaRPr>
          </a:p>
        </p:txBody>
      </p:sp>
      <p:pic>
        <p:nvPicPr>
          <p:cNvPr id="109" name="Рисунок 3_6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696121" y="224520"/>
            <a:ext cx="93385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361247" y="16128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1" dirty="0">
                <a:solidFill>
                  <a:srgbClr val="000000"/>
                </a:solidFill>
                <a:latin typeface="Times New Roman"/>
                <a:ea typeface="DejaVu Sans"/>
              </a:rPr>
              <a:t>Содержание ЛВС</a:t>
            </a:r>
            <a:endParaRPr lang="ru-RU" sz="2800" spc="-1" dirty="0">
              <a:latin typeface="Arial"/>
            </a:endParaRPr>
          </a:p>
        </p:txBody>
      </p:sp>
      <p:pic>
        <p:nvPicPr>
          <p:cNvPr id="111" name="Picture 2" descr="C:\Users\aldyn\OneDrive\Документы\доклад на съезд\дерево ЛВС ГЛРТ_2 копия (копия).JPG"/>
          <p:cNvPicPr/>
          <p:nvPr/>
        </p:nvPicPr>
        <p:blipFill>
          <a:blip r:embed="rId2"/>
          <a:stretch/>
        </p:blipFill>
        <p:spPr>
          <a:xfrm>
            <a:off x="2595989" y="847725"/>
            <a:ext cx="6062236" cy="4973653"/>
          </a:xfrm>
          <a:prstGeom prst="rect">
            <a:avLst/>
          </a:prstGeom>
          <a:ln w="0">
            <a:noFill/>
          </a:ln>
        </p:spPr>
      </p:pic>
      <p:sp>
        <p:nvSpPr>
          <p:cNvPr id="112" name="CustomShape 2"/>
          <p:cNvSpPr/>
          <p:nvPr/>
        </p:nvSpPr>
        <p:spPr>
          <a:xfrm>
            <a:off x="2667000" y="5696835"/>
            <a:ext cx="6794432" cy="4140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100" spc="-1" dirty="0">
                <a:solidFill>
                  <a:srgbClr val="000000"/>
                </a:solidFill>
                <a:latin typeface="Times New Roman"/>
                <a:ea typeface="DejaVu Sans"/>
              </a:rPr>
              <a:t>Учителя имеют удаленный доступ к ресурсам сети</a:t>
            </a:r>
            <a:endParaRPr lang="ru-RU" sz="2100" spc="-1" dirty="0">
              <a:latin typeface="Arial"/>
            </a:endParaRPr>
          </a:p>
        </p:txBody>
      </p:sp>
      <p:pic>
        <p:nvPicPr>
          <p:cNvPr id="113" name="Рисунок 3_7"/>
          <p:cNvPicPr/>
          <p:nvPr/>
        </p:nvPicPr>
        <p:blipFill>
          <a:blip r:embed="rId3">
            <a:extLst/>
          </a:blip>
          <a:srcRect r="68877"/>
          <a:stretch/>
        </p:blipFill>
        <p:spPr>
          <a:xfrm>
            <a:off x="8847199" y="148320"/>
            <a:ext cx="83860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081722" y="160200"/>
            <a:ext cx="5710478" cy="92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 anchor="ctr">
            <a:normAutofit/>
          </a:bodyPr>
          <a:lstStyle/>
          <a:p>
            <a:pPr>
              <a:lnSpc>
                <a:spcPct val="100000"/>
              </a:lnSpc>
            </a:pPr>
            <a:endParaRPr lang="ru-RU" sz="3800" spc="-1" dirty="0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19099" y="1666875"/>
            <a:ext cx="9153525" cy="42925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280" tIns="53640" rIns="107280" bIns="53640">
            <a:normAutofit/>
          </a:bodyPr>
          <a:lstStyle/>
          <a:p>
            <a:pPr algn="just"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	Разработана нормативно-правовая документация и методические рекомендации по управлению и информационному сопровождению образовательного процесса, структура папок, установлен порядок работы с документаций в электронном виде. </a:t>
            </a:r>
            <a:endParaRPr lang="ru-RU" sz="2800" spc="-1" dirty="0">
              <a:latin typeface="Arial"/>
            </a:endParaRPr>
          </a:p>
          <a:p>
            <a:pPr algn="just">
              <a:spcBef>
                <a:spcPts val="561"/>
              </a:spcBef>
              <a:tabLst>
                <a:tab pos="0" algn="l"/>
              </a:tabLst>
            </a:pP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800" b="1" spc="-1" dirty="0">
                <a:solidFill>
                  <a:srgbClr val="FF0000"/>
                </a:solidFill>
                <a:latin typeface="Times New Roman"/>
                <a:ea typeface="DejaVu Sans"/>
              </a:rPr>
              <a:t>Разработан и совершенствуется электронный журнал с учетом предложенной многобалльной накопительной системы оценки деятельности обучающихся. </a:t>
            </a:r>
            <a:r>
              <a:rPr lang="ru-RU" sz="2800" spc="-1" dirty="0">
                <a:solidFill>
                  <a:srgbClr val="000000"/>
                </a:solidFill>
                <a:latin typeface="Times New Roman"/>
                <a:ea typeface="DejaVu Sans"/>
              </a:rPr>
              <a:t>Внедрено программное обеспечение контроля принятых решений.</a:t>
            </a:r>
            <a:endParaRPr lang="ru-RU" sz="2800" spc="-1" dirty="0">
              <a:latin typeface="Arial"/>
            </a:endParaRPr>
          </a:p>
        </p:txBody>
      </p:sp>
      <p:pic>
        <p:nvPicPr>
          <p:cNvPr id="116" name="Рисунок 3_8"/>
          <p:cNvPicPr/>
          <p:nvPr/>
        </p:nvPicPr>
        <p:blipFill>
          <a:blip r:embed="rId2">
            <a:extLst/>
          </a:blip>
          <a:srcRect r="68877"/>
          <a:stretch/>
        </p:blipFill>
        <p:spPr>
          <a:xfrm>
            <a:off x="8619719" y="228420"/>
            <a:ext cx="952905" cy="78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161</Words>
  <Application>Microsoft Office PowerPoint</Application>
  <PresentationFormat>Лист A4 (210x297 мм)</PresentationFormat>
  <Paragraphs>51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2 строка</dc:title>
  <dc:subject/>
  <dc:creator>Я</dc:creator>
  <dc:description/>
  <cp:lastModifiedBy>sholban</cp:lastModifiedBy>
  <cp:revision>91</cp:revision>
  <dcterms:modified xsi:type="dcterms:W3CDTF">2023-02-07T07:15:48Z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Лист A4 (210x297 мм)</vt:lpwstr>
  </property>
  <property fmtid="{D5CDD505-2E9C-101B-9397-08002B2CF9AE}" pid="4" name="Slides">
    <vt:i4>30</vt:i4>
  </property>
</Properties>
</file>