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93" r:id="rId2"/>
    <p:sldId id="270" r:id="rId3"/>
    <p:sldId id="290" r:id="rId4"/>
    <p:sldId id="279" r:id="rId5"/>
    <p:sldId id="292" r:id="rId6"/>
    <p:sldId id="277" r:id="rId7"/>
    <p:sldId id="278" r:id="rId8"/>
    <p:sldId id="284" r:id="rId9"/>
    <p:sldId id="285" r:id="rId10"/>
    <p:sldId id="287" r:id="rId11"/>
    <p:sldId id="281" r:id="rId12"/>
    <p:sldId id="295" r:id="rId13"/>
    <p:sldId id="288" r:id="rId14"/>
    <p:sldId id="283" r:id="rId15"/>
    <p:sldId id="274" r:id="rId16"/>
  </p:sldIdLst>
  <p:sldSz cx="20104100" cy="11309350"/>
  <p:notesSz cx="20104100" cy="11309350"/>
  <p:embeddedFontLst>
    <p:embeddedFont>
      <p:font typeface="Calibri" pitchFamily="34" charset="0"/>
      <p:regular r:id="rId17"/>
      <p:bold r:id="rId18"/>
      <p:italic r:id="rId19"/>
      <p:boldItalic r:id="rId20"/>
    </p:embeddedFont>
    <p:embeddedFont>
      <p:font typeface="Druk Cyr" charset="-52"/>
      <p:regular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B25"/>
    <a:srgbClr val="735A39"/>
    <a:srgbClr val="B49351"/>
    <a:srgbClr val="E2CD82"/>
    <a:srgbClr val="E2CE83"/>
    <a:srgbClr val="AF8C4B"/>
    <a:srgbClr val="979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p:scale>
          <a:sx n="40" d="100"/>
          <a:sy n="40" d="100"/>
        </p:scale>
        <p:origin x="-672" y="-91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FE059-F1DD-42EE-BA69-9EAD5EFE3DBA}" type="doc">
      <dgm:prSet loTypeId="urn:microsoft.com/office/officeart/2005/8/layout/vList3" loCatId="list" qsTypeId="urn:microsoft.com/office/officeart/2005/8/quickstyle/simple4" qsCatId="simple" csTypeId="urn:microsoft.com/office/officeart/2005/8/colors/colorful4" csCatId="colorful" phldr="1"/>
      <dgm:spPr/>
    </dgm:pt>
    <dgm:pt modelId="{9F456223-0F4B-4A69-8DD3-C61A24B49BB3}">
      <dgm:prSet phldrT="[Текст]" custT="1"/>
      <dgm:spPr/>
      <dgm:t>
        <a:bodyPr/>
        <a:lstStyle/>
        <a:p>
          <a:pPr algn="just"/>
          <a:r>
            <a:rPr lang="ru-RU" sz="2800" b="1" dirty="0" smtClean="0">
              <a:latin typeface="+mn-lt"/>
              <a:cs typeface="Times New Roman" panose="02020603050405020304" pitchFamily="18" charset="0"/>
            </a:rPr>
            <a:t>Признание тувинского языка как стратегического ресурса устойчивого этнокультурного развития тувинского этноса и важного фактора обеспечения этнической самоидентификации, национального самосознания тувинцев и межнационального согласия;</a:t>
          </a:r>
          <a:endParaRPr lang="ru-RU" sz="2800" b="1" dirty="0">
            <a:latin typeface="+mn-lt"/>
          </a:endParaRPr>
        </a:p>
      </dgm:t>
    </dgm:pt>
    <dgm:pt modelId="{4006AE2F-8350-487F-8F10-182BE24D92E8}" type="parTrans" cxnId="{8A9EE291-6149-4CF0-9D0A-73EA0EED31B5}">
      <dgm:prSet/>
      <dgm:spPr/>
      <dgm:t>
        <a:bodyPr/>
        <a:lstStyle/>
        <a:p>
          <a:endParaRPr lang="ru-RU"/>
        </a:p>
      </dgm:t>
    </dgm:pt>
    <dgm:pt modelId="{54B8B502-7526-4150-B1B8-677DAB69383F}" type="sibTrans" cxnId="{8A9EE291-6149-4CF0-9D0A-73EA0EED31B5}">
      <dgm:prSet/>
      <dgm:spPr/>
      <dgm:t>
        <a:bodyPr/>
        <a:lstStyle/>
        <a:p>
          <a:endParaRPr lang="ru-RU"/>
        </a:p>
      </dgm:t>
    </dgm:pt>
    <dgm:pt modelId="{E6417B3C-E2FB-4356-BBDC-D65DD39ADF8F}">
      <dgm:prSet phldrT="[Текст]" custT="1"/>
      <dgm:spPr/>
      <dgm:t>
        <a:bodyPr/>
        <a:lstStyle/>
        <a:p>
          <a:pPr algn="just"/>
          <a:r>
            <a:rPr lang="ru-RU" sz="2800" b="1" dirty="0" smtClean="0">
              <a:latin typeface="+mn-lt"/>
              <a:cs typeface="Times New Roman" panose="02020603050405020304" pitchFamily="18" charset="0"/>
            </a:rPr>
            <a:t>Сохранение и развитие тувинского литературного языка как основного фактора, идентифицирующего историческую общность людей как сформировавшийся и высокоразвитый народ;</a:t>
          </a:r>
          <a:endParaRPr lang="ru-RU" sz="2800" b="1" dirty="0">
            <a:latin typeface="+mn-lt"/>
          </a:endParaRPr>
        </a:p>
      </dgm:t>
    </dgm:pt>
    <dgm:pt modelId="{CEAB1689-4480-4A6E-BD37-6DB1ACA3F53C}" type="parTrans" cxnId="{5ACBC4A5-86AD-4261-8E56-1C9D77C8BE5A}">
      <dgm:prSet/>
      <dgm:spPr/>
      <dgm:t>
        <a:bodyPr/>
        <a:lstStyle/>
        <a:p>
          <a:endParaRPr lang="ru-RU"/>
        </a:p>
      </dgm:t>
    </dgm:pt>
    <dgm:pt modelId="{5F4ADAF1-E2C1-413F-A50D-6FF52F0EF0E7}" type="sibTrans" cxnId="{5ACBC4A5-86AD-4261-8E56-1C9D77C8BE5A}">
      <dgm:prSet/>
      <dgm:spPr/>
      <dgm:t>
        <a:bodyPr/>
        <a:lstStyle/>
        <a:p>
          <a:endParaRPr lang="ru-RU"/>
        </a:p>
      </dgm:t>
    </dgm:pt>
    <dgm:pt modelId="{553EDD20-4355-46C0-97AD-DC129EE440EA}">
      <dgm:prSet phldrT="[Текст]" custT="1"/>
      <dgm:spPr/>
      <dgm:t>
        <a:bodyPr/>
        <a:lstStyle/>
        <a:p>
          <a:pPr algn="just"/>
          <a:r>
            <a:rPr lang="ru-RU" sz="2800" b="1" dirty="0" smtClean="0">
              <a:latin typeface="+mn-lt"/>
              <a:cs typeface="Times New Roman" panose="02020603050405020304" pitchFamily="18" charset="0"/>
            </a:rPr>
            <a:t>Сохранение и поддержка диалектных форм тувинского разговорного языка как основного источника обогащения и развития литературного языка;</a:t>
          </a:r>
          <a:endParaRPr lang="ru-RU" sz="2800" b="1" dirty="0">
            <a:latin typeface="+mn-lt"/>
          </a:endParaRPr>
        </a:p>
      </dgm:t>
    </dgm:pt>
    <dgm:pt modelId="{6814C8BE-EE46-49F4-914B-25948FDC64CC}" type="parTrans" cxnId="{FCC3BB76-52DA-40F6-8A0C-0D16F0BCD726}">
      <dgm:prSet/>
      <dgm:spPr/>
      <dgm:t>
        <a:bodyPr/>
        <a:lstStyle/>
        <a:p>
          <a:endParaRPr lang="ru-RU"/>
        </a:p>
      </dgm:t>
    </dgm:pt>
    <dgm:pt modelId="{5AA95AAB-0333-4F78-BAC1-39881D0C3201}" type="sibTrans" cxnId="{FCC3BB76-52DA-40F6-8A0C-0D16F0BCD726}">
      <dgm:prSet/>
      <dgm:spPr/>
      <dgm:t>
        <a:bodyPr/>
        <a:lstStyle/>
        <a:p>
          <a:endParaRPr lang="ru-RU"/>
        </a:p>
      </dgm:t>
    </dgm:pt>
    <dgm:pt modelId="{13621297-9077-4F4B-AA1A-6ABE487F427D}">
      <dgm:prSet phldrT="[Текст]" custT="1"/>
      <dgm:spPr/>
      <dgm:t>
        <a:bodyPr/>
        <a:lstStyle/>
        <a:p>
          <a:pPr algn="just"/>
          <a:r>
            <a:rPr lang="ru-RU" sz="2800" b="1" dirty="0" smtClean="0">
              <a:latin typeface="+mn-lt"/>
              <a:cs typeface="Times New Roman" panose="02020603050405020304" pitchFamily="18" charset="0"/>
            </a:rPr>
            <a:t>Признание сбалансированного билингвизма (двуязычия) фактором, обеспечивающим межэтническое взаимопонимание, гармоничное развитие современного общества в согласии;</a:t>
          </a:r>
          <a:endParaRPr lang="ru-RU" sz="2800" b="1" dirty="0">
            <a:latin typeface="+mn-lt"/>
          </a:endParaRPr>
        </a:p>
      </dgm:t>
    </dgm:pt>
    <dgm:pt modelId="{5F6E8BA4-5FA7-41B3-AEF2-E201D44BA95C}" type="parTrans" cxnId="{B37CADC4-89C7-42AF-B83D-0C651AC03BF2}">
      <dgm:prSet/>
      <dgm:spPr/>
      <dgm:t>
        <a:bodyPr/>
        <a:lstStyle/>
        <a:p>
          <a:endParaRPr lang="ru-RU"/>
        </a:p>
      </dgm:t>
    </dgm:pt>
    <dgm:pt modelId="{306AA0A0-8239-48A9-8E37-53176A81F550}" type="sibTrans" cxnId="{B37CADC4-89C7-42AF-B83D-0C651AC03BF2}">
      <dgm:prSet/>
      <dgm:spPr/>
      <dgm:t>
        <a:bodyPr/>
        <a:lstStyle/>
        <a:p>
          <a:endParaRPr lang="ru-RU"/>
        </a:p>
      </dgm:t>
    </dgm:pt>
    <dgm:pt modelId="{CE515281-CD4C-486C-B87B-20C884469D37}" type="pres">
      <dgm:prSet presAssocID="{C1BFE059-F1DD-42EE-BA69-9EAD5EFE3DBA}" presName="linearFlow" presStyleCnt="0">
        <dgm:presLayoutVars>
          <dgm:dir/>
          <dgm:resizeHandles val="exact"/>
        </dgm:presLayoutVars>
      </dgm:prSet>
      <dgm:spPr/>
    </dgm:pt>
    <dgm:pt modelId="{8168E06C-1A7C-4821-B2C3-A0C6BCFD0D4C}" type="pres">
      <dgm:prSet presAssocID="{9F456223-0F4B-4A69-8DD3-C61A24B49BB3}" presName="composite" presStyleCnt="0"/>
      <dgm:spPr/>
    </dgm:pt>
    <dgm:pt modelId="{F441CAC4-FFD2-4E9A-AD82-4B581F397EAC}" type="pres">
      <dgm:prSet presAssocID="{9F456223-0F4B-4A69-8DD3-C61A24B49BB3}" presName="imgShp" presStyleLbl="fgImgPlace1" presStyleIdx="0" presStyleCnt="4" custLinFactX="-41937" custLinFactNeighborX="-100000" custLinFactNeighborY="-422"/>
      <dgm:spPr/>
    </dgm:pt>
    <dgm:pt modelId="{2F874E9A-A6E9-426C-8DED-AC675A0678FC}" type="pres">
      <dgm:prSet presAssocID="{9F456223-0F4B-4A69-8DD3-C61A24B49BB3}" presName="txShp" presStyleLbl="node1" presStyleIdx="0" presStyleCnt="4" custScaleX="141846" custLinFactNeighborX="2448" custLinFactNeighborY="685">
        <dgm:presLayoutVars>
          <dgm:bulletEnabled val="1"/>
        </dgm:presLayoutVars>
      </dgm:prSet>
      <dgm:spPr/>
      <dgm:t>
        <a:bodyPr/>
        <a:lstStyle/>
        <a:p>
          <a:endParaRPr lang="ru-RU"/>
        </a:p>
      </dgm:t>
    </dgm:pt>
    <dgm:pt modelId="{61EC3C48-0139-4519-9D21-95057EE926EB}" type="pres">
      <dgm:prSet presAssocID="{54B8B502-7526-4150-B1B8-677DAB69383F}" presName="spacing" presStyleCnt="0"/>
      <dgm:spPr/>
    </dgm:pt>
    <dgm:pt modelId="{773B5CE1-51D2-4A21-9EE1-404B56FF5838}" type="pres">
      <dgm:prSet presAssocID="{E6417B3C-E2FB-4356-BBDC-D65DD39ADF8F}" presName="composite" presStyleCnt="0"/>
      <dgm:spPr/>
    </dgm:pt>
    <dgm:pt modelId="{C6011B8B-E9EA-48A6-85E9-3562F21EFC87}" type="pres">
      <dgm:prSet presAssocID="{E6417B3C-E2FB-4356-BBDC-D65DD39ADF8F}" presName="imgShp" presStyleLbl="fgImgPlace1" presStyleIdx="1" presStyleCnt="4" custLinFactX="-41937" custLinFactNeighborX="-100000" custLinFactNeighborY="-1961"/>
      <dgm:spPr/>
    </dgm:pt>
    <dgm:pt modelId="{341C1667-63A3-4583-94A3-D43B2E209487}" type="pres">
      <dgm:prSet presAssocID="{E6417B3C-E2FB-4356-BBDC-D65DD39ADF8F}" presName="txShp" presStyleLbl="node1" presStyleIdx="1" presStyleCnt="4" custScaleX="141846" custLinFactNeighborX="2448" custLinFactNeighborY="-7623">
        <dgm:presLayoutVars>
          <dgm:bulletEnabled val="1"/>
        </dgm:presLayoutVars>
      </dgm:prSet>
      <dgm:spPr/>
      <dgm:t>
        <a:bodyPr/>
        <a:lstStyle/>
        <a:p>
          <a:endParaRPr lang="ru-RU"/>
        </a:p>
      </dgm:t>
    </dgm:pt>
    <dgm:pt modelId="{03DB31ED-90F6-4CA4-936B-89435CE304BA}" type="pres">
      <dgm:prSet presAssocID="{5F4ADAF1-E2C1-413F-A50D-6FF52F0EF0E7}" presName="spacing" presStyleCnt="0"/>
      <dgm:spPr/>
    </dgm:pt>
    <dgm:pt modelId="{04C39162-3863-4D45-8626-ABE3A1F0153D}" type="pres">
      <dgm:prSet presAssocID="{553EDD20-4355-46C0-97AD-DC129EE440EA}" presName="composite" presStyleCnt="0"/>
      <dgm:spPr/>
    </dgm:pt>
    <dgm:pt modelId="{FB5B9A70-1F75-4FC2-AF74-6B8F208F969B}" type="pres">
      <dgm:prSet presAssocID="{553EDD20-4355-46C0-97AD-DC129EE440EA}" presName="imgShp" presStyleLbl="fgImgPlace1" presStyleIdx="2" presStyleCnt="4" custLinFactX="-41937" custLinFactNeighborX="-100000" custLinFactNeighborY="-1961"/>
      <dgm:spPr/>
    </dgm:pt>
    <dgm:pt modelId="{F4C371E6-D821-4F54-8332-B44FAD14171C}" type="pres">
      <dgm:prSet presAssocID="{553EDD20-4355-46C0-97AD-DC129EE440EA}" presName="txShp" presStyleLbl="node1" presStyleIdx="2" presStyleCnt="4" custScaleX="141846" custLinFactNeighborX="2448" custLinFactNeighborY="-7623">
        <dgm:presLayoutVars>
          <dgm:bulletEnabled val="1"/>
        </dgm:presLayoutVars>
      </dgm:prSet>
      <dgm:spPr/>
      <dgm:t>
        <a:bodyPr/>
        <a:lstStyle/>
        <a:p>
          <a:endParaRPr lang="ru-RU"/>
        </a:p>
      </dgm:t>
    </dgm:pt>
    <dgm:pt modelId="{E7C64975-9362-434C-AE4E-4A7ED27FD36F}" type="pres">
      <dgm:prSet presAssocID="{5AA95AAB-0333-4F78-BAC1-39881D0C3201}" presName="spacing" presStyleCnt="0"/>
      <dgm:spPr/>
    </dgm:pt>
    <dgm:pt modelId="{F877F661-C33B-45A0-8876-5DA98314BAFD}" type="pres">
      <dgm:prSet presAssocID="{13621297-9077-4F4B-AA1A-6ABE487F427D}" presName="composite" presStyleCnt="0"/>
      <dgm:spPr/>
    </dgm:pt>
    <dgm:pt modelId="{9DE040F8-7D82-4F95-9670-797F9147B2C2}" type="pres">
      <dgm:prSet presAssocID="{13621297-9077-4F4B-AA1A-6ABE487F427D}" presName="imgShp" presStyleLbl="fgImgPlace1" presStyleIdx="3" presStyleCnt="4" custLinFactX="-41937" custLinFactNeighborX="-100000" custLinFactNeighborY="-1961"/>
      <dgm:spPr/>
    </dgm:pt>
    <dgm:pt modelId="{3C2596B4-8D40-4D68-8B37-FE2F99E572AE}" type="pres">
      <dgm:prSet presAssocID="{13621297-9077-4F4B-AA1A-6ABE487F427D}" presName="txShp" presStyleLbl="node1" presStyleIdx="3" presStyleCnt="4" custScaleX="141846" custLinFactNeighborX="2448" custLinFactNeighborY="-7623">
        <dgm:presLayoutVars>
          <dgm:bulletEnabled val="1"/>
        </dgm:presLayoutVars>
      </dgm:prSet>
      <dgm:spPr/>
      <dgm:t>
        <a:bodyPr/>
        <a:lstStyle/>
        <a:p>
          <a:endParaRPr lang="ru-RU"/>
        </a:p>
      </dgm:t>
    </dgm:pt>
  </dgm:ptLst>
  <dgm:cxnLst>
    <dgm:cxn modelId="{FE3577D2-7A97-4866-90E2-6D9B42537659}" type="presOf" srcId="{553EDD20-4355-46C0-97AD-DC129EE440EA}" destId="{F4C371E6-D821-4F54-8332-B44FAD14171C}" srcOrd="0" destOrd="0" presId="urn:microsoft.com/office/officeart/2005/8/layout/vList3"/>
    <dgm:cxn modelId="{6CDFF27A-E8F6-462F-8990-04677B0D9956}" type="presOf" srcId="{E6417B3C-E2FB-4356-BBDC-D65DD39ADF8F}" destId="{341C1667-63A3-4583-94A3-D43B2E209487}" srcOrd="0" destOrd="0" presId="urn:microsoft.com/office/officeart/2005/8/layout/vList3"/>
    <dgm:cxn modelId="{FCC3BB76-52DA-40F6-8A0C-0D16F0BCD726}" srcId="{C1BFE059-F1DD-42EE-BA69-9EAD5EFE3DBA}" destId="{553EDD20-4355-46C0-97AD-DC129EE440EA}" srcOrd="2" destOrd="0" parTransId="{6814C8BE-EE46-49F4-914B-25948FDC64CC}" sibTransId="{5AA95AAB-0333-4F78-BAC1-39881D0C3201}"/>
    <dgm:cxn modelId="{3C354122-A6FC-4F1D-A657-E78D4A759FF4}" type="presOf" srcId="{13621297-9077-4F4B-AA1A-6ABE487F427D}" destId="{3C2596B4-8D40-4D68-8B37-FE2F99E572AE}" srcOrd="0" destOrd="0" presId="urn:microsoft.com/office/officeart/2005/8/layout/vList3"/>
    <dgm:cxn modelId="{FA03FB6F-0E37-4C7B-89F0-4FEE2247E08C}" type="presOf" srcId="{9F456223-0F4B-4A69-8DD3-C61A24B49BB3}" destId="{2F874E9A-A6E9-426C-8DED-AC675A0678FC}" srcOrd="0" destOrd="0" presId="urn:microsoft.com/office/officeart/2005/8/layout/vList3"/>
    <dgm:cxn modelId="{B37CADC4-89C7-42AF-B83D-0C651AC03BF2}" srcId="{C1BFE059-F1DD-42EE-BA69-9EAD5EFE3DBA}" destId="{13621297-9077-4F4B-AA1A-6ABE487F427D}" srcOrd="3" destOrd="0" parTransId="{5F6E8BA4-5FA7-41B3-AEF2-E201D44BA95C}" sibTransId="{306AA0A0-8239-48A9-8E37-53176A81F550}"/>
    <dgm:cxn modelId="{C5912CAF-203D-4D84-B26B-0BFD9CD00557}" type="presOf" srcId="{C1BFE059-F1DD-42EE-BA69-9EAD5EFE3DBA}" destId="{CE515281-CD4C-486C-B87B-20C884469D37}" srcOrd="0" destOrd="0" presId="urn:microsoft.com/office/officeart/2005/8/layout/vList3"/>
    <dgm:cxn modelId="{5ACBC4A5-86AD-4261-8E56-1C9D77C8BE5A}" srcId="{C1BFE059-F1DD-42EE-BA69-9EAD5EFE3DBA}" destId="{E6417B3C-E2FB-4356-BBDC-D65DD39ADF8F}" srcOrd="1" destOrd="0" parTransId="{CEAB1689-4480-4A6E-BD37-6DB1ACA3F53C}" sibTransId="{5F4ADAF1-E2C1-413F-A50D-6FF52F0EF0E7}"/>
    <dgm:cxn modelId="{8A9EE291-6149-4CF0-9D0A-73EA0EED31B5}" srcId="{C1BFE059-F1DD-42EE-BA69-9EAD5EFE3DBA}" destId="{9F456223-0F4B-4A69-8DD3-C61A24B49BB3}" srcOrd="0" destOrd="0" parTransId="{4006AE2F-8350-487F-8F10-182BE24D92E8}" sibTransId="{54B8B502-7526-4150-B1B8-677DAB69383F}"/>
    <dgm:cxn modelId="{F7ADBD26-CE19-4435-B018-0F5D36551AA1}" type="presParOf" srcId="{CE515281-CD4C-486C-B87B-20C884469D37}" destId="{8168E06C-1A7C-4821-B2C3-A0C6BCFD0D4C}" srcOrd="0" destOrd="0" presId="urn:microsoft.com/office/officeart/2005/8/layout/vList3"/>
    <dgm:cxn modelId="{7EA1D2E5-EF06-401A-975B-57C7DB48C7BE}" type="presParOf" srcId="{8168E06C-1A7C-4821-B2C3-A0C6BCFD0D4C}" destId="{F441CAC4-FFD2-4E9A-AD82-4B581F397EAC}" srcOrd="0" destOrd="0" presId="urn:microsoft.com/office/officeart/2005/8/layout/vList3"/>
    <dgm:cxn modelId="{A3200EF6-A8C3-4B4E-824D-ED5FF14D90E5}" type="presParOf" srcId="{8168E06C-1A7C-4821-B2C3-A0C6BCFD0D4C}" destId="{2F874E9A-A6E9-426C-8DED-AC675A0678FC}" srcOrd="1" destOrd="0" presId="urn:microsoft.com/office/officeart/2005/8/layout/vList3"/>
    <dgm:cxn modelId="{62D0E9CE-D8E9-482F-B814-229311B0D841}" type="presParOf" srcId="{CE515281-CD4C-486C-B87B-20C884469D37}" destId="{61EC3C48-0139-4519-9D21-95057EE926EB}" srcOrd="1" destOrd="0" presId="urn:microsoft.com/office/officeart/2005/8/layout/vList3"/>
    <dgm:cxn modelId="{599E0408-729E-43B7-BBCA-C28AE7F38F6E}" type="presParOf" srcId="{CE515281-CD4C-486C-B87B-20C884469D37}" destId="{773B5CE1-51D2-4A21-9EE1-404B56FF5838}" srcOrd="2" destOrd="0" presId="urn:microsoft.com/office/officeart/2005/8/layout/vList3"/>
    <dgm:cxn modelId="{8C255FFE-AE25-4448-98BC-08E88AD92359}" type="presParOf" srcId="{773B5CE1-51D2-4A21-9EE1-404B56FF5838}" destId="{C6011B8B-E9EA-48A6-85E9-3562F21EFC87}" srcOrd="0" destOrd="0" presId="urn:microsoft.com/office/officeart/2005/8/layout/vList3"/>
    <dgm:cxn modelId="{014A3EAC-CD42-4DD0-97C5-037F0044CF5E}" type="presParOf" srcId="{773B5CE1-51D2-4A21-9EE1-404B56FF5838}" destId="{341C1667-63A3-4583-94A3-D43B2E209487}" srcOrd="1" destOrd="0" presId="urn:microsoft.com/office/officeart/2005/8/layout/vList3"/>
    <dgm:cxn modelId="{CBF35AB1-1FFA-422C-9FB3-3AD33C87D119}" type="presParOf" srcId="{CE515281-CD4C-486C-B87B-20C884469D37}" destId="{03DB31ED-90F6-4CA4-936B-89435CE304BA}" srcOrd="3" destOrd="0" presId="urn:microsoft.com/office/officeart/2005/8/layout/vList3"/>
    <dgm:cxn modelId="{2A75C760-E7BD-4FBB-B078-CC75490EC73A}" type="presParOf" srcId="{CE515281-CD4C-486C-B87B-20C884469D37}" destId="{04C39162-3863-4D45-8626-ABE3A1F0153D}" srcOrd="4" destOrd="0" presId="urn:microsoft.com/office/officeart/2005/8/layout/vList3"/>
    <dgm:cxn modelId="{7E50DFF6-7DDB-49BA-84F3-95E8BB30DB86}" type="presParOf" srcId="{04C39162-3863-4D45-8626-ABE3A1F0153D}" destId="{FB5B9A70-1F75-4FC2-AF74-6B8F208F969B}" srcOrd="0" destOrd="0" presId="urn:microsoft.com/office/officeart/2005/8/layout/vList3"/>
    <dgm:cxn modelId="{8E77935C-8E9B-4267-9F70-92869AB15906}" type="presParOf" srcId="{04C39162-3863-4D45-8626-ABE3A1F0153D}" destId="{F4C371E6-D821-4F54-8332-B44FAD14171C}" srcOrd="1" destOrd="0" presId="urn:microsoft.com/office/officeart/2005/8/layout/vList3"/>
    <dgm:cxn modelId="{0D1B0FFC-6570-4917-8BF6-A8A246D73CF6}" type="presParOf" srcId="{CE515281-CD4C-486C-B87B-20C884469D37}" destId="{E7C64975-9362-434C-AE4E-4A7ED27FD36F}" srcOrd="5" destOrd="0" presId="urn:microsoft.com/office/officeart/2005/8/layout/vList3"/>
    <dgm:cxn modelId="{079C6C20-BB26-47FA-BB1B-F90B491FE126}" type="presParOf" srcId="{CE515281-CD4C-486C-B87B-20C884469D37}" destId="{F877F661-C33B-45A0-8876-5DA98314BAFD}" srcOrd="6" destOrd="0" presId="urn:microsoft.com/office/officeart/2005/8/layout/vList3"/>
    <dgm:cxn modelId="{AE257EEA-38A4-46F1-B403-AA3BA536F231}" type="presParOf" srcId="{F877F661-C33B-45A0-8876-5DA98314BAFD}" destId="{9DE040F8-7D82-4F95-9670-797F9147B2C2}" srcOrd="0" destOrd="0" presId="urn:microsoft.com/office/officeart/2005/8/layout/vList3"/>
    <dgm:cxn modelId="{50B91A9C-0B7A-40BA-AC78-E45B72BBF4B0}" type="presParOf" srcId="{F877F661-C33B-45A0-8876-5DA98314BAFD}" destId="{3C2596B4-8D40-4D68-8B37-FE2F99E572AE}"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FE059-F1DD-42EE-BA69-9EAD5EFE3DBA}" type="doc">
      <dgm:prSet loTypeId="urn:microsoft.com/office/officeart/2005/8/layout/vList3" loCatId="list" qsTypeId="urn:microsoft.com/office/officeart/2005/8/quickstyle/simple4" qsCatId="simple" csTypeId="urn:microsoft.com/office/officeart/2005/8/colors/colorful4" csCatId="colorful" phldr="1"/>
      <dgm:spPr/>
    </dgm:pt>
    <dgm:pt modelId="{9F456223-0F4B-4A69-8DD3-C61A24B49BB3}">
      <dgm:prSet phldrT="[Текст]" custT="1"/>
      <dgm:spPr/>
      <dgm:t>
        <a:bodyPr/>
        <a:lstStyle/>
        <a:p>
          <a:pPr algn="just"/>
          <a:r>
            <a:rPr lang="ru-RU" sz="2400" b="1" dirty="0" smtClean="0">
              <a:latin typeface="+mn-lt"/>
              <a:cs typeface="Times New Roman" panose="02020603050405020304" pitchFamily="18" charset="0"/>
            </a:rPr>
            <a:t>Необходимость государственной поддержки для развития сбалансированного билингвизма (двуязычия) и сохранения тувинского языка, разработка и принятие управленческих решений в области тувинского языка на основе потребностей в изучении, языковых интересов, ценностей и приоритетов гражданина и представителя этноса;</a:t>
          </a:r>
        </a:p>
      </dgm:t>
    </dgm:pt>
    <dgm:pt modelId="{4006AE2F-8350-487F-8F10-182BE24D92E8}" type="parTrans" cxnId="{8A9EE291-6149-4CF0-9D0A-73EA0EED31B5}">
      <dgm:prSet/>
      <dgm:spPr/>
      <dgm:t>
        <a:bodyPr/>
        <a:lstStyle/>
        <a:p>
          <a:endParaRPr lang="ru-RU"/>
        </a:p>
      </dgm:t>
    </dgm:pt>
    <dgm:pt modelId="{54B8B502-7526-4150-B1B8-677DAB69383F}" type="sibTrans" cxnId="{8A9EE291-6149-4CF0-9D0A-73EA0EED31B5}">
      <dgm:prSet/>
      <dgm:spPr/>
      <dgm:t>
        <a:bodyPr/>
        <a:lstStyle/>
        <a:p>
          <a:endParaRPr lang="ru-RU"/>
        </a:p>
      </dgm:t>
    </dgm:pt>
    <dgm:pt modelId="{E6417B3C-E2FB-4356-BBDC-D65DD39ADF8F}">
      <dgm:prSet phldrT="[Текст]" custT="1"/>
      <dgm:spPr/>
      <dgm:t>
        <a:bodyPr/>
        <a:lstStyle/>
        <a:p>
          <a:pPr algn="just"/>
          <a:r>
            <a:rPr lang="ru-RU" sz="2800" b="1" dirty="0" smtClean="0">
              <a:latin typeface="+mn-lt"/>
              <a:cs typeface="Times New Roman" panose="02020603050405020304" pitchFamily="18" charset="0"/>
            </a:rPr>
            <a:t>Разработка и реализация основных направлений языковой политики в РТ с участием гражданского общества, его институтов, общественных, научных, некоммерческих и коммерческих организаций и объединений;</a:t>
          </a:r>
        </a:p>
      </dgm:t>
    </dgm:pt>
    <dgm:pt modelId="{CEAB1689-4480-4A6E-BD37-6DB1ACA3F53C}" type="parTrans" cxnId="{5ACBC4A5-86AD-4261-8E56-1C9D77C8BE5A}">
      <dgm:prSet/>
      <dgm:spPr/>
      <dgm:t>
        <a:bodyPr/>
        <a:lstStyle/>
        <a:p>
          <a:endParaRPr lang="ru-RU"/>
        </a:p>
      </dgm:t>
    </dgm:pt>
    <dgm:pt modelId="{5F4ADAF1-E2C1-413F-A50D-6FF52F0EF0E7}" type="sibTrans" cxnId="{5ACBC4A5-86AD-4261-8E56-1C9D77C8BE5A}">
      <dgm:prSet/>
      <dgm:spPr/>
      <dgm:t>
        <a:bodyPr/>
        <a:lstStyle/>
        <a:p>
          <a:endParaRPr lang="ru-RU"/>
        </a:p>
      </dgm:t>
    </dgm:pt>
    <dgm:pt modelId="{553EDD20-4355-46C0-97AD-DC129EE440EA}">
      <dgm:prSet phldrT="[Текст]" custT="1"/>
      <dgm:spPr/>
      <dgm:t>
        <a:bodyPr/>
        <a:lstStyle/>
        <a:p>
          <a:pPr algn="just"/>
          <a:r>
            <a:rPr lang="ru-RU" sz="2800" b="1" dirty="0" smtClean="0">
              <a:latin typeface="+mn-lt"/>
              <a:cs typeface="Times New Roman" panose="02020603050405020304" pitchFamily="18" charset="0"/>
            </a:rPr>
            <a:t>Согласование интересов, координация деятельности всех субъектов языковой политики;</a:t>
          </a:r>
        </a:p>
      </dgm:t>
    </dgm:pt>
    <dgm:pt modelId="{6814C8BE-EE46-49F4-914B-25948FDC64CC}" type="parTrans" cxnId="{FCC3BB76-52DA-40F6-8A0C-0D16F0BCD726}">
      <dgm:prSet/>
      <dgm:spPr/>
      <dgm:t>
        <a:bodyPr/>
        <a:lstStyle/>
        <a:p>
          <a:endParaRPr lang="ru-RU"/>
        </a:p>
      </dgm:t>
    </dgm:pt>
    <dgm:pt modelId="{5AA95AAB-0333-4F78-BAC1-39881D0C3201}" type="sibTrans" cxnId="{FCC3BB76-52DA-40F6-8A0C-0D16F0BCD726}">
      <dgm:prSet/>
      <dgm:spPr/>
      <dgm:t>
        <a:bodyPr/>
        <a:lstStyle/>
        <a:p>
          <a:endParaRPr lang="ru-RU"/>
        </a:p>
      </dgm:t>
    </dgm:pt>
    <dgm:pt modelId="{13621297-9077-4F4B-AA1A-6ABE487F427D}">
      <dgm:prSet phldrT="[Текст]" custT="1"/>
      <dgm:spPr/>
      <dgm:t>
        <a:bodyPr/>
        <a:lstStyle/>
        <a:p>
          <a:pPr algn="just"/>
          <a:r>
            <a:rPr lang="ru-RU" sz="2800" b="1" dirty="0" smtClean="0">
              <a:latin typeface="+mn-lt"/>
              <a:cs typeface="Times New Roman" panose="02020603050405020304" pitchFamily="18" charset="0"/>
            </a:rPr>
            <a:t>Расширение масштабов языкового и межкультурного взаимодействия тувинцев с другими народами России, с представителями тувинского этноса, проживающими за пределами РТ;</a:t>
          </a:r>
        </a:p>
      </dgm:t>
    </dgm:pt>
    <dgm:pt modelId="{5F6E8BA4-5FA7-41B3-AEF2-E201D44BA95C}" type="parTrans" cxnId="{B37CADC4-89C7-42AF-B83D-0C651AC03BF2}">
      <dgm:prSet/>
      <dgm:spPr/>
      <dgm:t>
        <a:bodyPr/>
        <a:lstStyle/>
        <a:p>
          <a:endParaRPr lang="ru-RU"/>
        </a:p>
      </dgm:t>
    </dgm:pt>
    <dgm:pt modelId="{306AA0A0-8239-48A9-8E37-53176A81F550}" type="sibTrans" cxnId="{B37CADC4-89C7-42AF-B83D-0C651AC03BF2}">
      <dgm:prSet/>
      <dgm:spPr/>
      <dgm:t>
        <a:bodyPr/>
        <a:lstStyle/>
        <a:p>
          <a:endParaRPr lang="ru-RU"/>
        </a:p>
      </dgm:t>
    </dgm:pt>
    <dgm:pt modelId="{8462382C-05F3-4C95-A17D-B8F33876D5B9}">
      <dgm:prSet phldrT="[Текст]" custT="1"/>
      <dgm:spPr/>
      <dgm:t>
        <a:bodyPr/>
        <a:lstStyle/>
        <a:p>
          <a:pPr algn="just"/>
          <a:r>
            <a:rPr lang="ru-RU" sz="2800" b="1" dirty="0" smtClean="0">
              <a:latin typeface="+mn-lt"/>
              <a:cs typeface="Times New Roman" panose="02020603050405020304" pitchFamily="18" charset="0"/>
            </a:rPr>
            <a:t>Развитие национальных языков на основе добрососедства и взаимоуважения народов.</a:t>
          </a:r>
        </a:p>
      </dgm:t>
    </dgm:pt>
    <dgm:pt modelId="{A7661FB8-9111-400E-B2B9-85FDEA5C1C5E}" type="parTrans" cxnId="{BAD00F0A-3BC0-48C0-99B4-0EB38AF75246}">
      <dgm:prSet/>
      <dgm:spPr/>
      <dgm:t>
        <a:bodyPr/>
        <a:lstStyle/>
        <a:p>
          <a:endParaRPr lang="ru-RU"/>
        </a:p>
      </dgm:t>
    </dgm:pt>
    <dgm:pt modelId="{0BC9CBFF-31D8-472E-95D6-40761A9A079C}" type="sibTrans" cxnId="{BAD00F0A-3BC0-48C0-99B4-0EB38AF75246}">
      <dgm:prSet/>
      <dgm:spPr/>
      <dgm:t>
        <a:bodyPr/>
        <a:lstStyle/>
        <a:p>
          <a:endParaRPr lang="ru-RU"/>
        </a:p>
      </dgm:t>
    </dgm:pt>
    <dgm:pt modelId="{CE515281-CD4C-486C-B87B-20C884469D37}" type="pres">
      <dgm:prSet presAssocID="{C1BFE059-F1DD-42EE-BA69-9EAD5EFE3DBA}" presName="linearFlow" presStyleCnt="0">
        <dgm:presLayoutVars>
          <dgm:dir/>
          <dgm:resizeHandles val="exact"/>
        </dgm:presLayoutVars>
      </dgm:prSet>
      <dgm:spPr/>
    </dgm:pt>
    <dgm:pt modelId="{8168E06C-1A7C-4821-B2C3-A0C6BCFD0D4C}" type="pres">
      <dgm:prSet presAssocID="{9F456223-0F4B-4A69-8DD3-C61A24B49BB3}" presName="composite" presStyleCnt="0"/>
      <dgm:spPr/>
    </dgm:pt>
    <dgm:pt modelId="{F441CAC4-FFD2-4E9A-AD82-4B581F397EAC}" type="pres">
      <dgm:prSet presAssocID="{9F456223-0F4B-4A69-8DD3-C61A24B49BB3}" presName="imgShp" presStyleLbl="fgImgPlace1" presStyleIdx="0" presStyleCnt="5" custLinFactX="-41937" custLinFactNeighborX="-100000" custLinFactNeighborY="-422"/>
      <dgm:spPr/>
    </dgm:pt>
    <dgm:pt modelId="{2F874E9A-A6E9-426C-8DED-AC675A0678FC}" type="pres">
      <dgm:prSet presAssocID="{9F456223-0F4B-4A69-8DD3-C61A24B49BB3}" presName="txShp" presStyleLbl="node1" presStyleIdx="0" presStyleCnt="5" custScaleX="141139" custLinFactNeighborX="4646" custLinFactNeighborY="-76">
        <dgm:presLayoutVars>
          <dgm:bulletEnabled val="1"/>
        </dgm:presLayoutVars>
      </dgm:prSet>
      <dgm:spPr/>
      <dgm:t>
        <a:bodyPr/>
        <a:lstStyle/>
        <a:p>
          <a:endParaRPr lang="ru-RU"/>
        </a:p>
      </dgm:t>
    </dgm:pt>
    <dgm:pt modelId="{61EC3C48-0139-4519-9D21-95057EE926EB}" type="pres">
      <dgm:prSet presAssocID="{54B8B502-7526-4150-B1B8-677DAB69383F}" presName="spacing" presStyleCnt="0"/>
      <dgm:spPr/>
    </dgm:pt>
    <dgm:pt modelId="{773B5CE1-51D2-4A21-9EE1-404B56FF5838}" type="pres">
      <dgm:prSet presAssocID="{E6417B3C-E2FB-4356-BBDC-D65DD39ADF8F}" presName="composite" presStyleCnt="0"/>
      <dgm:spPr/>
    </dgm:pt>
    <dgm:pt modelId="{C6011B8B-E9EA-48A6-85E9-3562F21EFC87}" type="pres">
      <dgm:prSet presAssocID="{E6417B3C-E2FB-4356-BBDC-D65DD39ADF8F}" presName="imgShp" presStyleLbl="fgImgPlace1" presStyleIdx="1" presStyleCnt="5" custLinFactX="-41937" custLinFactNeighborX="-100000" custLinFactNeighborY="-1961"/>
      <dgm:spPr/>
    </dgm:pt>
    <dgm:pt modelId="{341C1667-63A3-4583-94A3-D43B2E209487}" type="pres">
      <dgm:prSet presAssocID="{E6417B3C-E2FB-4356-BBDC-D65DD39ADF8F}" presName="txShp" presStyleLbl="node1" presStyleIdx="1" presStyleCnt="5" custScaleX="141846" custLinFactNeighborX="5572" custLinFactNeighborY="-2847">
        <dgm:presLayoutVars>
          <dgm:bulletEnabled val="1"/>
        </dgm:presLayoutVars>
      </dgm:prSet>
      <dgm:spPr/>
      <dgm:t>
        <a:bodyPr/>
        <a:lstStyle/>
        <a:p>
          <a:endParaRPr lang="ru-RU"/>
        </a:p>
      </dgm:t>
    </dgm:pt>
    <dgm:pt modelId="{03DB31ED-90F6-4CA4-936B-89435CE304BA}" type="pres">
      <dgm:prSet presAssocID="{5F4ADAF1-E2C1-413F-A50D-6FF52F0EF0E7}" presName="spacing" presStyleCnt="0"/>
      <dgm:spPr/>
    </dgm:pt>
    <dgm:pt modelId="{04C39162-3863-4D45-8626-ABE3A1F0153D}" type="pres">
      <dgm:prSet presAssocID="{553EDD20-4355-46C0-97AD-DC129EE440EA}" presName="composite" presStyleCnt="0"/>
      <dgm:spPr/>
    </dgm:pt>
    <dgm:pt modelId="{FB5B9A70-1F75-4FC2-AF74-6B8F208F969B}" type="pres">
      <dgm:prSet presAssocID="{553EDD20-4355-46C0-97AD-DC129EE440EA}" presName="imgShp" presStyleLbl="fgImgPlace1" presStyleIdx="2" presStyleCnt="5" custLinFactX="-41937" custLinFactNeighborX="-100000" custLinFactNeighborY="-1961"/>
      <dgm:spPr/>
    </dgm:pt>
    <dgm:pt modelId="{F4C371E6-D821-4F54-8332-B44FAD14171C}" type="pres">
      <dgm:prSet presAssocID="{553EDD20-4355-46C0-97AD-DC129EE440EA}" presName="txShp" presStyleLbl="node1" presStyleIdx="2" presStyleCnt="5" custScaleX="141846" custLinFactNeighborX="5572" custLinFactNeighborY="-5619">
        <dgm:presLayoutVars>
          <dgm:bulletEnabled val="1"/>
        </dgm:presLayoutVars>
      </dgm:prSet>
      <dgm:spPr/>
      <dgm:t>
        <a:bodyPr/>
        <a:lstStyle/>
        <a:p>
          <a:endParaRPr lang="ru-RU"/>
        </a:p>
      </dgm:t>
    </dgm:pt>
    <dgm:pt modelId="{E7C64975-9362-434C-AE4E-4A7ED27FD36F}" type="pres">
      <dgm:prSet presAssocID="{5AA95AAB-0333-4F78-BAC1-39881D0C3201}" presName="spacing" presStyleCnt="0"/>
      <dgm:spPr/>
    </dgm:pt>
    <dgm:pt modelId="{F877F661-C33B-45A0-8876-5DA98314BAFD}" type="pres">
      <dgm:prSet presAssocID="{13621297-9077-4F4B-AA1A-6ABE487F427D}" presName="composite" presStyleCnt="0"/>
      <dgm:spPr/>
    </dgm:pt>
    <dgm:pt modelId="{9DE040F8-7D82-4F95-9670-797F9147B2C2}" type="pres">
      <dgm:prSet presAssocID="{13621297-9077-4F4B-AA1A-6ABE487F427D}" presName="imgShp" presStyleLbl="fgImgPlace1" presStyleIdx="3" presStyleCnt="5" custLinFactX="-41937" custLinFactNeighborX="-100000" custLinFactNeighborY="-1961"/>
      <dgm:spPr/>
    </dgm:pt>
    <dgm:pt modelId="{3C2596B4-8D40-4D68-8B37-FE2F99E572AE}" type="pres">
      <dgm:prSet presAssocID="{13621297-9077-4F4B-AA1A-6ABE487F427D}" presName="txShp" presStyleLbl="node1" presStyleIdx="3" presStyleCnt="5" custScaleX="141846" custLinFactNeighborX="5572" custLinFactNeighborY="-3095">
        <dgm:presLayoutVars>
          <dgm:bulletEnabled val="1"/>
        </dgm:presLayoutVars>
      </dgm:prSet>
      <dgm:spPr/>
      <dgm:t>
        <a:bodyPr/>
        <a:lstStyle/>
        <a:p>
          <a:endParaRPr lang="ru-RU"/>
        </a:p>
      </dgm:t>
    </dgm:pt>
    <dgm:pt modelId="{D7C5641E-CC05-4324-BA24-87BC1F6A7104}" type="pres">
      <dgm:prSet presAssocID="{306AA0A0-8239-48A9-8E37-53176A81F550}" presName="spacing" presStyleCnt="0"/>
      <dgm:spPr/>
    </dgm:pt>
    <dgm:pt modelId="{472388E4-D4D1-46E0-95D6-B9ABB76E81DC}" type="pres">
      <dgm:prSet presAssocID="{8462382C-05F3-4C95-A17D-B8F33876D5B9}" presName="composite" presStyleCnt="0"/>
      <dgm:spPr/>
    </dgm:pt>
    <dgm:pt modelId="{9A74E87A-0E95-42AF-AF2B-B253E00E8E6B}" type="pres">
      <dgm:prSet presAssocID="{8462382C-05F3-4C95-A17D-B8F33876D5B9}" presName="imgShp" presStyleLbl="fgImgPlace1" presStyleIdx="4" presStyleCnt="5" custLinFactX="-44511" custLinFactNeighborX="-100000"/>
      <dgm:spPr/>
    </dgm:pt>
    <dgm:pt modelId="{89C8E216-CE3F-46CE-8A92-F2ED8DB59CB4}" type="pres">
      <dgm:prSet presAssocID="{8462382C-05F3-4C95-A17D-B8F33876D5B9}" presName="txShp" presStyleLbl="node1" presStyleIdx="4" presStyleCnt="5" custScaleX="142380" custLinFactNeighborX="4123" custLinFactNeighborY="-5866">
        <dgm:presLayoutVars>
          <dgm:bulletEnabled val="1"/>
        </dgm:presLayoutVars>
      </dgm:prSet>
      <dgm:spPr/>
      <dgm:t>
        <a:bodyPr/>
        <a:lstStyle/>
        <a:p>
          <a:endParaRPr lang="ru-RU"/>
        </a:p>
      </dgm:t>
    </dgm:pt>
  </dgm:ptLst>
  <dgm:cxnLst>
    <dgm:cxn modelId="{FE3577D2-7A97-4866-90E2-6D9B42537659}" type="presOf" srcId="{553EDD20-4355-46C0-97AD-DC129EE440EA}" destId="{F4C371E6-D821-4F54-8332-B44FAD14171C}" srcOrd="0" destOrd="0" presId="urn:microsoft.com/office/officeart/2005/8/layout/vList3"/>
    <dgm:cxn modelId="{6CDFF27A-E8F6-462F-8990-04677B0D9956}" type="presOf" srcId="{E6417B3C-E2FB-4356-BBDC-D65DD39ADF8F}" destId="{341C1667-63A3-4583-94A3-D43B2E209487}" srcOrd="0" destOrd="0" presId="urn:microsoft.com/office/officeart/2005/8/layout/vList3"/>
    <dgm:cxn modelId="{BAD00F0A-3BC0-48C0-99B4-0EB38AF75246}" srcId="{C1BFE059-F1DD-42EE-BA69-9EAD5EFE3DBA}" destId="{8462382C-05F3-4C95-A17D-B8F33876D5B9}" srcOrd="4" destOrd="0" parTransId="{A7661FB8-9111-400E-B2B9-85FDEA5C1C5E}" sibTransId="{0BC9CBFF-31D8-472E-95D6-40761A9A079C}"/>
    <dgm:cxn modelId="{03860E82-9899-4ACA-B7FE-13437E435FDF}" type="presOf" srcId="{8462382C-05F3-4C95-A17D-B8F33876D5B9}" destId="{89C8E216-CE3F-46CE-8A92-F2ED8DB59CB4}" srcOrd="0" destOrd="0" presId="urn:microsoft.com/office/officeart/2005/8/layout/vList3"/>
    <dgm:cxn modelId="{FCC3BB76-52DA-40F6-8A0C-0D16F0BCD726}" srcId="{C1BFE059-F1DD-42EE-BA69-9EAD5EFE3DBA}" destId="{553EDD20-4355-46C0-97AD-DC129EE440EA}" srcOrd="2" destOrd="0" parTransId="{6814C8BE-EE46-49F4-914B-25948FDC64CC}" sibTransId="{5AA95AAB-0333-4F78-BAC1-39881D0C3201}"/>
    <dgm:cxn modelId="{3C354122-A6FC-4F1D-A657-E78D4A759FF4}" type="presOf" srcId="{13621297-9077-4F4B-AA1A-6ABE487F427D}" destId="{3C2596B4-8D40-4D68-8B37-FE2F99E572AE}" srcOrd="0" destOrd="0" presId="urn:microsoft.com/office/officeart/2005/8/layout/vList3"/>
    <dgm:cxn modelId="{FA03FB6F-0E37-4C7B-89F0-4FEE2247E08C}" type="presOf" srcId="{9F456223-0F4B-4A69-8DD3-C61A24B49BB3}" destId="{2F874E9A-A6E9-426C-8DED-AC675A0678FC}" srcOrd="0" destOrd="0" presId="urn:microsoft.com/office/officeart/2005/8/layout/vList3"/>
    <dgm:cxn modelId="{B37CADC4-89C7-42AF-B83D-0C651AC03BF2}" srcId="{C1BFE059-F1DD-42EE-BA69-9EAD5EFE3DBA}" destId="{13621297-9077-4F4B-AA1A-6ABE487F427D}" srcOrd="3" destOrd="0" parTransId="{5F6E8BA4-5FA7-41B3-AEF2-E201D44BA95C}" sibTransId="{306AA0A0-8239-48A9-8E37-53176A81F550}"/>
    <dgm:cxn modelId="{C5912CAF-203D-4D84-B26B-0BFD9CD00557}" type="presOf" srcId="{C1BFE059-F1DD-42EE-BA69-9EAD5EFE3DBA}" destId="{CE515281-CD4C-486C-B87B-20C884469D37}" srcOrd="0" destOrd="0" presId="urn:microsoft.com/office/officeart/2005/8/layout/vList3"/>
    <dgm:cxn modelId="{5ACBC4A5-86AD-4261-8E56-1C9D77C8BE5A}" srcId="{C1BFE059-F1DD-42EE-BA69-9EAD5EFE3DBA}" destId="{E6417B3C-E2FB-4356-BBDC-D65DD39ADF8F}" srcOrd="1" destOrd="0" parTransId="{CEAB1689-4480-4A6E-BD37-6DB1ACA3F53C}" sibTransId="{5F4ADAF1-E2C1-413F-A50D-6FF52F0EF0E7}"/>
    <dgm:cxn modelId="{8A9EE291-6149-4CF0-9D0A-73EA0EED31B5}" srcId="{C1BFE059-F1DD-42EE-BA69-9EAD5EFE3DBA}" destId="{9F456223-0F4B-4A69-8DD3-C61A24B49BB3}" srcOrd="0" destOrd="0" parTransId="{4006AE2F-8350-487F-8F10-182BE24D92E8}" sibTransId="{54B8B502-7526-4150-B1B8-677DAB69383F}"/>
    <dgm:cxn modelId="{F7ADBD26-CE19-4435-B018-0F5D36551AA1}" type="presParOf" srcId="{CE515281-CD4C-486C-B87B-20C884469D37}" destId="{8168E06C-1A7C-4821-B2C3-A0C6BCFD0D4C}" srcOrd="0" destOrd="0" presId="urn:microsoft.com/office/officeart/2005/8/layout/vList3"/>
    <dgm:cxn modelId="{7EA1D2E5-EF06-401A-975B-57C7DB48C7BE}" type="presParOf" srcId="{8168E06C-1A7C-4821-B2C3-A0C6BCFD0D4C}" destId="{F441CAC4-FFD2-4E9A-AD82-4B581F397EAC}" srcOrd="0" destOrd="0" presId="urn:microsoft.com/office/officeart/2005/8/layout/vList3"/>
    <dgm:cxn modelId="{A3200EF6-A8C3-4B4E-824D-ED5FF14D90E5}" type="presParOf" srcId="{8168E06C-1A7C-4821-B2C3-A0C6BCFD0D4C}" destId="{2F874E9A-A6E9-426C-8DED-AC675A0678FC}" srcOrd="1" destOrd="0" presId="urn:microsoft.com/office/officeart/2005/8/layout/vList3"/>
    <dgm:cxn modelId="{62D0E9CE-D8E9-482F-B814-229311B0D841}" type="presParOf" srcId="{CE515281-CD4C-486C-B87B-20C884469D37}" destId="{61EC3C48-0139-4519-9D21-95057EE926EB}" srcOrd="1" destOrd="0" presId="urn:microsoft.com/office/officeart/2005/8/layout/vList3"/>
    <dgm:cxn modelId="{599E0408-729E-43B7-BBCA-C28AE7F38F6E}" type="presParOf" srcId="{CE515281-CD4C-486C-B87B-20C884469D37}" destId="{773B5CE1-51D2-4A21-9EE1-404B56FF5838}" srcOrd="2" destOrd="0" presId="urn:microsoft.com/office/officeart/2005/8/layout/vList3"/>
    <dgm:cxn modelId="{8C255FFE-AE25-4448-98BC-08E88AD92359}" type="presParOf" srcId="{773B5CE1-51D2-4A21-9EE1-404B56FF5838}" destId="{C6011B8B-E9EA-48A6-85E9-3562F21EFC87}" srcOrd="0" destOrd="0" presId="urn:microsoft.com/office/officeart/2005/8/layout/vList3"/>
    <dgm:cxn modelId="{014A3EAC-CD42-4DD0-97C5-037F0044CF5E}" type="presParOf" srcId="{773B5CE1-51D2-4A21-9EE1-404B56FF5838}" destId="{341C1667-63A3-4583-94A3-D43B2E209487}" srcOrd="1" destOrd="0" presId="urn:microsoft.com/office/officeart/2005/8/layout/vList3"/>
    <dgm:cxn modelId="{CBF35AB1-1FFA-422C-9FB3-3AD33C87D119}" type="presParOf" srcId="{CE515281-CD4C-486C-B87B-20C884469D37}" destId="{03DB31ED-90F6-4CA4-936B-89435CE304BA}" srcOrd="3" destOrd="0" presId="urn:microsoft.com/office/officeart/2005/8/layout/vList3"/>
    <dgm:cxn modelId="{2A75C760-E7BD-4FBB-B078-CC75490EC73A}" type="presParOf" srcId="{CE515281-CD4C-486C-B87B-20C884469D37}" destId="{04C39162-3863-4D45-8626-ABE3A1F0153D}" srcOrd="4" destOrd="0" presId="urn:microsoft.com/office/officeart/2005/8/layout/vList3"/>
    <dgm:cxn modelId="{7E50DFF6-7DDB-49BA-84F3-95E8BB30DB86}" type="presParOf" srcId="{04C39162-3863-4D45-8626-ABE3A1F0153D}" destId="{FB5B9A70-1F75-4FC2-AF74-6B8F208F969B}" srcOrd="0" destOrd="0" presId="urn:microsoft.com/office/officeart/2005/8/layout/vList3"/>
    <dgm:cxn modelId="{8E77935C-8E9B-4267-9F70-92869AB15906}" type="presParOf" srcId="{04C39162-3863-4D45-8626-ABE3A1F0153D}" destId="{F4C371E6-D821-4F54-8332-B44FAD14171C}" srcOrd="1" destOrd="0" presId="urn:microsoft.com/office/officeart/2005/8/layout/vList3"/>
    <dgm:cxn modelId="{0D1B0FFC-6570-4917-8BF6-A8A246D73CF6}" type="presParOf" srcId="{CE515281-CD4C-486C-B87B-20C884469D37}" destId="{E7C64975-9362-434C-AE4E-4A7ED27FD36F}" srcOrd="5" destOrd="0" presId="urn:microsoft.com/office/officeart/2005/8/layout/vList3"/>
    <dgm:cxn modelId="{079C6C20-BB26-47FA-BB1B-F90B491FE126}" type="presParOf" srcId="{CE515281-CD4C-486C-B87B-20C884469D37}" destId="{F877F661-C33B-45A0-8876-5DA98314BAFD}" srcOrd="6" destOrd="0" presId="urn:microsoft.com/office/officeart/2005/8/layout/vList3"/>
    <dgm:cxn modelId="{AE257EEA-38A4-46F1-B403-AA3BA536F231}" type="presParOf" srcId="{F877F661-C33B-45A0-8876-5DA98314BAFD}" destId="{9DE040F8-7D82-4F95-9670-797F9147B2C2}" srcOrd="0" destOrd="0" presId="urn:microsoft.com/office/officeart/2005/8/layout/vList3"/>
    <dgm:cxn modelId="{50B91A9C-0B7A-40BA-AC78-E45B72BBF4B0}" type="presParOf" srcId="{F877F661-C33B-45A0-8876-5DA98314BAFD}" destId="{3C2596B4-8D40-4D68-8B37-FE2F99E572AE}" srcOrd="1" destOrd="0" presId="urn:microsoft.com/office/officeart/2005/8/layout/vList3"/>
    <dgm:cxn modelId="{38D321A0-CF11-458B-BB27-D657D18C57A5}" type="presParOf" srcId="{CE515281-CD4C-486C-B87B-20C884469D37}" destId="{D7C5641E-CC05-4324-BA24-87BC1F6A7104}" srcOrd="7" destOrd="0" presId="urn:microsoft.com/office/officeart/2005/8/layout/vList3"/>
    <dgm:cxn modelId="{DA480E7C-0EA7-438F-AC47-B29B282ADE00}" type="presParOf" srcId="{CE515281-CD4C-486C-B87B-20C884469D37}" destId="{472388E4-D4D1-46E0-95D6-B9ABB76E81DC}" srcOrd="8" destOrd="0" presId="urn:microsoft.com/office/officeart/2005/8/layout/vList3"/>
    <dgm:cxn modelId="{95F4B647-E4FD-4DD7-B0EA-A2110F3997DE}" type="presParOf" srcId="{472388E4-D4D1-46E0-95D6-B9ABB76E81DC}" destId="{9A74E87A-0E95-42AF-AF2B-B253E00E8E6B}" srcOrd="0" destOrd="0" presId="urn:microsoft.com/office/officeart/2005/8/layout/vList3"/>
    <dgm:cxn modelId="{CC4EA1E5-C8A2-46A8-A204-A6746CBA2AA8}" type="presParOf" srcId="{472388E4-D4D1-46E0-95D6-B9ABB76E81DC}" destId="{89C8E216-CE3F-46CE-8A92-F2ED8DB59CB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C7F75A-CF34-4024-972D-15C8E9557F71}"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ru-RU"/>
        </a:p>
      </dgm:t>
    </dgm:pt>
    <dgm:pt modelId="{2F62E7E9-E844-4C68-A9DB-62511A1201B5}">
      <dgm:prSet phldrT="[Текст]" custT="1"/>
      <dgm:spPr/>
      <dgm:t>
        <a:bodyPr/>
        <a:lstStyle/>
        <a:p>
          <a:r>
            <a:rPr lang="ru-RU" sz="3600" smtClean="0">
              <a:latin typeface="+mn-lt"/>
              <a:cs typeface="Times New Roman" panose="02020603050405020304" pitchFamily="18" charset="0"/>
            </a:rPr>
            <a:t>Укрепление общественных и государственных функций тувинского языка;</a:t>
          </a:r>
          <a:endParaRPr lang="ru-RU" sz="3600" dirty="0">
            <a:latin typeface="+mn-lt"/>
          </a:endParaRPr>
        </a:p>
      </dgm:t>
    </dgm:pt>
    <dgm:pt modelId="{5D1A47BC-CE61-4FAA-B524-4EB160362DEC}" type="parTrans" cxnId="{7C088654-1900-49B8-84ED-6439494BB0DE}">
      <dgm:prSet/>
      <dgm:spPr/>
      <dgm:t>
        <a:bodyPr/>
        <a:lstStyle/>
        <a:p>
          <a:endParaRPr lang="ru-RU"/>
        </a:p>
      </dgm:t>
    </dgm:pt>
    <dgm:pt modelId="{B63657B8-F976-45C8-B939-D228329834E5}" type="sibTrans" cxnId="{7C088654-1900-49B8-84ED-6439494BB0DE}">
      <dgm:prSet/>
      <dgm:spPr/>
      <dgm:t>
        <a:bodyPr/>
        <a:lstStyle/>
        <a:p>
          <a:endParaRPr lang="ru-RU"/>
        </a:p>
      </dgm:t>
    </dgm:pt>
    <dgm:pt modelId="{D56EF9DA-5F2B-4855-B7F4-B5AD2EAA8B0C}">
      <dgm:prSet phldrT="[Текст]" custT="1"/>
      <dgm:spPr/>
      <dgm:t>
        <a:bodyPr/>
        <a:lstStyle/>
        <a:p>
          <a:r>
            <a:rPr lang="ru-RU" sz="3600" dirty="0" smtClean="0">
              <a:latin typeface="+mn-lt"/>
              <a:cs typeface="Times New Roman" panose="02020603050405020304" pitchFamily="18" charset="0"/>
            </a:rPr>
            <a:t>Расширение общественных функций тувинского языка; </a:t>
          </a:r>
          <a:endParaRPr lang="ru-RU" sz="3600" dirty="0">
            <a:latin typeface="+mn-lt"/>
          </a:endParaRPr>
        </a:p>
      </dgm:t>
    </dgm:pt>
    <dgm:pt modelId="{32694B51-1B6E-40F9-9206-9F4231A990DE}" type="parTrans" cxnId="{6F2B80B4-2C90-48D6-81E1-386153974D4D}">
      <dgm:prSet/>
      <dgm:spPr/>
      <dgm:t>
        <a:bodyPr/>
        <a:lstStyle/>
        <a:p>
          <a:endParaRPr lang="ru-RU"/>
        </a:p>
      </dgm:t>
    </dgm:pt>
    <dgm:pt modelId="{5087D65B-3391-475A-919B-E316830CC914}" type="sibTrans" cxnId="{6F2B80B4-2C90-48D6-81E1-386153974D4D}">
      <dgm:prSet/>
      <dgm:spPr/>
      <dgm:t>
        <a:bodyPr/>
        <a:lstStyle/>
        <a:p>
          <a:endParaRPr lang="ru-RU"/>
        </a:p>
      </dgm:t>
    </dgm:pt>
    <dgm:pt modelId="{72FC3A72-EBD5-4A5A-90CE-9E82412406A2}">
      <dgm:prSet phldrT="[Текст]" custT="1"/>
      <dgm:spPr/>
      <dgm:t>
        <a:bodyPr/>
        <a:lstStyle/>
        <a:p>
          <a:r>
            <a:rPr lang="ru-RU" sz="3600" smtClean="0">
              <a:latin typeface="+mn-lt"/>
              <a:cs typeface="Times New Roman" panose="02020603050405020304" pitchFamily="18" charset="0"/>
            </a:rPr>
            <a:t>Повышение престижа тувинского языка; </a:t>
          </a:r>
          <a:endParaRPr lang="ru-RU" sz="3600" dirty="0">
            <a:latin typeface="+mn-lt"/>
          </a:endParaRPr>
        </a:p>
      </dgm:t>
    </dgm:pt>
    <dgm:pt modelId="{D3D97BD5-8C4C-43E6-959A-C8DED3B08949}" type="parTrans" cxnId="{A0901075-7D13-4DC5-8C5E-37444E741D6C}">
      <dgm:prSet/>
      <dgm:spPr/>
      <dgm:t>
        <a:bodyPr/>
        <a:lstStyle/>
        <a:p>
          <a:endParaRPr lang="ru-RU"/>
        </a:p>
      </dgm:t>
    </dgm:pt>
    <dgm:pt modelId="{FB83EC51-92C7-411D-9343-B3D2689E43CF}" type="sibTrans" cxnId="{A0901075-7D13-4DC5-8C5E-37444E741D6C}">
      <dgm:prSet/>
      <dgm:spPr/>
      <dgm:t>
        <a:bodyPr/>
        <a:lstStyle/>
        <a:p>
          <a:endParaRPr lang="ru-RU"/>
        </a:p>
      </dgm:t>
    </dgm:pt>
    <dgm:pt modelId="{80C72B4D-A4CD-4C55-BFF2-89320589CAEF}">
      <dgm:prSet phldrT="[Текст]" custT="1"/>
      <dgm:spPr/>
      <dgm:t>
        <a:bodyPr/>
        <a:lstStyle/>
        <a:p>
          <a:r>
            <a:rPr lang="ru-RU" sz="3600" smtClean="0">
              <a:latin typeface="+mn-lt"/>
              <a:cs typeface="Times New Roman" panose="02020603050405020304" pitchFamily="18" charset="0"/>
            </a:rPr>
            <a:t>Формирование  развитие тувинско-русского/ русско-тувинского билингвизма;</a:t>
          </a:r>
          <a:endParaRPr lang="ru-RU" sz="3600" dirty="0">
            <a:latin typeface="+mn-lt"/>
          </a:endParaRPr>
        </a:p>
      </dgm:t>
    </dgm:pt>
    <dgm:pt modelId="{81BE5E0A-8A69-47EB-A53B-7ADD04437CC5}" type="parTrans" cxnId="{AEDCABBE-618D-4AC2-BE63-15CAAEABC1A2}">
      <dgm:prSet/>
      <dgm:spPr/>
      <dgm:t>
        <a:bodyPr/>
        <a:lstStyle/>
        <a:p>
          <a:endParaRPr lang="ru-RU"/>
        </a:p>
      </dgm:t>
    </dgm:pt>
    <dgm:pt modelId="{144676C4-0922-41B9-9DD7-49D4927E0053}" type="sibTrans" cxnId="{AEDCABBE-618D-4AC2-BE63-15CAAEABC1A2}">
      <dgm:prSet/>
      <dgm:spPr/>
      <dgm:t>
        <a:bodyPr/>
        <a:lstStyle/>
        <a:p>
          <a:endParaRPr lang="ru-RU"/>
        </a:p>
      </dgm:t>
    </dgm:pt>
    <dgm:pt modelId="{3085A33E-1E3E-4719-9C02-70BEF7288069}">
      <dgm:prSet phldrT="[Текст]" custT="1"/>
      <dgm:spPr/>
      <dgm:t>
        <a:bodyPr/>
        <a:lstStyle/>
        <a:p>
          <a:r>
            <a:rPr lang="ru-RU" sz="3600" smtClean="0">
              <a:latin typeface="+mn-lt"/>
              <a:cs typeface="Times New Roman" panose="02020603050405020304" pitchFamily="18" charset="0"/>
            </a:rPr>
            <a:t>Сохранение и развитие норм и богатства тувинского языка; </a:t>
          </a:r>
          <a:endParaRPr lang="ru-RU" sz="3600" dirty="0">
            <a:latin typeface="+mn-lt"/>
          </a:endParaRPr>
        </a:p>
      </dgm:t>
    </dgm:pt>
    <dgm:pt modelId="{B3DCE358-A794-4BFD-80B0-5A467F8F4CD3}" type="parTrans" cxnId="{5B078B8E-A557-4EC9-B3CE-6D747957DF29}">
      <dgm:prSet/>
      <dgm:spPr/>
      <dgm:t>
        <a:bodyPr/>
        <a:lstStyle/>
        <a:p>
          <a:endParaRPr lang="ru-RU"/>
        </a:p>
      </dgm:t>
    </dgm:pt>
    <dgm:pt modelId="{9F84936D-1787-4721-B0D9-9AF46431F11C}" type="sibTrans" cxnId="{5B078B8E-A557-4EC9-B3CE-6D747957DF29}">
      <dgm:prSet/>
      <dgm:spPr/>
      <dgm:t>
        <a:bodyPr/>
        <a:lstStyle/>
        <a:p>
          <a:endParaRPr lang="ru-RU"/>
        </a:p>
      </dgm:t>
    </dgm:pt>
    <dgm:pt modelId="{BBA99337-F124-49BC-A800-8363066EB59E}">
      <dgm:prSet phldrT="[Текст]" custT="1"/>
      <dgm:spPr/>
      <dgm:t>
        <a:bodyPr/>
        <a:lstStyle/>
        <a:p>
          <a:r>
            <a:rPr lang="ru-RU" sz="3600" dirty="0" smtClean="0">
              <a:latin typeface="+mn-lt"/>
              <a:cs typeface="Times New Roman" panose="02020603050405020304" pitchFamily="18" charset="0"/>
            </a:rPr>
            <a:t>Активизация деятельности всех заинтересованных субъектов языковой политики в Республике Тыва.</a:t>
          </a:r>
          <a:endParaRPr lang="ru-RU" sz="3600" dirty="0">
            <a:latin typeface="+mn-lt"/>
          </a:endParaRPr>
        </a:p>
      </dgm:t>
    </dgm:pt>
    <dgm:pt modelId="{6D493A4A-DE46-4993-93AF-E6109583B562}" type="parTrans" cxnId="{03423ACA-A7E1-4E71-B2BB-671CE6E8D6D8}">
      <dgm:prSet/>
      <dgm:spPr/>
      <dgm:t>
        <a:bodyPr/>
        <a:lstStyle/>
        <a:p>
          <a:endParaRPr lang="ru-RU"/>
        </a:p>
      </dgm:t>
    </dgm:pt>
    <dgm:pt modelId="{DB19A61C-2148-48DB-BF5D-439376DDBD8C}" type="sibTrans" cxnId="{03423ACA-A7E1-4E71-B2BB-671CE6E8D6D8}">
      <dgm:prSet/>
      <dgm:spPr/>
      <dgm:t>
        <a:bodyPr/>
        <a:lstStyle/>
        <a:p>
          <a:endParaRPr lang="ru-RU"/>
        </a:p>
      </dgm:t>
    </dgm:pt>
    <dgm:pt modelId="{4A78EFE3-B5E6-42D9-84FA-FF88EF9C36F7}" type="pres">
      <dgm:prSet presAssocID="{D8C7F75A-CF34-4024-972D-15C8E9557F71}" presName="Name0" presStyleCnt="0">
        <dgm:presLayoutVars>
          <dgm:chMax val="7"/>
          <dgm:chPref val="7"/>
          <dgm:dir/>
        </dgm:presLayoutVars>
      </dgm:prSet>
      <dgm:spPr/>
      <dgm:t>
        <a:bodyPr/>
        <a:lstStyle/>
        <a:p>
          <a:endParaRPr lang="ru-RU"/>
        </a:p>
      </dgm:t>
    </dgm:pt>
    <dgm:pt modelId="{9304487A-6C81-4E56-A9F9-1C8C136AC69D}" type="pres">
      <dgm:prSet presAssocID="{D8C7F75A-CF34-4024-972D-15C8E9557F71}" presName="Name1" presStyleCnt="0"/>
      <dgm:spPr/>
    </dgm:pt>
    <dgm:pt modelId="{6FA46DD8-1A2F-4533-A3C8-E61F1B25C2A5}" type="pres">
      <dgm:prSet presAssocID="{D8C7F75A-CF34-4024-972D-15C8E9557F71}" presName="cycle" presStyleCnt="0"/>
      <dgm:spPr/>
    </dgm:pt>
    <dgm:pt modelId="{1993493B-1A25-4B2A-AA08-25CC7F386F9C}" type="pres">
      <dgm:prSet presAssocID="{D8C7F75A-CF34-4024-972D-15C8E9557F71}" presName="srcNode" presStyleLbl="node1" presStyleIdx="0" presStyleCnt="6"/>
      <dgm:spPr/>
    </dgm:pt>
    <dgm:pt modelId="{5B9F737B-19C5-4EC0-8761-BEF9D15B2930}" type="pres">
      <dgm:prSet presAssocID="{D8C7F75A-CF34-4024-972D-15C8E9557F71}" presName="conn" presStyleLbl="parChTrans1D2" presStyleIdx="0" presStyleCnt="1"/>
      <dgm:spPr/>
      <dgm:t>
        <a:bodyPr/>
        <a:lstStyle/>
        <a:p>
          <a:endParaRPr lang="ru-RU"/>
        </a:p>
      </dgm:t>
    </dgm:pt>
    <dgm:pt modelId="{946E0580-0CF5-49FA-993C-28B2E8107F05}" type="pres">
      <dgm:prSet presAssocID="{D8C7F75A-CF34-4024-972D-15C8E9557F71}" presName="extraNode" presStyleLbl="node1" presStyleIdx="0" presStyleCnt="6"/>
      <dgm:spPr/>
    </dgm:pt>
    <dgm:pt modelId="{5035B914-403F-4B42-BBAD-A371A4E7A97E}" type="pres">
      <dgm:prSet presAssocID="{D8C7F75A-CF34-4024-972D-15C8E9557F71}" presName="dstNode" presStyleLbl="node1" presStyleIdx="0" presStyleCnt="6"/>
      <dgm:spPr/>
    </dgm:pt>
    <dgm:pt modelId="{1FC4170C-968A-47B3-9E89-314A239CD89B}" type="pres">
      <dgm:prSet presAssocID="{2F62E7E9-E844-4C68-A9DB-62511A1201B5}" presName="text_1" presStyleLbl="node1" presStyleIdx="0" presStyleCnt="6" custScaleY="121133">
        <dgm:presLayoutVars>
          <dgm:bulletEnabled val="1"/>
        </dgm:presLayoutVars>
      </dgm:prSet>
      <dgm:spPr/>
      <dgm:t>
        <a:bodyPr/>
        <a:lstStyle/>
        <a:p>
          <a:endParaRPr lang="ru-RU"/>
        </a:p>
      </dgm:t>
    </dgm:pt>
    <dgm:pt modelId="{A671FBB2-64BE-48A9-B4D9-CB4E17167F7A}" type="pres">
      <dgm:prSet presAssocID="{2F62E7E9-E844-4C68-A9DB-62511A1201B5}" presName="accent_1" presStyleCnt="0"/>
      <dgm:spPr/>
    </dgm:pt>
    <dgm:pt modelId="{8725D919-092C-4EE0-84EE-A9D62B4E5A2D}" type="pres">
      <dgm:prSet presAssocID="{2F62E7E9-E844-4C68-A9DB-62511A1201B5}" presName="accentRepeatNode" presStyleLbl="solidFgAcc1" presStyleIdx="0" presStyleCnt="6"/>
      <dgm:spPr/>
    </dgm:pt>
    <dgm:pt modelId="{2C8AA610-FEF2-4330-A488-F88F286EF36E}" type="pres">
      <dgm:prSet presAssocID="{D56EF9DA-5F2B-4855-B7F4-B5AD2EAA8B0C}" presName="text_2" presStyleLbl="node1" presStyleIdx="1" presStyleCnt="6" custScaleY="121133">
        <dgm:presLayoutVars>
          <dgm:bulletEnabled val="1"/>
        </dgm:presLayoutVars>
      </dgm:prSet>
      <dgm:spPr/>
      <dgm:t>
        <a:bodyPr/>
        <a:lstStyle/>
        <a:p>
          <a:endParaRPr lang="ru-RU"/>
        </a:p>
      </dgm:t>
    </dgm:pt>
    <dgm:pt modelId="{94749768-2F7F-410E-B188-C67485BB90CB}" type="pres">
      <dgm:prSet presAssocID="{D56EF9DA-5F2B-4855-B7F4-B5AD2EAA8B0C}" presName="accent_2" presStyleCnt="0"/>
      <dgm:spPr/>
    </dgm:pt>
    <dgm:pt modelId="{655E6840-B448-4F1B-8248-89115E955C27}" type="pres">
      <dgm:prSet presAssocID="{D56EF9DA-5F2B-4855-B7F4-B5AD2EAA8B0C}" presName="accentRepeatNode" presStyleLbl="solidFgAcc1" presStyleIdx="1" presStyleCnt="6"/>
      <dgm:spPr/>
    </dgm:pt>
    <dgm:pt modelId="{43E8171A-3A0A-44B6-85C3-9D18C4369539}" type="pres">
      <dgm:prSet presAssocID="{72FC3A72-EBD5-4A5A-90CE-9E82412406A2}" presName="text_3" presStyleLbl="node1" presStyleIdx="2" presStyleCnt="6" custScaleY="121133">
        <dgm:presLayoutVars>
          <dgm:bulletEnabled val="1"/>
        </dgm:presLayoutVars>
      </dgm:prSet>
      <dgm:spPr/>
      <dgm:t>
        <a:bodyPr/>
        <a:lstStyle/>
        <a:p>
          <a:endParaRPr lang="ru-RU"/>
        </a:p>
      </dgm:t>
    </dgm:pt>
    <dgm:pt modelId="{8345D138-AEFB-4385-8451-83B063B2D5E2}" type="pres">
      <dgm:prSet presAssocID="{72FC3A72-EBD5-4A5A-90CE-9E82412406A2}" presName="accent_3" presStyleCnt="0"/>
      <dgm:spPr/>
    </dgm:pt>
    <dgm:pt modelId="{AC696083-CB63-4AFA-BA7B-33A904CB1D90}" type="pres">
      <dgm:prSet presAssocID="{72FC3A72-EBD5-4A5A-90CE-9E82412406A2}" presName="accentRepeatNode" presStyleLbl="solidFgAcc1" presStyleIdx="2" presStyleCnt="6"/>
      <dgm:spPr/>
    </dgm:pt>
    <dgm:pt modelId="{5E1F524F-EEA9-437F-AD31-D4F90AB23893}" type="pres">
      <dgm:prSet presAssocID="{3085A33E-1E3E-4719-9C02-70BEF7288069}" presName="text_4" presStyleLbl="node1" presStyleIdx="3" presStyleCnt="6" custScaleY="121133">
        <dgm:presLayoutVars>
          <dgm:bulletEnabled val="1"/>
        </dgm:presLayoutVars>
      </dgm:prSet>
      <dgm:spPr/>
      <dgm:t>
        <a:bodyPr/>
        <a:lstStyle/>
        <a:p>
          <a:endParaRPr lang="ru-RU"/>
        </a:p>
      </dgm:t>
    </dgm:pt>
    <dgm:pt modelId="{1874286C-D57D-4CC1-9640-9C5B24C9203F}" type="pres">
      <dgm:prSet presAssocID="{3085A33E-1E3E-4719-9C02-70BEF7288069}" presName="accent_4" presStyleCnt="0"/>
      <dgm:spPr/>
    </dgm:pt>
    <dgm:pt modelId="{1F68FB71-D725-4443-9E13-8F849AC3ED40}" type="pres">
      <dgm:prSet presAssocID="{3085A33E-1E3E-4719-9C02-70BEF7288069}" presName="accentRepeatNode" presStyleLbl="solidFgAcc1" presStyleIdx="3" presStyleCnt="6"/>
      <dgm:spPr/>
    </dgm:pt>
    <dgm:pt modelId="{9B8F7825-2C6F-4669-BCA5-4F16663D71F7}" type="pres">
      <dgm:prSet presAssocID="{80C72B4D-A4CD-4C55-BFF2-89320589CAEF}" presName="text_5" presStyleLbl="node1" presStyleIdx="4" presStyleCnt="6" custScaleY="121133">
        <dgm:presLayoutVars>
          <dgm:bulletEnabled val="1"/>
        </dgm:presLayoutVars>
      </dgm:prSet>
      <dgm:spPr/>
      <dgm:t>
        <a:bodyPr/>
        <a:lstStyle/>
        <a:p>
          <a:endParaRPr lang="ru-RU"/>
        </a:p>
      </dgm:t>
    </dgm:pt>
    <dgm:pt modelId="{9B0022AE-DAC8-4977-A5BC-934442F40EBE}" type="pres">
      <dgm:prSet presAssocID="{80C72B4D-A4CD-4C55-BFF2-89320589CAEF}" presName="accent_5" presStyleCnt="0"/>
      <dgm:spPr/>
    </dgm:pt>
    <dgm:pt modelId="{24530F2F-69AE-4126-B158-B18EEDF9CF57}" type="pres">
      <dgm:prSet presAssocID="{80C72B4D-A4CD-4C55-BFF2-89320589CAEF}" presName="accentRepeatNode" presStyleLbl="solidFgAcc1" presStyleIdx="4" presStyleCnt="6"/>
      <dgm:spPr/>
    </dgm:pt>
    <dgm:pt modelId="{06104346-88BD-4332-ABA7-840E496E3C5B}" type="pres">
      <dgm:prSet presAssocID="{BBA99337-F124-49BC-A800-8363066EB59E}" presName="text_6" presStyleLbl="node1" presStyleIdx="5" presStyleCnt="6" custScaleY="121133">
        <dgm:presLayoutVars>
          <dgm:bulletEnabled val="1"/>
        </dgm:presLayoutVars>
      </dgm:prSet>
      <dgm:spPr/>
      <dgm:t>
        <a:bodyPr/>
        <a:lstStyle/>
        <a:p>
          <a:endParaRPr lang="ru-RU"/>
        </a:p>
      </dgm:t>
    </dgm:pt>
    <dgm:pt modelId="{DDD1DA7A-9661-4792-9324-54F2272A4E60}" type="pres">
      <dgm:prSet presAssocID="{BBA99337-F124-49BC-A800-8363066EB59E}" presName="accent_6" presStyleCnt="0"/>
      <dgm:spPr/>
    </dgm:pt>
    <dgm:pt modelId="{6AB4B80A-3ABE-4108-A6FD-AE303DBDCC3D}" type="pres">
      <dgm:prSet presAssocID="{BBA99337-F124-49BC-A800-8363066EB59E}" presName="accentRepeatNode" presStyleLbl="solidFgAcc1" presStyleIdx="5" presStyleCnt="6"/>
      <dgm:spPr/>
    </dgm:pt>
  </dgm:ptLst>
  <dgm:cxnLst>
    <dgm:cxn modelId="{DE8CA996-CCD2-47C4-B826-D4CBBE56D5EB}" type="presOf" srcId="{B63657B8-F976-45C8-B939-D228329834E5}" destId="{5B9F737B-19C5-4EC0-8761-BEF9D15B2930}" srcOrd="0" destOrd="0" presId="urn:microsoft.com/office/officeart/2008/layout/VerticalCurvedList"/>
    <dgm:cxn modelId="{58BB8DA8-DEBF-451C-A312-E4B202A536E7}" type="presOf" srcId="{72FC3A72-EBD5-4A5A-90CE-9E82412406A2}" destId="{43E8171A-3A0A-44B6-85C3-9D18C4369539}" srcOrd="0" destOrd="0" presId="urn:microsoft.com/office/officeart/2008/layout/VerticalCurvedList"/>
    <dgm:cxn modelId="{7C088654-1900-49B8-84ED-6439494BB0DE}" srcId="{D8C7F75A-CF34-4024-972D-15C8E9557F71}" destId="{2F62E7E9-E844-4C68-A9DB-62511A1201B5}" srcOrd="0" destOrd="0" parTransId="{5D1A47BC-CE61-4FAA-B524-4EB160362DEC}" sibTransId="{B63657B8-F976-45C8-B939-D228329834E5}"/>
    <dgm:cxn modelId="{D493ED0A-240C-4452-9204-70B78D9E067F}" type="presOf" srcId="{D56EF9DA-5F2B-4855-B7F4-B5AD2EAA8B0C}" destId="{2C8AA610-FEF2-4330-A488-F88F286EF36E}" srcOrd="0" destOrd="0" presId="urn:microsoft.com/office/officeart/2008/layout/VerticalCurvedList"/>
    <dgm:cxn modelId="{AEDCABBE-618D-4AC2-BE63-15CAAEABC1A2}" srcId="{D8C7F75A-CF34-4024-972D-15C8E9557F71}" destId="{80C72B4D-A4CD-4C55-BFF2-89320589CAEF}" srcOrd="4" destOrd="0" parTransId="{81BE5E0A-8A69-47EB-A53B-7ADD04437CC5}" sibTransId="{144676C4-0922-41B9-9DD7-49D4927E0053}"/>
    <dgm:cxn modelId="{5B078B8E-A557-4EC9-B3CE-6D747957DF29}" srcId="{D8C7F75A-CF34-4024-972D-15C8E9557F71}" destId="{3085A33E-1E3E-4719-9C02-70BEF7288069}" srcOrd="3" destOrd="0" parTransId="{B3DCE358-A794-4BFD-80B0-5A467F8F4CD3}" sibTransId="{9F84936D-1787-4721-B0D9-9AF46431F11C}"/>
    <dgm:cxn modelId="{6F2B80B4-2C90-48D6-81E1-386153974D4D}" srcId="{D8C7F75A-CF34-4024-972D-15C8E9557F71}" destId="{D56EF9DA-5F2B-4855-B7F4-B5AD2EAA8B0C}" srcOrd="1" destOrd="0" parTransId="{32694B51-1B6E-40F9-9206-9F4231A990DE}" sibTransId="{5087D65B-3391-475A-919B-E316830CC914}"/>
    <dgm:cxn modelId="{03423ACA-A7E1-4E71-B2BB-671CE6E8D6D8}" srcId="{D8C7F75A-CF34-4024-972D-15C8E9557F71}" destId="{BBA99337-F124-49BC-A800-8363066EB59E}" srcOrd="5" destOrd="0" parTransId="{6D493A4A-DE46-4993-93AF-E6109583B562}" sibTransId="{DB19A61C-2148-48DB-BF5D-439376DDBD8C}"/>
    <dgm:cxn modelId="{A0901075-7D13-4DC5-8C5E-37444E741D6C}" srcId="{D8C7F75A-CF34-4024-972D-15C8E9557F71}" destId="{72FC3A72-EBD5-4A5A-90CE-9E82412406A2}" srcOrd="2" destOrd="0" parTransId="{D3D97BD5-8C4C-43E6-959A-C8DED3B08949}" sibTransId="{FB83EC51-92C7-411D-9343-B3D2689E43CF}"/>
    <dgm:cxn modelId="{34F9B544-C11F-4E2A-9F48-898FF921AC24}" type="presOf" srcId="{2F62E7E9-E844-4C68-A9DB-62511A1201B5}" destId="{1FC4170C-968A-47B3-9E89-314A239CD89B}" srcOrd="0" destOrd="0" presId="urn:microsoft.com/office/officeart/2008/layout/VerticalCurvedList"/>
    <dgm:cxn modelId="{AB9D0D16-3467-44F9-99A4-9B6918B1D05B}" type="presOf" srcId="{D8C7F75A-CF34-4024-972D-15C8E9557F71}" destId="{4A78EFE3-B5E6-42D9-84FA-FF88EF9C36F7}" srcOrd="0" destOrd="0" presId="urn:microsoft.com/office/officeart/2008/layout/VerticalCurvedList"/>
    <dgm:cxn modelId="{A64CB5AB-2A78-4353-9077-A742D96738A3}" type="presOf" srcId="{80C72B4D-A4CD-4C55-BFF2-89320589CAEF}" destId="{9B8F7825-2C6F-4669-BCA5-4F16663D71F7}" srcOrd="0" destOrd="0" presId="urn:microsoft.com/office/officeart/2008/layout/VerticalCurvedList"/>
    <dgm:cxn modelId="{9EAA1DA4-9067-4A53-B510-2C29DF84DC83}" type="presOf" srcId="{3085A33E-1E3E-4719-9C02-70BEF7288069}" destId="{5E1F524F-EEA9-437F-AD31-D4F90AB23893}" srcOrd="0" destOrd="0" presId="urn:microsoft.com/office/officeart/2008/layout/VerticalCurvedList"/>
    <dgm:cxn modelId="{AFF0907B-17E0-4592-9FC0-F06AC7B1D1A0}" type="presOf" srcId="{BBA99337-F124-49BC-A800-8363066EB59E}" destId="{06104346-88BD-4332-ABA7-840E496E3C5B}" srcOrd="0" destOrd="0" presId="urn:microsoft.com/office/officeart/2008/layout/VerticalCurvedList"/>
    <dgm:cxn modelId="{8BE56B92-1C1A-4FB2-9488-89B6583A55AB}" type="presParOf" srcId="{4A78EFE3-B5E6-42D9-84FA-FF88EF9C36F7}" destId="{9304487A-6C81-4E56-A9F9-1C8C136AC69D}" srcOrd="0" destOrd="0" presId="urn:microsoft.com/office/officeart/2008/layout/VerticalCurvedList"/>
    <dgm:cxn modelId="{14839C46-3DC4-47FE-B13F-2A8611844BE5}" type="presParOf" srcId="{9304487A-6C81-4E56-A9F9-1C8C136AC69D}" destId="{6FA46DD8-1A2F-4533-A3C8-E61F1B25C2A5}" srcOrd="0" destOrd="0" presId="urn:microsoft.com/office/officeart/2008/layout/VerticalCurvedList"/>
    <dgm:cxn modelId="{03D6D489-2CDD-4FCA-89C5-5A925766E664}" type="presParOf" srcId="{6FA46DD8-1A2F-4533-A3C8-E61F1B25C2A5}" destId="{1993493B-1A25-4B2A-AA08-25CC7F386F9C}" srcOrd="0" destOrd="0" presId="urn:microsoft.com/office/officeart/2008/layout/VerticalCurvedList"/>
    <dgm:cxn modelId="{621BFD99-E521-48F9-B0A9-CC67E323B753}" type="presParOf" srcId="{6FA46DD8-1A2F-4533-A3C8-E61F1B25C2A5}" destId="{5B9F737B-19C5-4EC0-8761-BEF9D15B2930}" srcOrd="1" destOrd="0" presId="urn:microsoft.com/office/officeart/2008/layout/VerticalCurvedList"/>
    <dgm:cxn modelId="{F2F08F76-4CF7-4D93-8051-67EC20B23593}" type="presParOf" srcId="{6FA46DD8-1A2F-4533-A3C8-E61F1B25C2A5}" destId="{946E0580-0CF5-49FA-993C-28B2E8107F05}" srcOrd="2" destOrd="0" presId="urn:microsoft.com/office/officeart/2008/layout/VerticalCurvedList"/>
    <dgm:cxn modelId="{C2C21091-ACC6-44A7-AF62-1576F453CFBA}" type="presParOf" srcId="{6FA46DD8-1A2F-4533-A3C8-E61F1B25C2A5}" destId="{5035B914-403F-4B42-BBAD-A371A4E7A97E}" srcOrd="3" destOrd="0" presId="urn:microsoft.com/office/officeart/2008/layout/VerticalCurvedList"/>
    <dgm:cxn modelId="{D8C65AC9-2D6C-47B9-A492-A9C57F0F40FF}" type="presParOf" srcId="{9304487A-6C81-4E56-A9F9-1C8C136AC69D}" destId="{1FC4170C-968A-47B3-9E89-314A239CD89B}" srcOrd="1" destOrd="0" presId="urn:microsoft.com/office/officeart/2008/layout/VerticalCurvedList"/>
    <dgm:cxn modelId="{680EFED8-B0E3-48B4-BA4B-031232D04056}" type="presParOf" srcId="{9304487A-6C81-4E56-A9F9-1C8C136AC69D}" destId="{A671FBB2-64BE-48A9-B4D9-CB4E17167F7A}" srcOrd="2" destOrd="0" presId="urn:microsoft.com/office/officeart/2008/layout/VerticalCurvedList"/>
    <dgm:cxn modelId="{24F1F491-BDEA-47C0-BEFC-E81256735E72}" type="presParOf" srcId="{A671FBB2-64BE-48A9-B4D9-CB4E17167F7A}" destId="{8725D919-092C-4EE0-84EE-A9D62B4E5A2D}" srcOrd="0" destOrd="0" presId="urn:microsoft.com/office/officeart/2008/layout/VerticalCurvedList"/>
    <dgm:cxn modelId="{9EA81B58-AB27-4A85-8863-9570DFE4D02D}" type="presParOf" srcId="{9304487A-6C81-4E56-A9F9-1C8C136AC69D}" destId="{2C8AA610-FEF2-4330-A488-F88F286EF36E}" srcOrd="3" destOrd="0" presId="urn:microsoft.com/office/officeart/2008/layout/VerticalCurvedList"/>
    <dgm:cxn modelId="{9B0B8A40-552A-48A2-BE71-F7045E287ADC}" type="presParOf" srcId="{9304487A-6C81-4E56-A9F9-1C8C136AC69D}" destId="{94749768-2F7F-410E-B188-C67485BB90CB}" srcOrd="4" destOrd="0" presId="urn:microsoft.com/office/officeart/2008/layout/VerticalCurvedList"/>
    <dgm:cxn modelId="{DE068AF7-66E7-4A99-8B44-DF1FADF31B71}" type="presParOf" srcId="{94749768-2F7F-410E-B188-C67485BB90CB}" destId="{655E6840-B448-4F1B-8248-89115E955C27}" srcOrd="0" destOrd="0" presId="urn:microsoft.com/office/officeart/2008/layout/VerticalCurvedList"/>
    <dgm:cxn modelId="{BA44AA25-7007-48DE-8ECD-D1584E494EA6}" type="presParOf" srcId="{9304487A-6C81-4E56-A9F9-1C8C136AC69D}" destId="{43E8171A-3A0A-44B6-85C3-9D18C4369539}" srcOrd="5" destOrd="0" presId="urn:microsoft.com/office/officeart/2008/layout/VerticalCurvedList"/>
    <dgm:cxn modelId="{99B5E0AD-8D76-44D0-BE42-0541287B4B3E}" type="presParOf" srcId="{9304487A-6C81-4E56-A9F9-1C8C136AC69D}" destId="{8345D138-AEFB-4385-8451-83B063B2D5E2}" srcOrd="6" destOrd="0" presId="urn:microsoft.com/office/officeart/2008/layout/VerticalCurvedList"/>
    <dgm:cxn modelId="{9F1F11AB-B76C-4C4D-832E-5C598D6D6B9A}" type="presParOf" srcId="{8345D138-AEFB-4385-8451-83B063B2D5E2}" destId="{AC696083-CB63-4AFA-BA7B-33A904CB1D90}" srcOrd="0" destOrd="0" presId="urn:microsoft.com/office/officeart/2008/layout/VerticalCurvedList"/>
    <dgm:cxn modelId="{CEAA9FE3-AA1F-40E9-B270-E82F7363342F}" type="presParOf" srcId="{9304487A-6C81-4E56-A9F9-1C8C136AC69D}" destId="{5E1F524F-EEA9-437F-AD31-D4F90AB23893}" srcOrd="7" destOrd="0" presId="urn:microsoft.com/office/officeart/2008/layout/VerticalCurvedList"/>
    <dgm:cxn modelId="{DC1B0851-D491-4E9B-AB27-09BBFEBB9EBD}" type="presParOf" srcId="{9304487A-6C81-4E56-A9F9-1C8C136AC69D}" destId="{1874286C-D57D-4CC1-9640-9C5B24C9203F}" srcOrd="8" destOrd="0" presId="urn:microsoft.com/office/officeart/2008/layout/VerticalCurvedList"/>
    <dgm:cxn modelId="{CD990039-71E0-41D3-9E34-F907F6A9FFEF}" type="presParOf" srcId="{1874286C-D57D-4CC1-9640-9C5B24C9203F}" destId="{1F68FB71-D725-4443-9E13-8F849AC3ED40}" srcOrd="0" destOrd="0" presId="urn:microsoft.com/office/officeart/2008/layout/VerticalCurvedList"/>
    <dgm:cxn modelId="{061DB235-77BD-4966-9670-581089F4BBE2}" type="presParOf" srcId="{9304487A-6C81-4E56-A9F9-1C8C136AC69D}" destId="{9B8F7825-2C6F-4669-BCA5-4F16663D71F7}" srcOrd="9" destOrd="0" presId="urn:microsoft.com/office/officeart/2008/layout/VerticalCurvedList"/>
    <dgm:cxn modelId="{CBD3D162-0C67-4201-8264-44C0625ED40E}" type="presParOf" srcId="{9304487A-6C81-4E56-A9F9-1C8C136AC69D}" destId="{9B0022AE-DAC8-4977-A5BC-934442F40EBE}" srcOrd="10" destOrd="0" presId="urn:microsoft.com/office/officeart/2008/layout/VerticalCurvedList"/>
    <dgm:cxn modelId="{523F7B38-6410-476C-8461-9CF99BF4DC9F}" type="presParOf" srcId="{9B0022AE-DAC8-4977-A5BC-934442F40EBE}" destId="{24530F2F-69AE-4126-B158-B18EEDF9CF57}" srcOrd="0" destOrd="0" presId="urn:microsoft.com/office/officeart/2008/layout/VerticalCurvedList"/>
    <dgm:cxn modelId="{ACE34076-881E-42F5-8E12-6E92D870B413}" type="presParOf" srcId="{9304487A-6C81-4E56-A9F9-1C8C136AC69D}" destId="{06104346-88BD-4332-ABA7-840E496E3C5B}" srcOrd="11" destOrd="0" presId="urn:microsoft.com/office/officeart/2008/layout/VerticalCurvedList"/>
    <dgm:cxn modelId="{38F9A567-4EBB-4E73-A84C-D0EBE3731E7D}" type="presParOf" srcId="{9304487A-6C81-4E56-A9F9-1C8C136AC69D}" destId="{DDD1DA7A-9661-4792-9324-54F2272A4E60}" srcOrd="12" destOrd="0" presId="urn:microsoft.com/office/officeart/2008/layout/VerticalCurvedList"/>
    <dgm:cxn modelId="{407A0147-9126-4156-9707-9E5B46D1CAEB}" type="presParOf" srcId="{DDD1DA7A-9661-4792-9324-54F2272A4E60}" destId="{6AB4B80A-3ABE-4108-A6FD-AE303DBDCC3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DDA39-72A8-4BDF-8A6F-D78B4BA35687}"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ru-RU"/>
        </a:p>
      </dgm:t>
    </dgm:pt>
    <dgm:pt modelId="{0CF8B8B6-13FA-43AE-BE54-4F0B8A50AAEA}" type="pres">
      <dgm:prSet presAssocID="{379DDA39-72A8-4BDF-8A6F-D78B4BA35687}" presName="Name0" presStyleCnt="0">
        <dgm:presLayoutVars>
          <dgm:dir/>
          <dgm:resizeHandles val="exact"/>
        </dgm:presLayoutVars>
      </dgm:prSet>
      <dgm:spPr/>
      <dgm:t>
        <a:bodyPr/>
        <a:lstStyle/>
        <a:p>
          <a:endParaRPr lang="ru-RU"/>
        </a:p>
      </dgm:t>
    </dgm:pt>
  </dgm:ptLst>
  <dgm:cxnLst>
    <dgm:cxn modelId="{20F70F90-6E1E-4041-9534-AEA5ED26B427}" type="presOf" srcId="{379DDA39-72A8-4BDF-8A6F-D78B4BA35687}" destId="{0CF8B8B6-13FA-43AE-BE54-4F0B8A50AAEA}"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BFE059-F1DD-42EE-BA69-9EAD5EFE3DBA}" type="doc">
      <dgm:prSet loTypeId="urn:microsoft.com/office/officeart/2005/8/layout/vList3" loCatId="list" qsTypeId="urn:microsoft.com/office/officeart/2005/8/quickstyle/simple4" qsCatId="simple" csTypeId="urn:microsoft.com/office/officeart/2005/8/colors/colorful4" csCatId="colorful" phldr="1"/>
      <dgm:spPr/>
    </dgm:pt>
    <dgm:pt modelId="{9F456223-0F4B-4A69-8DD3-C61A24B49BB3}">
      <dgm:prSet phldrT="[Текст]" custT="1"/>
      <dgm:spPr/>
      <dgm:t>
        <a:bodyPr/>
        <a:lstStyle/>
        <a:p>
          <a:pPr algn="just"/>
          <a:r>
            <a:rPr lang="ru-RU" sz="3600" b="1" dirty="0" smtClean="0">
              <a:cs typeface="Times New Roman" panose="02020603050405020304" pitchFamily="18" charset="0"/>
            </a:rPr>
            <a:t>обеспечение законодательной базы для функционирования тувинского языка во всех сферах жизнедеятельности тувинского общества на территории РТ;</a:t>
          </a:r>
          <a:endParaRPr lang="ru-RU" sz="3600" b="1" dirty="0">
            <a:latin typeface="+mn-lt"/>
          </a:endParaRPr>
        </a:p>
      </dgm:t>
    </dgm:pt>
    <dgm:pt modelId="{4006AE2F-8350-487F-8F10-182BE24D92E8}" type="parTrans" cxnId="{8A9EE291-6149-4CF0-9D0A-73EA0EED31B5}">
      <dgm:prSet/>
      <dgm:spPr/>
      <dgm:t>
        <a:bodyPr/>
        <a:lstStyle/>
        <a:p>
          <a:endParaRPr lang="ru-RU"/>
        </a:p>
      </dgm:t>
    </dgm:pt>
    <dgm:pt modelId="{54B8B502-7526-4150-B1B8-677DAB69383F}" type="sibTrans" cxnId="{8A9EE291-6149-4CF0-9D0A-73EA0EED31B5}">
      <dgm:prSet/>
      <dgm:spPr/>
      <dgm:t>
        <a:bodyPr/>
        <a:lstStyle/>
        <a:p>
          <a:endParaRPr lang="ru-RU"/>
        </a:p>
      </dgm:t>
    </dgm:pt>
    <dgm:pt modelId="{E6417B3C-E2FB-4356-BBDC-D65DD39ADF8F}">
      <dgm:prSet phldrT="[Текст]" custT="1"/>
      <dgm:spPr/>
      <dgm:t>
        <a:bodyPr/>
        <a:lstStyle/>
        <a:p>
          <a:pPr algn="just"/>
          <a:r>
            <a:rPr lang="ru-RU" sz="3600" b="1" dirty="0" smtClean="0">
              <a:cs typeface="Times New Roman" panose="02020603050405020304" pitchFamily="18" charset="0"/>
            </a:rPr>
            <a:t>обеспечение государственной поддержки для развития сбалансированного билингвизма (двуязычия) и сохранения тувинского языка;</a:t>
          </a:r>
          <a:endParaRPr lang="ru-RU" sz="3600" b="1" dirty="0">
            <a:latin typeface="+mn-lt"/>
          </a:endParaRPr>
        </a:p>
      </dgm:t>
    </dgm:pt>
    <dgm:pt modelId="{CEAB1689-4480-4A6E-BD37-6DB1ACA3F53C}" type="parTrans" cxnId="{5ACBC4A5-86AD-4261-8E56-1C9D77C8BE5A}">
      <dgm:prSet/>
      <dgm:spPr/>
      <dgm:t>
        <a:bodyPr/>
        <a:lstStyle/>
        <a:p>
          <a:endParaRPr lang="ru-RU"/>
        </a:p>
      </dgm:t>
    </dgm:pt>
    <dgm:pt modelId="{5F4ADAF1-E2C1-413F-A50D-6FF52F0EF0E7}" type="sibTrans" cxnId="{5ACBC4A5-86AD-4261-8E56-1C9D77C8BE5A}">
      <dgm:prSet/>
      <dgm:spPr/>
      <dgm:t>
        <a:bodyPr/>
        <a:lstStyle/>
        <a:p>
          <a:endParaRPr lang="ru-RU"/>
        </a:p>
      </dgm:t>
    </dgm:pt>
    <dgm:pt modelId="{553EDD20-4355-46C0-97AD-DC129EE440EA}">
      <dgm:prSet phldrT="[Текст]" custT="1"/>
      <dgm:spPr/>
      <dgm:t>
        <a:bodyPr/>
        <a:lstStyle/>
        <a:p>
          <a:pPr algn="just"/>
          <a:r>
            <a:rPr lang="ru-RU" sz="3600" b="1" dirty="0" smtClean="0">
              <a:cs typeface="Times New Roman" panose="02020603050405020304" pitchFamily="18" charset="0"/>
            </a:rPr>
            <a:t>усиление научно-методического и кадрового потенциала «Института развития национальной школы»;</a:t>
          </a:r>
          <a:endParaRPr lang="ru-RU" sz="3600" b="1" dirty="0">
            <a:latin typeface="+mn-lt"/>
          </a:endParaRPr>
        </a:p>
      </dgm:t>
    </dgm:pt>
    <dgm:pt modelId="{6814C8BE-EE46-49F4-914B-25948FDC64CC}" type="parTrans" cxnId="{FCC3BB76-52DA-40F6-8A0C-0D16F0BCD726}">
      <dgm:prSet/>
      <dgm:spPr/>
      <dgm:t>
        <a:bodyPr/>
        <a:lstStyle/>
        <a:p>
          <a:endParaRPr lang="ru-RU"/>
        </a:p>
      </dgm:t>
    </dgm:pt>
    <dgm:pt modelId="{5AA95AAB-0333-4F78-BAC1-39881D0C3201}" type="sibTrans" cxnId="{FCC3BB76-52DA-40F6-8A0C-0D16F0BCD726}">
      <dgm:prSet/>
      <dgm:spPr/>
      <dgm:t>
        <a:bodyPr/>
        <a:lstStyle/>
        <a:p>
          <a:endParaRPr lang="ru-RU"/>
        </a:p>
      </dgm:t>
    </dgm:pt>
    <dgm:pt modelId="{13621297-9077-4F4B-AA1A-6ABE487F427D}">
      <dgm:prSet phldrT="[Текст]" custT="1"/>
      <dgm:spPr/>
      <dgm:t>
        <a:bodyPr/>
        <a:lstStyle/>
        <a:p>
          <a:pPr algn="just"/>
          <a:r>
            <a:rPr lang="ru-RU" sz="3600" b="1" dirty="0" smtClean="0">
              <a:cs typeface="Times New Roman" panose="02020603050405020304" pitchFamily="18" charset="0"/>
            </a:rPr>
            <a:t>разработка теоретических основ методик преподавания по всем разделам тувинского языка, фольклора и литературы в поликультурной среде;</a:t>
          </a:r>
          <a:endParaRPr lang="ru-RU" sz="3600" b="1" dirty="0">
            <a:latin typeface="+mn-lt"/>
          </a:endParaRPr>
        </a:p>
      </dgm:t>
    </dgm:pt>
    <dgm:pt modelId="{5F6E8BA4-5FA7-41B3-AEF2-E201D44BA95C}" type="parTrans" cxnId="{B37CADC4-89C7-42AF-B83D-0C651AC03BF2}">
      <dgm:prSet/>
      <dgm:spPr/>
      <dgm:t>
        <a:bodyPr/>
        <a:lstStyle/>
        <a:p>
          <a:endParaRPr lang="ru-RU"/>
        </a:p>
      </dgm:t>
    </dgm:pt>
    <dgm:pt modelId="{306AA0A0-8239-48A9-8E37-53176A81F550}" type="sibTrans" cxnId="{B37CADC4-89C7-42AF-B83D-0C651AC03BF2}">
      <dgm:prSet/>
      <dgm:spPr/>
      <dgm:t>
        <a:bodyPr/>
        <a:lstStyle/>
        <a:p>
          <a:endParaRPr lang="ru-RU"/>
        </a:p>
      </dgm:t>
    </dgm:pt>
    <dgm:pt modelId="{CE515281-CD4C-486C-B87B-20C884469D37}" type="pres">
      <dgm:prSet presAssocID="{C1BFE059-F1DD-42EE-BA69-9EAD5EFE3DBA}" presName="linearFlow" presStyleCnt="0">
        <dgm:presLayoutVars>
          <dgm:dir/>
          <dgm:resizeHandles val="exact"/>
        </dgm:presLayoutVars>
      </dgm:prSet>
      <dgm:spPr/>
    </dgm:pt>
    <dgm:pt modelId="{8168E06C-1A7C-4821-B2C3-A0C6BCFD0D4C}" type="pres">
      <dgm:prSet presAssocID="{9F456223-0F4B-4A69-8DD3-C61A24B49BB3}" presName="composite" presStyleCnt="0"/>
      <dgm:spPr/>
    </dgm:pt>
    <dgm:pt modelId="{F441CAC4-FFD2-4E9A-AD82-4B581F397EAC}" type="pres">
      <dgm:prSet presAssocID="{9F456223-0F4B-4A69-8DD3-C61A24B49BB3}" presName="imgShp" presStyleLbl="fgImgPlace1" presStyleIdx="0" presStyleCnt="4" custLinFactX="-41937" custLinFactNeighborX="-100000" custLinFactNeighborY="-422"/>
      <dgm:spPr/>
    </dgm:pt>
    <dgm:pt modelId="{2F874E9A-A6E9-426C-8DED-AC675A0678FC}" type="pres">
      <dgm:prSet presAssocID="{9F456223-0F4B-4A69-8DD3-C61A24B49BB3}" presName="txShp" presStyleLbl="node1" presStyleIdx="0" presStyleCnt="4" custScaleX="141846" custLinFactNeighborX="2448" custLinFactNeighborY="685">
        <dgm:presLayoutVars>
          <dgm:bulletEnabled val="1"/>
        </dgm:presLayoutVars>
      </dgm:prSet>
      <dgm:spPr/>
      <dgm:t>
        <a:bodyPr/>
        <a:lstStyle/>
        <a:p>
          <a:endParaRPr lang="ru-RU"/>
        </a:p>
      </dgm:t>
    </dgm:pt>
    <dgm:pt modelId="{61EC3C48-0139-4519-9D21-95057EE926EB}" type="pres">
      <dgm:prSet presAssocID="{54B8B502-7526-4150-B1B8-677DAB69383F}" presName="spacing" presStyleCnt="0"/>
      <dgm:spPr/>
    </dgm:pt>
    <dgm:pt modelId="{773B5CE1-51D2-4A21-9EE1-404B56FF5838}" type="pres">
      <dgm:prSet presAssocID="{E6417B3C-E2FB-4356-BBDC-D65DD39ADF8F}" presName="composite" presStyleCnt="0"/>
      <dgm:spPr/>
    </dgm:pt>
    <dgm:pt modelId="{C6011B8B-E9EA-48A6-85E9-3562F21EFC87}" type="pres">
      <dgm:prSet presAssocID="{E6417B3C-E2FB-4356-BBDC-D65DD39ADF8F}" presName="imgShp" presStyleLbl="fgImgPlace1" presStyleIdx="1" presStyleCnt="4" custLinFactX="-41937" custLinFactNeighborX="-100000" custLinFactNeighborY="-1961"/>
      <dgm:spPr/>
    </dgm:pt>
    <dgm:pt modelId="{341C1667-63A3-4583-94A3-D43B2E209487}" type="pres">
      <dgm:prSet presAssocID="{E6417B3C-E2FB-4356-BBDC-D65DD39ADF8F}" presName="txShp" presStyleLbl="node1" presStyleIdx="1" presStyleCnt="4" custScaleX="141846" custLinFactNeighborX="2448" custLinFactNeighborY="-7623">
        <dgm:presLayoutVars>
          <dgm:bulletEnabled val="1"/>
        </dgm:presLayoutVars>
      </dgm:prSet>
      <dgm:spPr/>
      <dgm:t>
        <a:bodyPr/>
        <a:lstStyle/>
        <a:p>
          <a:endParaRPr lang="ru-RU"/>
        </a:p>
      </dgm:t>
    </dgm:pt>
    <dgm:pt modelId="{03DB31ED-90F6-4CA4-936B-89435CE304BA}" type="pres">
      <dgm:prSet presAssocID="{5F4ADAF1-E2C1-413F-A50D-6FF52F0EF0E7}" presName="spacing" presStyleCnt="0"/>
      <dgm:spPr/>
    </dgm:pt>
    <dgm:pt modelId="{04C39162-3863-4D45-8626-ABE3A1F0153D}" type="pres">
      <dgm:prSet presAssocID="{553EDD20-4355-46C0-97AD-DC129EE440EA}" presName="composite" presStyleCnt="0"/>
      <dgm:spPr/>
    </dgm:pt>
    <dgm:pt modelId="{FB5B9A70-1F75-4FC2-AF74-6B8F208F969B}" type="pres">
      <dgm:prSet presAssocID="{553EDD20-4355-46C0-97AD-DC129EE440EA}" presName="imgShp" presStyleLbl="fgImgPlace1" presStyleIdx="2" presStyleCnt="4" custLinFactX="-41937" custLinFactNeighborX="-100000" custLinFactNeighborY="-1961"/>
      <dgm:spPr/>
    </dgm:pt>
    <dgm:pt modelId="{F4C371E6-D821-4F54-8332-B44FAD14171C}" type="pres">
      <dgm:prSet presAssocID="{553EDD20-4355-46C0-97AD-DC129EE440EA}" presName="txShp" presStyleLbl="node1" presStyleIdx="2" presStyleCnt="4" custScaleX="141846" custLinFactNeighborX="2448" custLinFactNeighborY="-7623">
        <dgm:presLayoutVars>
          <dgm:bulletEnabled val="1"/>
        </dgm:presLayoutVars>
      </dgm:prSet>
      <dgm:spPr/>
      <dgm:t>
        <a:bodyPr/>
        <a:lstStyle/>
        <a:p>
          <a:endParaRPr lang="ru-RU"/>
        </a:p>
      </dgm:t>
    </dgm:pt>
    <dgm:pt modelId="{E7C64975-9362-434C-AE4E-4A7ED27FD36F}" type="pres">
      <dgm:prSet presAssocID="{5AA95AAB-0333-4F78-BAC1-39881D0C3201}" presName="spacing" presStyleCnt="0"/>
      <dgm:spPr/>
    </dgm:pt>
    <dgm:pt modelId="{F877F661-C33B-45A0-8876-5DA98314BAFD}" type="pres">
      <dgm:prSet presAssocID="{13621297-9077-4F4B-AA1A-6ABE487F427D}" presName="composite" presStyleCnt="0"/>
      <dgm:spPr/>
    </dgm:pt>
    <dgm:pt modelId="{9DE040F8-7D82-4F95-9670-797F9147B2C2}" type="pres">
      <dgm:prSet presAssocID="{13621297-9077-4F4B-AA1A-6ABE487F427D}" presName="imgShp" presStyleLbl="fgImgPlace1" presStyleIdx="3" presStyleCnt="4" custLinFactX="-41937" custLinFactNeighborX="-100000" custLinFactNeighborY="-1961"/>
      <dgm:spPr/>
    </dgm:pt>
    <dgm:pt modelId="{3C2596B4-8D40-4D68-8B37-FE2F99E572AE}" type="pres">
      <dgm:prSet presAssocID="{13621297-9077-4F4B-AA1A-6ABE487F427D}" presName="txShp" presStyleLbl="node1" presStyleIdx="3" presStyleCnt="4" custScaleX="141846" custLinFactNeighborX="2448" custLinFactNeighborY="-7623">
        <dgm:presLayoutVars>
          <dgm:bulletEnabled val="1"/>
        </dgm:presLayoutVars>
      </dgm:prSet>
      <dgm:spPr/>
      <dgm:t>
        <a:bodyPr/>
        <a:lstStyle/>
        <a:p>
          <a:endParaRPr lang="ru-RU"/>
        </a:p>
      </dgm:t>
    </dgm:pt>
  </dgm:ptLst>
  <dgm:cxnLst>
    <dgm:cxn modelId="{D029CF18-4917-4F36-BB19-98D49B27D0DC}" type="presOf" srcId="{9F456223-0F4B-4A69-8DD3-C61A24B49BB3}" destId="{2F874E9A-A6E9-426C-8DED-AC675A0678FC}" srcOrd="0" destOrd="0" presId="urn:microsoft.com/office/officeart/2005/8/layout/vList3"/>
    <dgm:cxn modelId="{E1174806-B821-43F9-B857-93FE6D87FE50}" type="presOf" srcId="{13621297-9077-4F4B-AA1A-6ABE487F427D}" destId="{3C2596B4-8D40-4D68-8B37-FE2F99E572AE}" srcOrd="0" destOrd="0" presId="urn:microsoft.com/office/officeart/2005/8/layout/vList3"/>
    <dgm:cxn modelId="{4657E927-C2B3-4C41-9E08-89C6AF9E219C}" type="presOf" srcId="{C1BFE059-F1DD-42EE-BA69-9EAD5EFE3DBA}" destId="{CE515281-CD4C-486C-B87B-20C884469D37}" srcOrd="0" destOrd="0" presId="urn:microsoft.com/office/officeart/2005/8/layout/vList3"/>
    <dgm:cxn modelId="{FCC3BB76-52DA-40F6-8A0C-0D16F0BCD726}" srcId="{C1BFE059-F1DD-42EE-BA69-9EAD5EFE3DBA}" destId="{553EDD20-4355-46C0-97AD-DC129EE440EA}" srcOrd="2" destOrd="0" parTransId="{6814C8BE-EE46-49F4-914B-25948FDC64CC}" sibTransId="{5AA95AAB-0333-4F78-BAC1-39881D0C3201}"/>
    <dgm:cxn modelId="{48B07FEC-9369-477B-B9F6-24CB44029203}" type="presOf" srcId="{553EDD20-4355-46C0-97AD-DC129EE440EA}" destId="{F4C371E6-D821-4F54-8332-B44FAD14171C}" srcOrd="0" destOrd="0" presId="urn:microsoft.com/office/officeart/2005/8/layout/vList3"/>
    <dgm:cxn modelId="{7F10E594-0B6D-4BE7-AB37-F61BC92E771F}" type="presOf" srcId="{E6417B3C-E2FB-4356-BBDC-D65DD39ADF8F}" destId="{341C1667-63A3-4583-94A3-D43B2E209487}" srcOrd="0" destOrd="0" presId="urn:microsoft.com/office/officeart/2005/8/layout/vList3"/>
    <dgm:cxn modelId="{B37CADC4-89C7-42AF-B83D-0C651AC03BF2}" srcId="{C1BFE059-F1DD-42EE-BA69-9EAD5EFE3DBA}" destId="{13621297-9077-4F4B-AA1A-6ABE487F427D}" srcOrd="3" destOrd="0" parTransId="{5F6E8BA4-5FA7-41B3-AEF2-E201D44BA95C}" sibTransId="{306AA0A0-8239-48A9-8E37-53176A81F550}"/>
    <dgm:cxn modelId="{5ACBC4A5-86AD-4261-8E56-1C9D77C8BE5A}" srcId="{C1BFE059-F1DD-42EE-BA69-9EAD5EFE3DBA}" destId="{E6417B3C-E2FB-4356-BBDC-D65DD39ADF8F}" srcOrd="1" destOrd="0" parTransId="{CEAB1689-4480-4A6E-BD37-6DB1ACA3F53C}" sibTransId="{5F4ADAF1-E2C1-413F-A50D-6FF52F0EF0E7}"/>
    <dgm:cxn modelId="{8A9EE291-6149-4CF0-9D0A-73EA0EED31B5}" srcId="{C1BFE059-F1DD-42EE-BA69-9EAD5EFE3DBA}" destId="{9F456223-0F4B-4A69-8DD3-C61A24B49BB3}" srcOrd="0" destOrd="0" parTransId="{4006AE2F-8350-487F-8F10-182BE24D92E8}" sibTransId="{54B8B502-7526-4150-B1B8-677DAB69383F}"/>
    <dgm:cxn modelId="{3ACE5AD8-CD5B-4ED2-BCD2-7815CFB00F40}" type="presParOf" srcId="{CE515281-CD4C-486C-B87B-20C884469D37}" destId="{8168E06C-1A7C-4821-B2C3-A0C6BCFD0D4C}" srcOrd="0" destOrd="0" presId="urn:microsoft.com/office/officeart/2005/8/layout/vList3"/>
    <dgm:cxn modelId="{95743C27-A9A7-4F7B-BD2D-6B01D9D729CE}" type="presParOf" srcId="{8168E06C-1A7C-4821-B2C3-A0C6BCFD0D4C}" destId="{F441CAC4-FFD2-4E9A-AD82-4B581F397EAC}" srcOrd="0" destOrd="0" presId="urn:microsoft.com/office/officeart/2005/8/layout/vList3"/>
    <dgm:cxn modelId="{2A40A138-EB4E-4DB8-8B36-C12448226FBA}" type="presParOf" srcId="{8168E06C-1A7C-4821-B2C3-A0C6BCFD0D4C}" destId="{2F874E9A-A6E9-426C-8DED-AC675A0678FC}" srcOrd="1" destOrd="0" presId="urn:microsoft.com/office/officeart/2005/8/layout/vList3"/>
    <dgm:cxn modelId="{1ADE02E5-2EE8-4ADD-BFDE-E2E5C16F5BB8}" type="presParOf" srcId="{CE515281-CD4C-486C-B87B-20C884469D37}" destId="{61EC3C48-0139-4519-9D21-95057EE926EB}" srcOrd="1" destOrd="0" presId="urn:microsoft.com/office/officeart/2005/8/layout/vList3"/>
    <dgm:cxn modelId="{13F13CC3-905B-460A-A620-8D30FF836819}" type="presParOf" srcId="{CE515281-CD4C-486C-B87B-20C884469D37}" destId="{773B5CE1-51D2-4A21-9EE1-404B56FF5838}" srcOrd="2" destOrd="0" presId="urn:microsoft.com/office/officeart/2005/8/layout/vList3"/>
    <dgm:cxn modelId="{A24BE986-7A82-4D70-9AA5-2CA578FD9E34}" type="presParOf" srcId="{773B5CE1-51D2-4A21-9EE1-404B56FF5838}" destId="{C6011B8B-E9EA-48A6-85E9-3562F21EFC87}" srcOrd="0" destOrd="0" presId="urn:microsoft.com/office/officeart/2005/8/layout/vList3"/>
    <dgm:cxn modelId="{EB332EA1-8D0A-44FD-9B59-E2F660DD40B4}" type="presParOf" srcId="{773B5CE1-51D2-4A21-9EE1-404B56FF5838}" destId="{341C1667-63A3-4583-94A3-D43B2E209487}" srcOrd="1" destOrd="0" presId="urn:microsoft.com/office/officeart/2005/8/layout/vList3"/>
    <dgm:cxn modelId="{3793C96C-4375-4D9D-A93B-E1124D640A3A}" type="presParOf" srcId="{CE515281-CD4C-486C-B87B-20C884469D37}" destId="{03DB31ED-90F6-4CA4-936B-89435CE304BA}" srcOrd="3" destOrd="0" presId="urn:microsoft.com/office/officeart/2005/8/layout/vList3"/>
    <dgm:cxn modelId="{5642A159-7A07-41D6-8A5E-338D90EB3E62}" type="presParOf" srcId="{CE515281-CD4C-486C-B87B-20C884469D37}" destId="{04C39162-3863-4D45-8626-ABE3A1F0153D}" srcOrd="4" destOrd="0" presId="urn:microsoft.com/office/officeart/2005/8/layout/vList3"/>
    <dgm:cxn modelId="{A5DC933F-9110-475A-990A-207D0465F58E}" type="presParOf" srcId="{04C39162-3863-4D45-8626-ABE3A1F0153D}" destId="{FB5B9A70-1F75-4FC2-AF74-6B8F208F969B}" srcOrd="0" destOrd="0" presId="urn:microsoft.com/office/officeart/2005/8/layout/vList3"/>
    <dgm:cxn modelId="{04C0E060-9505-42B8-802F-D859D87124C2}" type="presParOf" srcId="{04C39162-3863-4D45-8626-ABE3A1F0153D}" destId="{F4C371E6-D821-4F54-8332-B44FAD14171C}" srcOrd="1" destOrd="0" presId="urn:microsoft.com/office/officeart/2005/8/layout/vList3"/>
    <dgm:cxn modelId="{D9D5CBB0-5D48-40F5-A5FD-CDE8451B038F}" type="presParOf" srcId="{CE515281-CD4C-486C-B87B-20C884469D37}" destId="{E7C64975-9362-434C-AE4E-4A7ED27FD36F}" srcOrd="5" destOrd="0" presId="urn:microsoft.com/office/officeart/2005/8/layout/vList3"/>
    <dgm:cxn modelId="{06AC2794-E135-4037-BB2A-C7E688397A13}" type="presParOf" srcId="{CE515281-CD4C-486C-B87B-20C884469D37}" destId="{F877F661-C33B-45A0-8876-5DA98314BAFD}" srcOrd="6" destOrd="0" presId="urn:microsoft.com/office/officeart/2005/8/layout/vList3"/>
    <dgm:cxn modelId="{6556DBCB-DEC7-4BD5-9996-98672FB39765}" type="presParOf" srcId="{F877F661-C33B-45A0-8876-5DA98314BAFD}" destId="{9DE040F8-7D82-4F95-9670-797F9147B2C2}" srcOrd="0" destOrd="0" presId="urn:microsoft.com/office/officeart/2005/8/layout/vList3"/>
    <dgm:cxn modelId="{6BF71787-11A1-4ABA-A40F-D5ECF1C073F5}" type="presParOf" srcId="{F877F661-C33B-45A0-8876-5DA98314BAFD}" destId="{3C2596B4-8D40-4D68-8B37-FE2F99E572AE}"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9DDA39-72A8-4BDF-8A6F-D78B4BA35687}"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ru-RU"/>
        </a:p>
      </dgm:t>
    </dgm:pt>
    <dgm:pt modelId="{0CF8B8B6-13FA-43AE-BE54-4F0B8A50AAEA}" type="pres">
      <dgm:prSet presAssocID="{379DDA39-72A8-4BDF-8A6F-D78B4BA35687}" presName="Name0" presStyleCnt="0">
        <dgm:presLayoutVars>
          <dgm:dir/>
          <dgm:resizeHandles val="exact"/>
        </dgm:presLayoutVars>
      </dgm:prSet>
      <dgm:spPr/>
      <dgm:t>
        <a:bodyPr/>
        <a:lstStyle/>
        <a:p>
          <a:endParaRPr lang="ru-RU"/>
        </a:p>
      </dgm:t>
    </dgm:pt>
  </dgm:ptLst>
  <dgm:cxnLst>
    <dgm:cxn modelId="{45622516-BEC2-4A70-BCEB-E8121FBDF4AD}" type="presOf" srcId="{379DDA39-72A8-4BDF-8A6F-D78B4BA35687}" destId="{0CF8B8B6-13FA-43AE-BE54-4F0B8A50AAEA}"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BFE059-F1DD-42EE-BA69-9EAD5EFE3DBA}" type="doc">
      <dgm:prSet loTypeId="urn:microsoft.com/office/officeart/2005/8/layout/vList3" loCatId="list" qsTypeId="urn:microsoft.com/office/officeart/2005/8/quickstyle/simple4" qsCatId="simple" csTypeId="urn:microsoft.com/office/officeart/2005/8/colors/colorful4" csCatId="colorful" phldr="1"/>
      <dgm:spPr/>
    </dgm:pt>
    <dgm:pt modelId="{9F456223-0F4B-4A69-8DD3-C61A24B49BB3}">
      <dgm:prSet phldrT="[Текст]" custT="1"/>
      <dgm:spPr/>
      <dgm:t>
        <a:bodyPr/>
        <a:lstStyle/>
        <a:p>
          <a:pPr algn="just"/>
          <a:r>
            <a:rPr lang="ru-RU" sz="3200" b="1" dirty="0" smtClean="0">
              <a:cs typeface="Times New Roman" panose="02020603050405020304" pitchFamily="18" charset="0"/>
            </a:rPr>
            <a:t>решение проблем обеспечения учебной и справочной литературой по тувинской филологии, учебно-методическими комплектами, основанными на передовых </a:t>
          </a:r>
          <a:r>
            <a:rPr lang="ru-RU" sz="3200" b="1" dirty="0" err="1" smtClean="0">
              <a:cs typeface="Times New Roman" panose="02020603050405020304" pitchFamily="18" charset="0"/>
            </a:rPr>
            <a:t>педтехнологиях</a:t>
          </a:r>
          <a:r>
            <a:rPr lang="ru-RU" sz="3200" b="1" dirty="0" smtClean="0">
              <a:cs typeface="Times New Roman" panose="02020603050405020304" pitchFamily="18" charset="0"/>
            </a:rPr>
            <a:t>;</a:t>
          </a:r>
          <a:endParaRPr lang="ru-RU" sz="3200" b="1" dirty="0" smtClean="0">
            <a:latin typeface="+mn-lt"/>
            <a:cs typeface="Times New Roman" panose="02020603050405020304" pitchFamily="18" charset="0"/>
          </a:endParaRPr>
        </a:p>
      </dgm:t>
    </dgm:pt>
    <dgm:pt modelId="{4006AE2F-8350-487F-8F10-182BE24D92E8}" type="parTrans" cxnId="{8A9EE291-6149-4CF0-9D0A-73EA0EED31B5}">
      <dgm:prSet/>
      <dgm:spPr/>
      <dgm:t>
        <a:bodyPr/>
        <a:lstStyle/>
        <a:p>
          <a:endParaRPr lang="ru-RU"/>
        </a:p>
      </dgm:t>
    </dgm:pt>
    <dgm:pt modelId="{54B8B502-7526-4150-B1B8-677DAB69383F}" type="sibTrans" cxnId="{8A9EE291-6149-4CF0-9D0A-73EA0EED31B5}">
      <dgm:prSet/>
      <dgm:spPr/>
      <dgm:t>
        <a:bodyPr/>
        <a:lstStyle/>
        <a:p>
          <a:endParaRPr lang="ru-RU"/>
        </a:p>
      </dgm:t>
    </dgm:pt>
    <dgm:pt modelId="{E6417B3C-E2FB-4356-BBDC-D65DD39ADF8F}">
      <dgm:prSet phldrT="[Текст]" custT="1"/>
      <dgm:spPr/>
      <dgm:t>
        <a:bodyPr/>
        <a:lstStyle/>
        <a:p>
          <a:pPr algn="just"/>
          <a:r>
            <a:rPr lang="ru-RU" sz="3200" b="1" dirty="0" smtClean="0">
              <a:cs typeface="Times New Roman" panose="02020603050405020304" pitchFamily="18" charset="0"/>
            </a:rPr>
            <a:t>приведение в соответствие содержания национально-регионального компонента общего образования по тувинской филологии Концепции модернизации российского образования;</a:t>
          </a:r>
          <a:endParaRPr lang="ru-RU" sz="3200" b="1" dirty="0" smtClean="0">
            <a:latin typeface="+mn-lt"/>
            <a:cs typeface="Times New Roman" panose="02020603050405020304" pitchFamily="18" charset="0"/>
          </a:endParaRPr>
        </a:p>
      </dgm:t>
    </dgm:pt>
    <dgm:pt modelId="{CEAB1689-4480-4A6E-BD37-6DB1ACA3F53C}" type="parTrans" cxnId="{5ACBC4A5-86AD-4261-8E56-1C9D77C8BE5A}">
      <dgm:prSet/>
      <dgm:spPr/>
      <dgm:t>
        <a:bodyPr/>
        <a:lstStyle/>
        <a:p>
          <a:endParaRPr lang="ru-RU"/>
        </a:p>
      </dgm:t>
    </dgm:pt>
    <dgm:pt modelId="{5F4ADAF1-E2C1-413F-A50D-6FF52F0EF0E7}" type="sibTrans" cxnId="{5ACBC4A5-86AD-4261-8E56-1C9D77C8BE5A}">
      <dgm:prSet/>
      <dgm:spPr/>
      <dgm:t>
        <a:bodyPr/>
        <a:lstStyle/>
        <a:p>
          <a:endParaRPr lang="ru-RU"/>
        </a:p>
      </dgm:t>
    </dgm:pt>
    <dgm:pt modelId="{553EDD20-4355-46C0-97AD-DC129EE440EA}">
      <dgm:prSet phldrT="[Текст]" custT="1"/>
      <dgm:spPr/>
      <dgm:t>
        <a:bodyPr/>
        <a:lstStyle/>
        <a:p>
          <a:pPr algn="just"/>
          <a:r>
            <a:rPr lang="ru-RU" sz="3200" b="1" dirty="0" smtClean="0">
              <a:cs typeface="Times New Roman" panose="02020603050405020304" pitchFamily="18" charset="0"/>
            </a:rPr>
            <a:t>осуществление воспитательного и образовательного процесса в детских дошкольных учреждениях на двух языках – тувинском и русском;</a:t>
          </a:r>
          <a:endParaRPr lang="ru-RU" sz="3200" b="1" dirty="0" smtClean="0">
            <a:latin typeface="+mn-lt"/>
            <a:cs typeface="Times New Roman" panose="02020603050405020304" pitchFamily="18" charset="0"/>
          </a:endParaRPr>
        </a:p>
      </dgm:t>
    </dgm:pt>
    <dgm:pt modelId="{6814C8BE-EE46-49F4-914B-25948FDC64CC}" type="parTrans" cxnId="{FCC3BB76-52DA-40F6-8A0C-0D16F0BCD726}">
      <dgm:prSet/>
      <dgm:spPr/>
      <dgm:t>
        <a:bodyPr/>
        <a:lstStyle/>
        <a:p>
          <a:endParaRPr lang="ru-RU"/>
        </a:p>
      </dgm:t>
    </dgm:pt>
    <dgm:pt modelId="{5AA95AAB-0333-4F78-BAC1-39881D0C3201}" type="sibTrans" cxnId="{FCC3BB76-52DA-40F6-8A0C-0D16F0BCD726}">
      <dgm:prSet/>
      <dgm:spPr/>
      <dgm:t>
        <a:bodyPr/>
        <a:lstStyle/>
        <a:p>
          <a:endParaRPr lang="ru-RU"/>
        </a:p>
      </dgm:t>
    </dgm:pt>
    <dgm:pt modelId="{13621297-9077-4F4B-AA1A-6ABE487F427D}">
      <dgm:prSet phldrT="[Текст]" custT="1"/>
      <dgm:spPr/>
      <dgm:t>
        <a:bodyPr/>
        <a:lstStyle/>
        <a:p>
          <a:pPr algn="just"/>
          <a:r>
            <a:rPr lang="ru-RU" sz="3200" b="1" dirty="0" smtClean="0">
              <a:cs typeface="Times New Roman" panose="02020603050405020304" pitchFamily="18" charset="0"/>
            </a:rPr>
            <a:t>разработка конкурсных мер поддержки учителей тувинского языка, работающих на основе инновационных методик;</a:t>
          </a:r>
          <a:endParaRPr lang="ru-RU" sz="3200" b="1" dirty="0" smtClean="0">
            <a:latin typeface="+mn-lt"/>
            <a:cs typeface="Times New Roman" panose="02020603050405020304" pitchFamily="18" charset="0"/>
          </a:endParaRPr>
        </a:p>
      </dgm:t>
    </dgm:pt>
    <dgm:pt modelId="{5F6E8BA4-5FA7-41B3-AEF2-E201D44BA95C}" type="parTrans" cxnId="{B37CADC4-89C7-42AF-B83D-0C651AC03BF2}">
      <dgm:prSet/>
      <dgm:spPr/>
      <dgm:t>
        <a:bodyPr/>
        <a:lstStyle/>
        <a:p>
          <a:endParaRPr lang="ru-RU"/>
        </a:p>
      </dgm:t>
    </dgm:pt>
    <dgm:pt modelId="{306AA0A0-8239-48A9-8E37-53176A81F550}" type="sibTrans" cxnId="{B37CADC4-89C7-42AF-B83D-0C651AC03BF2}">
      <dgm:prSet/>
      <dgm:spPr/>
      <dgm:t>
        <a:bodyPr/>
        <a:lstStyle/>
        <a:p>
          <a:endParaRPr lang="ru-RU"/>
        </a:p>
      </dgm:t>
    </dgm:pt>
    <dgm:pt modelId="{8462382C-05F3-4C95-A17D-B8F33876D5B9}">
      <dgm:prSet phldrT="[Текст]" custT="1"/>
      <dgm:spPr/>
      <dgm:t>
        <a:bodyPr/>
        <a:lstStyle/>
        <a:p>
          <a:pPr algn="just"/>
          <a:r>
            <a:rPr lang="ru-RU" sz="3200" b="1" dirty="0" smtClean="0">
              <a:cs typeface="Times New Roman" panose="02020603050405020304" pitchFamily="18" charset="0"/>
            </a:rPr>
            <a:t>обеспечение учительскими кадрами и методистами высокой квалификации, обладающими компетенциями преподавания тувинского языка в поликультурной среде.</a:t>
          </a:r>
          <a:endParaRPr lang="ru-RU" sz="3200" b="1" dirty="0" smtClean="0">
            <a:latin typeface="+mn-lt"/>
            <a:cs typeface="Times New Roman" panose="02020603050405020304" pitchFamily="18" charset="0"/>
          </a:endParaRPr>
        </a:p>
      </dgm:t>
    </dgm:pt>
    <dgm:pt modelId="{A7661FB8-9111-400E-B2B9-85FDEA5C1C5E}" type="parTrans" cxnId="{BAD00F0A-3BC0-48C0-99B4-0EB38AF75246}">
      <dgm:prSet/>
      <dgm:spPr/>
      <dgm:t>
        <a:bodyPr/>
        <a:lstStyle/>
        <a:p>
          <a:endParaRPr lang="ru-RU"/>
        </a:p>
      </dgm:t>
    </dgm:pt>
    <dgm:pt modelId="{0BC9CBFF-31D8-472E-95D6-40761A9A079C}" type="sibTrans" cxnId="{BAD00F0A-3BC0-48C0-99B4-0EB38AF75246}">
      <dgm:prSet/>
      <dgm:spPr/>
      <dgm:t>
        <a:bodyPr/>
        <a:lstStyle/>
        <a:p>
          <a:endParaRPr lang="ru-RU"/>
        </a:p>
      </dgm:t>
    </dgm:pt>
    <dgm:pt modelId="{CE515281-CD4C-486C-B87B-20C884469D37}" type="pres">
      <dgm:prSet presAssocID="{C1BFE059-F1DD-42EE-BA69-9EAD5EFE3DBA}" presName="linearFlow" presStyleCnt="0">
        <dgm:presLayoutVars>
          <dgm:dir/>
          <dgm:resizeHandles val="exact"/>
        </dgm:presLayoutVars>
      </dgm:prSet>
      <dgm:spPr/>
    </dgm:pt>
    <dgm:pt modelId="{8168E06C-1A7C-4821-B2C3-A0C6BCFD0D4C}" type="pres">
      <dgm:prSet presAssocID="{9F456223-0F4B-4A69-8DD3-C61A24B49BB3}" presName="composite" presStyleCnt="0"/>
      <dgm:spPr/>
    </dgm:pt>
    <dgm:pt modelId="{F441CAC4-FFD2-4E9A-AD82-4B581F397EAC}" type="pres">
      <dgm:prSet presAssocID="{9F456223-0F4B-4A69-8DD3-C61A24B49BB3}" presName="imgShp" presStyleLbl="fgImgPlace1" presStyleIdx="0" presStyleCnt="5" custLinFactX="-41937" custLinFactNeighborX="-100000" custLinFactNeighborY="-422"/>
      <dgm:spPr/>
    </dgm:pt>
    <dgm:pt modelId="{2F874E9A-A6E9-426C-8DED-AC675A0678FC}" type="pres">
      <dgm:prSet presAssocID="{9F456223-0F4B-4A69-8DD3-C61A24B49BB3}" presName="txShp" presStyleLbl="node1" presStyleIdx="0" presStyleCnt="5" custScaleX="141139" custLinFactNeighborX="4646" custLinFactNeighborY="-76">
        <dgm:presLayoutVars>
          <dgm:bulletEnabled val="1"/>
        </dgm:presLayoutVars>
      </dgm:prSet>
      <dgm:spPr/>
      <dgm:t>
        <a:bodyPr/>
        <a:lstStyle/>
        <a:p>
          <a:endParaRPr lang="ru-RU"/>
        </a:p>
      </dgm:t>
    </dgm:pt>
    <dgm:pt modelId="{61EC3C48-0139-4519-9D21-95057EE926EB}" type="pres">
      <dgm:prSet presAssocID="{54B8B502-7526-4150-B1B8-677DAB69383F}" presName="spacing" presStyleCnt="0"/>
      <dgm:spPr/>
    </dgm:pt>
    <dgm:pt modelId="{773B5CE1-51D2-4A21-9EE1-404B56FF5838}" type="pres">
      <dgm:prSet presAssocID="{E6417B3C-E2FB-4356-BBDC-D65DD39ADF8F}" presName="composite" presStyleCnt="0"/>
      <dgm:spPr/>
    </dgm:pt>
    <dgm:pt modelId="{C6011B8B-E9EA-48A6-85E9-3562F21EFC87}" type="pres">
      <dgm:prSet presAssocID="{E6417B3C-E2FB-4356-BBDC-D65DD39ADF8F}" presName="imgShp" presStyleLbl="fgImgPlace1" presStyleIdx="1" presStyleCnt="5" custLinFactX="-41937" custLinFactNeighborX="-100000" custLinFactNeighborY="-1961"/>
      <dgm:spPr/>
    </dgm:pt>
    <dgm:pt modelId="{341C1667-63A3-4583-94A3-D43B2E209487}" type="pres">
      <dgm:prSet presAssocID="{E6417B3C-E2FB-4356-BBDC-D65DD39ADF8F}" presName="txShp" presStyleLbl="node1" presStyleIdx="1" presStyleCnt="5" custScaleX="141846" custLinFactNeighborX="5572" custLinFactNeighborY="-2847">
        <dgm:presLayoutVars>
          <dgm:bulletEnabled val="1"/>
        </dgm:presLayoutVars>
      </dgm:prSet>
      <dgm:spPr/>
      <dgm:t>
        <a:bodyPr/>
        <a:lstStyle/>
        <a:p>
          <a:endParaRPr lang="ru-RU"/>
        </a:p>
      </dgm:t>
    </dgm:pt>
    <dgm:pt modelId="{03DB31ED-90F6-4CA4-936B-89435CE304BA}" type="pres">
      <dgm:prSet presAssocID="{5F4ADAF1-E2C1-413F-A50D-6FF52F0EF0E7}" presName="spacing" presStyleCnt="0"/>
      <dgm:spPr/>
    </dgm:pt>
    <dgm:pt modelId="{04C39162-3863-4D45-8626-ABE3A1F0153D}" type="pres">
      <dgm:prSet presAssocID="{553EDD20-4355-46C0-97AD-DC129EE440EA}" presName="composite" presStyleCnt="0"/>
      <dgm:spPr/>
    </dgm:pt>
    <dgm:pt modelId="{FB5B9A70-1F75-4FC2-AF74-6B8F208F969B}" type="pres">
      <dgm:prSet presAssocID="{553EDD20-4355-46C0-97AD-DC129EE440EA}" presName="imgShp" presStyleLbl="fgImgPlace1" presStyleIdx="2" presStyleCnt="5" custLinFactX="-41937" custLinFactNeighborX="-100000" custLinFactNeighborY="-1961"/>
      <dgm:spPr/>
    </dgm:pt>
    <dgm:pt modelId="{F4C371E6-D821-4F54-8332-B44FAD14171C}" type="pres">
      <dgm:prSet presAssocID="{553EDD20-4355-46C0-97AD-DC129EE440EA}" presName="txShp" presStyleLbl="node1" presStyleIdx="2" presStyleCnt="5" custScaleX="141846" custLinFactNeighborX="5572" custLinFactNeighborY="-5619">
        <dgm:presLayoutVars>
          <dgm:bulletEnabled val="1"/>
        </dgm:presLayoutVars>
      </dgm:prSet>
      <dgm:spPr/>
      <dgm:t>
        <a:bodyPr/>
        <a:lstStyle/>
        <a:p>
          <a:endParaRPr lang="ru-RU"/>
        </a:p>
      </dgm:t>
    </dgm:pt>
    <dgm:pt modelId="{E7C64975-9362-434C-AE4E-4A7ED27FD36F}" type="pres">
      <dgm:prSet presAssocID="{5AA95AAB-0333-4F78-BAC1-39881D0C3201}" presName="spacing" presStyleCnt="0"/>
      <dgm:spPr/>
    </dgm:pt>
    <dgm:pt modelId="{F877F661-C33B-45A0-8876-5DA98314BAFD}" type="pres">
      <dgm:prSet presAssocID="{13621297-9077-4F4B-AA1A-6ABE487F427D}" presName="composite" presStyleCnt="0"/>
      <dgm:spPr/>
    </dgm:pt>
    <dgm:pt modelId="{9DE040F8-7D82-4F95-9670-797F9147B2C2}" type="pres">
      <dgm:prSet presAssocID="{13621297-9077-4F4B-AA1A-6ABE487F427D}" presName="imgShp" presStyleLbl="fgImgPlace1" presStyleIdx="3" presStyleCnt="5" custLinFactX="-41937" custLinFactNeighborX="-100000" custLinFactNeighborY="-1961"/>
      <dgm:spPr/>
    </dgm:pt>
    <dgm:pt modelId="{3C2596B4-8D40-4D68-8B37-FE2F99E572AE}" type="pres">
      <dgm:prSet presAssocID="{13621297-9077-4F4B-AA1A-6ABE487F427D}" presName="txShp" presStyleLbl="node1" presStyleIdx="3" presStyleCnt="5" custScaleX="141846" custLinFactNeighborX="5572" custLinFactNeighborY="-3095">
        <dgm:presLayoutVars>
          <dgm:bulletEnabled val="1"/>
        </dgm:presLayoutVars>
      </dgm:prSet>
      <dgm:spPr/>
      <dgm:t>
        <a:bodyPr/>
        <a:lstStyle/>
        <a:p>
          <a:endParaRPr lang="ru-RU"/>
        </a:p>
      </dgm:t>
    </dgm:pt>
    <dgm:pt modelId="{D7C5641E-CC05-4324-BA24-87BC1F6A7104}" type="pres">
      <dgm:prSet presAssocID="{306AA0A0-8239-48A9-8E37-53176A81F550}" presName="spacing" presStyleCnt="0"/>
      <dgm:spPr/>
    </dgm:pt>
    <dgm:pt modelId="{472388E4-D4D1-46E0-95D6-B9ABB76E81DC}" type="pres">
      <dgm:prSet presAssocID="{8462382C-05F3-4C95-A17D-B8F33876D5B9}" presName="composite" presStyleCnt="0"/>
      <dgm:spPr/>
    </dgm:pt>
    <dgm:pt modelId="{9A74E87A-0E95-42AF-AF2B-B253E00E8E6B}" type="pres">
      <dgm:prSet presAssocID="{8462382C-05F3-4C95-A17D-B8F33876D5B9}" presName="imgShp" presStyleLbl="fgImgPlace1" presStyleIdx="4" presStyleCnt="5" custLinFactX="-44511" custLinFactNeighborX="-100000"/>
      <dgm:spPr/>
    </dgm:pt>
    <dgm:pt modelId="{89C8E216-CE3F-46CE-8A92-F2ED8DB59CB4}" type="pres">
      <dgm:prSet presAssocID="{8462382C-05F3-4C95-A17D-B8F33876D5B9}" presName="txShp" presStyleLbl="node1" presStyleIdx="4" presStyleCnt="5" custScaleX="142380" custLinFactNeighborX="4123" custLinFactNeighborY="-5866">
        <dgm:presLayoutVars>
          <dgm:bulletEnabled val="1"/>
        </dgm:presLayoutVars>
      </dgm:prSet>
      <dgm:spPr/>
      <dgm:t>
        <a:bodyPr/>
        <a:lstStyle/>
        <a:p>
          <a:endParaRPr lang="ru-RU"/>
        </a:p>
      </dgm:t>
    </dgm:pt>
  </dgm:ptLst>
  <dgm:cxnLst>
    <dgm:cxn modelId="{B2660C08-0228-437C-BE70-2414D40AEC23}" type="presOf" srcId="{9F456223-0F4B-4A69-8DD3-C61A24B49BB3}" destId="{2F874E9A-A6E9-426C-8DED-AC675A0678FC}" srcOrd="0" destOrd="0" presId="urn:microsoft.com/office/officeart/2005/8/layout/vList3"/>
    <dgm:cxn modelId="{54200D3B-A4B0-4776-9B9D-9ABBE147A620}" type="presOf" srcId="{553EDD20-4355-46C0-97AD-DC129EE440EA}" destId="{F4C371E6-D821-4F54-8332-B44FAD14171C}" srcOrd="0" destOrd="0" presId="urn:microsoft.com/office/officeart/2005/8/layout/vList3"/>
    <dgm:cxn modelId="{844D0753-9D2B-4A49-A7B1-6C2EE88A9F3A}" type="presOf" srcId="{8462382C-05F3-4C95-A17D-B8F33876D5B9}" destId="{89C8E216-CE3F-46CE-8A92-F2ED8DB59CB4}" srcOrd="0" destOrd="0" presId="urn:microsoft.com/office/officeart/2005/8/layout/vList3"/>
    <dgm:cxn modelId="{BAD00F0A-3BC0-48C0-99B4-0EB38AF75246}" srcId="{C1BFE059-F1DD-42EE-BA69-9EAD5EFE3DBA}" destId="{8462382C-05F3-4C95-A17D-B8F33876D5B9}" srcOrd="4" destOrd="0" parTransId="{A7661FB8-9111-400E-B2B9-85FDEA5C1C5E}" sibTransId="{0BC9CBFF-31D8-472E-95D6-40761A9A079C}"/>
    <dgm:cxn modelId="{C7253FCF-3316-4078-9A46-816166733DF8}" type="presOf" srcId="{C1BFE059-F1DD-42EE-BA69-9EAD5EFE3DBA}" destId="{CE515281-CD4C-486C-B87B-20C884469D37}" srcOrd="0" destOrd="0" presId="urn:microsoft.com/office/officeart/2005/8/layout/vList3"/>
    <dgm:cxn modelId="{FCC3BB76-52DA-40F6-8A0C-0D16F0BCD726}" srcId="{C1BFE059-F1DD-42EE-BA69-9EAD5EFE3DBA}" destId="{553EDD20-4355-46C0-97AD-DC129EE440EA}" srcOrd="2" destOrd="0" parTransId="{6814C8BE-EE46-49F4-914B-25948FDC64CC}" sibTransId="{5AA95AAB-0333-4F78-BAC1-39881D0C3201}"/>
    <dgm:cxn modelId="{B0EA6333-D8D7-4A2F-802B-1D0278E8F24F}" type="presOf" srcId="{13621297-9077-4F4B-AA1A-6ABE487F427D}" destId="{3C2596B4-8D40-4D68-8B37-FE2F99E572AE}" srcOrd="0" destOrd="0" presId="urn:microsoft.com/office/officeart/2005/8/layout/vList3"/>
    <dgm:cxn modelId="{B37CADC4-89C7-42AF-B83D-0C651AC03BF2}" srcId="{C1BFE059-F1DD-42EE-BA69-9EAD5EFE3DBA}" destId="{13621297-9077-4F4B-AA1A-6ABE487F427D}" srcOrd="3" destOrd="0" parTransId="{5F6E8BA4-5FA7-41B3-AEF2-E201D44BA95C}" sibTransId="{306AA0A0-8239-48A9-8E37-53176A81F550}"/>
    <dgm:cxn modelId="{8CFB7E0D-C723-4E43-A3A2-C96A6306ACCA}" type="presOf" srcId="{E6417B3C-E2FB-4356-BBDC-D65DD39ADF8F}" destId="{341C1667-63A3-4583-94A3-D43B2E209487}" srcOrd="0" destOrd="0" presId="urn:microsoft.com/office/officeart/2005/8/layout/vList3"/>
    <dgm:cxn modelId="{5ACBC4A5-86AD-4261-8E56-1C9D77C8BE5A}" srcId="{C1BFE059-F1DD-42EE-BA69-9EAD5EFE3DBA}" destId="{E6417B3C-E2FB-4356-BBDC-D65DD39ADF8F}" srcOrd="1" destOrd="0" parTransId="{CEAB1689-4480-4A6E-BD37-6DB1ACA3F53C}" sibTransId="{5F4ADAF1-E2C1-413F-A50D-6FF52F0EF0E7}"/>
    <dgm:cxn modelId="{8A9EE291-6149-4CF0-9D0A-73EA0EED31B5}" srcId="{C1BFE059-F1DD-42EE-BA69-9EAD5EFE3DBA}" destId="{9F456223-0F4B-4A69-8DD3-C61A24B49BB3}" srcOrd="0" destOrd="0" parTransId="{4006AE2F-8350-487F-8F10-182BE24D92E8}" sibTransId="{54B8B502-7526-4150-B1B8-677DAB69383F}"/>
    <dgm:cxn modelId="{F2D04810-4988-4E7F-A1A5-853D2C6D2923}" type="presParOf" srcId="{CE515281-CD4C-486C-B87B-20C884469D37}" destId="{8168E06C-1A7C-4821-B2C3-A0C6BCFD0D4C}" srcOrd="0" destOrd="0" presId="urn:microsoft.com/office/officeart/2005/8/layout/vList3"/>
    <dgm:cxn modelId="{C94AA98D-DCB2-436A-97DF-E575026194C0}" type="presParOf" srcId="{8168E06C-1A7C-4821-B2C3-A0C6BCFD0D4C}" destId="{F441CAC4-FFD2-4E9A-AD82-4B581F397EAC}" srcOrd="0" destOrd="0" presId="urn:microsoft.com/office/officeart/2005/8/layout/vList3"/>
    <dgm:cxn modelId="{D5B7B346-5DD3-4AD4-A6BF-D54B26BB90E4}" type="presParOf" srcId="{8168E06C-1A7C-4821-B2C3-A0C6BCFD0D4C}" destId="{2F874E9A-A6E9-426C-8DED-AC675A0678FC}" srcOrd="1" destOrd="0" presId="urn:microsoft.com/office/officeart/2005/8/layout/vList3"/>
    <dgm:cxn modelId="{FEE9EF04-6FBF-4C66-ABAE-0AB997C40FF8}" type="presParOf" srcId="{CE515281-CD4C-486C-B87B-20C884469D37}" destId="{61EC3C48-0139-4519-9D21-95057EE926EB}" srcOrd="1" destOrd="0" presId="urn:microsoft.com/office/officeart/2005/8/layout/vList3"/>
    <dgm:cxn modelId="{140B17AC-C1AD-4BBF-989A-B3741F53332D}" type="presParOf" srcId="{CE515281-CD4C-486C-B87B-20C884469D37}" destId="{773B5CE1-51D2-4A21-9EE1-404B56FF5838}" srcOrd="2" destOrd="0" presId="urn:microsoft.com/office/officeart/2005/8/layout/vList3"/>
    <dgm:cxn modelId="{31E5381D-0147-4DB9-A12E-ABF1F79ACBE2}" type="presParOf" srcId="{773B5CE1-51D2-4A21-9EE1-404B56FF5838}" destId="{C6011B8B-E9EA-48A6-85E9-3562F21EFC87}" srcOrd="0" destOrd="0" presId="urn:microsoft.com/office/officeart/2005/8/layout/vList3"/>
    <dgm:cxn modelId="{DDAD0D0E-3D7F-4434-87A6-B8FBB5568C33}" type="presParOf" srcId="{773B5CE1-51D2-4A21-9EE1-404B56FF5838}" destId="{341C1667-63A3-4583-94A3-D43B2E209487}" srcOrd="1" destOrd="0" presId="urn:microsoft.com/office/officeart/2005/8/layout/vList3"/>
    <dgm:cxn modelId="{BFD600C6-7B01-4C7C-8B18-3A89D00542B5}" type="presParOf" srcId="{CE515281-CD4C-486C-B87B-20C884469D37}" destId="{03DB31ED-90F6-4CA4-936B-89435CE304BA}" srcOrd="3" destOrd="0" presId="urn:microsoft.com/office/officeart/2005/8/layout/vList3"/>
    <dgm:cxn modelId="{CF69A390-DA4C-4D72-BF12-0E168B326FD1}" type="presParOf" srcId="{CE515281-CD4C-486C-B87B-20C884469D37}" destId="{04C39162-3863-4D45-8626-ABE3A1F0153D}" srcOrd="4" destOrd="0" presId="urn:microsoft.com/office/officeart/2005/8/layout/vList3"/>
    <dgm:cxn modelId="{9E55E84B-2EE3-441A-9D8F-A21ABE6C653C}" type="presParOf" srcId="{04C39162-3863-4D45-8626-ABE3A1F0153D}" destId="{FB5B9A70-1F75-4FC2-AF74-6B8F208F969B}" srcOrd="0" destOrd="0" presId="urn:microsoft.com/office/officeart/2005/8/layout/vList3"/>
    <dgm:cxn modelId="{DE4CC124-ACBF-4D9E-B470-AB82AD805378}" type="presParOf" srcId="{04C39162-3863-4D45-8626-ABE3A1F0153D}" destId="{F4C371E6-D821-4F54-8332-B44FAD14171C}" srcOrd="1" destOrd="0" presId="urn:microsoft.com/office/officeart/2005/8/layout/vList3"/>
    <dgm:cxn modelId="{2D9F93A0-98CF-4832-B4DA-6601F5518A62}" type="presParOf" srcId="{CE515281-CD4C-486C-B87B-20C884469D37}" destId="{E7C64975-9362-434C-AE4E-4A7ED27FD36F}" srcOrd="5" destOrd="0" presId="urn:microsoft.com/office/officeart/2005/8/layout/vList3"/>
    <dgm:cxn modelId="{574C65FD-4141-4094-8791-5FA90FBCE66B}" type="presParOf" srcId="{CE515281-CD4C-486C-B87B-20C884469D37}" destId="{F877F661-C33B-45A0-8876-5DA98314BAFD}" srcOrd="6" destOrd="0" presId="urn:microsoft.com/office/officeart/2005/8/layout/vList3"/>
    <dgm:cxn modelId="{ADA00166-C80D-446D-89FF-2E29933DB0CB}" type="presParOf" srcId="{F877F661-C33B-45A0-8876-5DA98314BAFD}" destId="{9DE040F8-7D82-4F95-9670-797F9147B2C2}" srcOrd="0" destOrd="0" presId="urn:microsoft.com/office/officeart/2005/8/layout/vList3"/>
    <dgm:cxn modelId="{4AE5E368-C3B2-4B20-984D-73167F72F6D4}" type="presParOf" srcId="{F877F661-C33B-45A0-8876-5DA98314BAFD}" destId="{3C2596B4-8D40-4D68-8B37-FE2F99E572AE}" srcOrd="1" destOrd="0" presId="urn:microsoft.com/office/officeart/2005/8/layout/vList3"/>
    <dgm:cxn modelId="{CC28A8E8-612F-4CED-9288-D44164E1E7F2}" type="presParOf" srcId="{CE515281-CD4C-486C-B87B-20C884469D37}" destId="{D7C5641E-CC05-4324-BA24-87BC1F6A7104}" srcOrd="7" destOrd="0" presId="urn:microsoft.com/office/officeart/2005/8/layout/vList3"/>
    <dgm:cxn modelId="{52E57146-42AC-4256-AE85-C8536BF217BE}" type="presParOf" srcId="{CE515281-CD4C-486C-B87B-20C884469D37}" destId="{472388E4-D4D1-46E0-95D6-B9ABB76E81DC}" srcOrd="8" destOrd="0" presId="urn:microsoft.com/office/officeart/2005/8/layout/vList3"/>
    <dgm:cxn modelId="{3A46DFF3-FC01-4ADE-80CC-57870D90FB6D}" type="presParOf" srcId="{472388E4-D4D1-46E0-95D6-B9ABB76E81DC}" destId="{9A74E87A-0E95-42AF-AF2B-B253E00E8E6B}" srcOrd="0" destOrd="0" presId="urn:microsoft.com/office/officeart/2005/8/layout/vList3"/>
    <dgm:cxn modelId="{9AD7D443-D58B-4A34-8D7E-C928668531A4}" type="presParOf" srcId="{472388E4-D4D1-46E0-95D6-B9ABB76E81DC}" destId="{89C8E216-CE3F-46CE-8A92-F2ED8DB59CB4}"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4E9A-A6E9-426C-8DED-AC675A0678FC}">
      <dsp:nvSpPr>
        <dsp:cNvPr id="0" name=""/>
        <dsp:cNvSpPr/>
      </dsp:nvSpPr>
      <dsp:spPr>
        <a:xfrm rot="10800000">
          <a:off x="819738" y="19014"/>
          <a:ext cx="17321184" cy="1718105"/>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Признание тувинского языка как стратегического ресурса устойчивого этнокультурного развития тувинского этноса и важного фактора обеспечения этнической самоидентификации, национального самосознания тувинцев и межнационального согласия;</a:t>
          </a:r>
          <a:endParaRPr lang="ru-RU" sz="2800" b="1" kern="1200" dirty="0">
            <a:latin typeface="+mn-lt"/>
          </a:endParaRPr>
        </a:p>
      </dsp:txBody>
      <dsp:txXfrm rot="10800000">
        <a:off x="1249264" y="19014"/>
        <a:ext cx="16891658" cy="1718105"/>
      </dsp:txXfrm>
    </dsp:sp>
    <dsp:sp modelId="{F441CAC4-FFD2-4E9A-AD82-4B581F397EAC}">
      <dsp:nvSpPr>
        <dsp:cNvPr id="0" name=""/>
        <dsp:cNvSpPr/>
      </dsp:nvSpPr>
      <dsp:spPr>
        <a:xfrm>
          <a:off x="0" y="0"/>
          <a:ext cx="1718105" cy="1718105"/>
        </a:xfrm>
        <a:prstGeom prst="ellipse">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41C1667-63A3-4583-94A3-D43B2E209487}">
      <dsp:nvSpPr>
        <dsp:cNvPr id="0" name=""/>
        <dsp:cNvSpPr/>
      </dsp:nvSpPr>
      <dsp:spPr>
        <a:xfrm rot="10800000">
          <a:off x="819738" y="2107247"/>
          <a:ext cx="17321184" cy="1718105"/>
        </a:xfrm>
        <a:prstGeom prst="homePlat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Сохранение и развитие тувинского литературного языка как основного фактора, идентифицирующего историческую общность людей как сформировавшийся и высокоразвитый народ;</a:t>
          </a:r>
          <a:endParaRPr lang="ru-RU" sz="2800" b="1" kern="1200" dirty="0">
            <a:latin typeface="+mn-lt"/>
          </a:endParaRPr>
        </a:p>
      </dsp:txBody>
      <dsp:txXfrm rot="10800000">
        <a:off x="1249264" y="2107247"/>
        <a:ext cx="16891658" cy="1718105"/>
      </dsp:txXfrm>
    </dsp:sp>
    <dsp:sp modelId="{C6011B8B-E9EA-48A6-85E9-3562F21EFC87}">
      <dsp:nvSpPr>
        <dsp:cNvPr id="0" name=""/>
        <dsp:cNvSpPr/>
      </dsp:nvSpPr>
      <dsp:spPr>
        <a:xfrm>
          <a:off x="0" y="2204526"/>
          <a:ext cx="1718105" cy="1718105"/>
        </a:xfrm>
        <a:prstGeom prst="ellipse">
          <a:avLst/>
        </a:prstGeom>
        <a:solidFill>
          <a:schemeClr val="accent4">
            <a:tint val="50000"/>
            <a:hueOff val="-1327093"/>
            <a:satOff val="7537"/>
            <a:lumOff val="59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C371E6-D821-4F54-8332-B44FAD14171C}">
      <dsp:nvSpPr>
        <dsp:cNvPr id="0" name=""/>
        <dsp:cNvSpPr/>
      </dsp:nvSpPr>
      <dsp:spPr>
        <a:xfrm rot="10800000">
          <a:off x="819738" y="4338219"/>
          <a:ext cx="17321184" cy="1718105"/>
        </a:xfrm>
        <a:prstGeom prst="homePlat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Сохранение и поддержка диалектных форм тувинского разговорного языка как основного источника обогащения и развития литературного языка;</a:t>
          </a:r>
          <a:endParaRPr lang="ru-RU" sz="2800" b="1" kern="1200" dirty="0">
            <a:latin typeface="+mn-lt"/>
          </a:endParaRPr>
        </a:p>
      </dsp:txBody>
      <dsp:txXfrm rot="10800000">
        <a:off x="1249264" y="4338219"/>
        <a:ext cx="16891658" cy="1718105"/>
      </dsp:txXfrm>
    </dsp:sp>
    <dsp:sp modelId="{FB5B9A70-1F75-4FC2-AF74-6B8F208F969B}">
      <dsp:nvSpPr>
        <dsp:cNvPr id="0" name=""/>
        <dsp:cNvSpPr/>
      </dsp:nvSpPr>
      <dsp:spPr>
        <a:xfrm>
          <a:off x="0" y="4435498"/>
          <a:ext cx="1718105" cy="1718105"/>
        </a:xfrm>
        <a:prstGeom prst="ellipse">
          <a:avLst/>
        </a:prstGeom>
        <a:solidFill>
          <a:schemeClr val="accent4">
            <a:tint val="50000"/>
            <a:hueOff val="-2654186"/>
            <a:satOff val="15073"/>
            <a:lumOff val="119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2596B4-8D40-4D68-8B37-FE2F99E572AE}">
      <dsp:nvSpPr>
        <dsp:cNvPr id="0" name=""/>
        <dsp:cNvSpPr/>
      </dsp:nvSpPr>
      <dsp:spPr>
        <a:xfrm rot="10800000">
          <a:off x="819738" y="6569191"/>
          <a:ext cx="17321184" cy="1718105"/>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Признание сбалансированного билингвизма (двуязычия) фактором, обеспечивающим межэтническое взаимопонимание, гармоничное развитие современного общества в согласии;</a:t>
          </a:r>
          <a:endParaRPr lang="ru-RU" sz="2800" b="1" kern="1200" dirty="0">
            <a:latin typeface="+mn-lt"/>
          </a:endParaRPr>
        </a:p>
      </dsp:txBody>
      <dsp:txXfrm rot="10800000">
        <a:off x="1249264" y="6569191"/>
        <a:ext cx="16891658" cy="1718105"/>
      </dsp:txXfrm>
    </dsp:sp>
    <dsp:sp modelId="{9DE040F8-7D82-4F95-9670-797F9147B2C2}">
      <dsp:nvSpPr>
        <dsp:cNvPr id="0" name=""/>
        <dsp:cNvSpPr/>
      </dsp:nvSpPr>
      <dsp:spPr>
        <a:xfrm>
          <a:off x="0" y="6666470"/>
          <a:ext cx="1718105" cy="1718105"/>
        </a:xfrm>
        <a:prstGeom prst="ellipse">
          <a:avLst/>
        </a:prstGeom>
        <a:solidFill>
          <a:schemeClr val="accent4">
            <a:tint val="50000"/>
            <a:hueOff val="-3981279"/>
            <a:satOff val="22610"/>
            <a:lumOff val="179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4E9A-A6E9-426C-8DED-AC675A0678FC}">
      <dsp:nvSpPr>
        <dsp:cNvPr id="0" name=""/>
        <dsp:cNvSpPr/>
      </dsp:nvSpPr>
      <dsp:spPr>
        <a:xfrm rot="10800000">
          <a:off x="1176554" y="656"/>
          <a:ext cx="17977573" cy="1417737"/>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91440" rIns="170688" bIns="91440" numCol="1" spcCol="1270" anchor="ctr" anchorCtr="0">
          <a:noAutofit/>
        </a:bodyPr>
        <a:lstStyle/>
        <a:p>
          <a:pPr lvl="0" algn="just" defTabSz="1066800">
            <a:lnSpc>
              <a:spcPct val="90000"/>
            </a:lnSpc>
            <a:spcBef>
              <a:spcPct val="0"/>
            </a:spcBef>
            <a:spcAft>
              <a:spcPct val="35000"/>
            </a:spcAft>
          </a:pPr>
          <a:r>
            <a:rPr lang="ru-RU" sz="2400" b="1" kern="1200" dirty="0" smtClean="0">
              <a:latin typeface="+mn-lt"/>
              <a:cs typeface="Times New Roman" panose="02020603050405020304" pitchFamily="18" charset="0"/>
            </a:rPr>
            <a:t>Необходимость государственной поддержки для развития сбалансированного билингвизма (двуязычия) и сохранения тувинского языка, разработка и принятие управленческих решений в области тувинского языка на основе потребностей в изучении, языковых интересов, ценностей и приоритетов гражданина и представителя этноса;</a:t>
          </a:r>
        </a:p>
      </dsp:txBody>
      <dsp:txXfrm rot="10800000">
        <a:off x="1530988" y="656"/>
        <a:ext cx="17623139" cy="1417737"/>
      </dsp:txXfrm>
    </dsp:sp>
    <dsp:sp modelId="{F441CAC4-FFD2-4E9A-AD82-4B581F397EAC}">
      <dsp:nvSpPr>
        <dsp:cNvPr id="0" name=""/>
        <dsp:cNvSpPr/>
      </dsp:nvSpPr>
      <dsp:spPr>
        <a:xfrm>
          <a:off x="487153" y="0"/>
          <a:ext cx="1417737" cy="1417737"/>
        </a:xfrm>
        <a:prstGeom prst="ellipse">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41C1667-63A3-4583-94A3-D43B2E209487}">
      <dsp:nvSpPr>
        <dsp:cNvPr id="0" name=""/>
        <dsp:cNvSpPr/>
      </dsp:nvSpPr>
      <dsp:spPr>
        <a:xfrm rot="10800000">
          <a:off x="1086500" y="1802313"/>
          <a:ext cx="18067627" cy="1417737"/>
        </a:xfrm>
        <a:prstGeom prst="homePlate">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Разработка и реализация основных направлений языковой политики в РТ с участием гражданского общества, его институтов, общественных, научных, некоммерческих и коммерческих организаций и объединений;</a:t>
          </a:r>
        </a:p>
      </dsp:txBody>
      <dsp:txXfrm rot="10800000">
        <a:off x="1440934" y="1802313"/>
        <a:ext cx="17713193" cy="1417737"/>
      </dsp:txXfrm>
    </dsp:sp>
    <dsp:sp modelId="{C6011B8B-E9EA-48A6-85E9-3562F21EFC87}">
      <dsp:nvSpPr>
        <dsp:cNvPr id="0" name=""/>
        <dsp:cNvSpPr/>
      </dsp:nvSpPr>
      <dsp:spPr>
        <a:xfrm>
          <a:off x="487153" y="1814874"/>
          <a:ext cx="1417737" cy="1417737"/>
        </a:xfrm>
        <a:prstGeom prst="ellipse">
          <a:avLst/>
        </a:prstGeom>
        <a:solidFill>
          <a:schemeClr val="accent4">
            <a:tint val="50000"/>
            <a:hueOff val="-995320"/>
            <a:satOff val="5652"/>
            <a:lumOff val="449"/>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C371E6-D821-4F54-8332-B44FAD14171C}">
      <dsp:nvSpPr>
        <dsp:cNvPr id="0" name=""/>
        <dsp:cNvSpPr/>
      </dsp:nvSpPr>
      <dsp:spPr>
        <a:xfrm rot="10800000">
          <a:off x="1086500" y="3603956"/>
          <a:ext cx="18067627" cy="1417737"/>
        </a:xfrm>
        <a:prstGeom prst="homePlat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Согласование интересов, координация деятельности всех субъектов языковой политики;</a:t>
          </a:r>
        </a:p>
      </dsp:txBody>
      <dsp:txXfrm rot="10800000">
        <a:off x="1440934" y="3603956"/>
        <a:ext cx="17713193" cy="1417737"/>
      </dsp:txXfrm>
    </dsp:sp>
    <dsp:sp modelId="{FB5B9A70-1F75-4FC2-AF74-6B8F208F969B}">
      <dsp:nvSpPr>
        <dsp:cNvPr id="0" name=""/>
        <dsp:cNvSpPr/>
      </dsp:nvSpPr>
      <dsp:spPr>
        <a:xfrm>
          <a:off x="487153" y="3655817"/>
          <a:ext cx="1417737" cy="1417737"/>
        </a:xfrm>
        <a:prstGeom prst="ellipse">
          <a:avLst/>
        </a:prstGeom>
        <a:solidFill>
          <a:schemeClr val="accent4">
            <a:tint val="50000"/>
            <a:hueOff val="-1990639"/>
            <a:satOff val="11305"/>
            <a:lumOff val="89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2596B4-8D40-4D68-8B37-FE2F99E572AE}">
      <dsp:nvSpPr>
        <dsp:cNvPr id="0" name=""/>
        <dsp:cNvSpPr/>
      </dsp:nvSpPr>
      <dsp:spPr>
        <a:xfrm rot="10800000">
          <a:off x="1086500" y="5480682"/>
          <a:ext cx="18067627" cy="1417737"/>
        </a:xfrm>
        <a:prstGeom prst="homePlate">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Расширение масштабов языкового и межкультурного взаимодействия тувинцев с другими народами России, с представителями тувинского этноса, проживающими за пределами РТ;</a:t>
          </a:r>
        </a:p>
      </dsp:txBody>
      <dsp:txXfrm rot="10800000">
        <a:off x="1440934" y="5480682"/>
        <a:ext cx="17713193" cy="1417737"/>
      </dsp:txXfrm>
    </dsp:sp>
    <dsp:sp modelId="{9DE040F8-7D82-4F95-9670-797F9147B2C2}">
      <dsp:nvSpPr>
        <dsp:cNvPr id="0" name=""/>
        <dsp:cNvSpPr/>
      </dsp:nvSpPr>
      <dsp:spPr>
        <a:xfrm>
          <a:off x="487153" y="5496760"/>
          <a:ext cx="1417737" cy="1417737"/>
        </a:xfrm>
        <a:prstGeom prst="ellipse">
          <a:avLst/>
        </a:prstGeom>
        <a:solidFill>
          <a:schemeClr val="accent4">
            <a:tint val="50000"/>
            <a:hueOff val="-2985959"/>
            <a:satOff val="16958"/>
            <a:lumOff val="1346"/>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C8E216-CE3F-46CE-8A92-F2ED8DB59CB4}">
      <dsp:nvSpPr>
        <dsp:cNvPr id="0" name=""/>
        <dsp:cNvSpPr/>
      </dsp:nvSpPr>
      <dsp:spPr>
        <a:xfrm rot="10800000">
          <a:off x="1018482" y="7282340"/>
          <a:ext cx="18135645" cy="1417737"/>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06680" rIns="199136" bIns="106680" numCol="1" spcCol="1270" anchor="ctr" anchorCtr="0">
          <a:noAutofit/>
        </a:bodyPr>
        <a:lstStyle/>
        <a:p>
          <a:pPr lvl="0" algn="just" defTabSz="1244600">
            <a:lnSpc>
              <a:spcPct val="90000"/>
            </a:lnSpc>
            <a:spcBef>
              <a:spcPct val="0"/>
            </a:spcBef>
            <a:spcAft>
              <a:spcPct val="35000"/>
            </a:spcAft>
          </a:pPr>
          <a:r>
            <a:rPr lang="ru-RU" sz="2800" b="1" kern="1200" dirty="0" smtClean="0">
              <a:latin typeface="+mn-lt"/>
              <a:cs typeface="Times New Roman" panose="02020603050405020304" pitchFamily="18" charset="0"/>
            </a:rPr>
            <a:t>Развитие национальных языков на основе добрососедства и взаимоуважения народов.</a:t>
          </a:r>
        </a:p>
      </dsp:txBody>
      <dsp:txXfrm rot="10800000">
        <a:off x="1372916" y="7282340"/>
        <a:ext cx="17781211" cy="1417737"/>
      </dsp:txXfrm>
    </dsp:sp>
    <dsp:sp modelId="{9A74E87A-0E95-42AF-AF2B-B253E00E8E6B}">
      <dsp:nvSpPr>
        <dsp:cNvPr id="0" name=""/>
        <dsp:cNvSpPr/>
      </dsp:nvSpPr>
      <dsp:spPr>
        <a:xfrm>
          <a:off x="450661" y="7365504"/>
          <a:ext cx="1417737" cy="1417737"/>
        </a:xfrm>
        <a:prstGeom prst="ellipse">
          <a:avLst/>
        </a:prstGeom>
        <a:solidFill>
          <a:schemeClr val="accent4">
            <a:tint val="50000"/>
            <a:hueOff val="-3981279"/>
            <a:satOff val="22610"/>
            <a:lumOff val="179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F737B-19C5-4EC0-8761-BEF9D15B2930}">
      <dsp:nvSpPr>
        <dsp:cNvPr id="0" name=""/>
        <dsp:cNvSpPr/>
      </dsp:nvSpPr>
      <dsp:spPr>
        <a:xfrm>
          <a:off x="-10663214" y="-1627884"/>
          <a:ext cx="12688816" cy="12688816"/>
        </a:xfrm>
        <a:prstGeom prst="blockArc">
          <a:avLst>
            <a:gd name="adj1" fmla="val 18900000"/>
            <a:gd name="adj2" fmla="val 2700000"/>
            <a:gd name="adj3" fmla="val 170"/>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C4170C-968A-47B3-9E89-314A239CD89B}">
      <dsp:nvSpPr>
        <dsp:cNvPr id="0" name=""/>
        <dsp:cNvSpPr/>
      </dsp:nvSpPr>
      <dsp:spPr>
        <a:xfrm>
          <a:off x="755115" y="391807"/>
          <a:ext cx="15588174" cy="120298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282" tIns="91440" rIns="91440" bIns="91440" numCol="1" spcCol="1270" anchor="ctr" anchorCtr="0">
          <a:noAutofit/>
        </a:bodyPr>
        <a:lstStyle/>
        <a:p>
          <a:pPr lvl="0" algn="l" defTabSz="1600200">
            <a:lnSpc>
              <a:spcPct val="90000"/>
            </a:lnSpc>
            <a:spcBef>
              <a:spcPct val="0"/>
            </a:spcBef>
            <a:spcAft>
              <a:spcPct val="35000"/>
            </a:spcAft>
          </a:pPr>
          <a:r>
            <a:rPr lang="ru-RU" sz="3600" kern="1200" smtClean="0">
              <a:latin typeface="+mn-lt"/>
              <a:cs typeface="Times New Roman" panose="02020603050405020304" pitchFamily="18" charset="0"/>
            </a:rPr>
            <a:t>Укрепление общественных и государственных функций тувинского языка;</a:t>
          </a:r>
          <a:endParaRPr lang="ru-RU" sz="3600" kern="1200" dirty="0">
            <a:latin typeface="+mn-lt"/>
          </a:endParaRPr>
        </a:p>
      </dsp:txBody>
      <dsp:txXfrm>
        <a:off x="755115" y="391807"/>
        <a:ext cx="15588174" cy="1202985"/>
      </dsp:txXfrm>
    </dsp:sp>
    <dsp:sp modelId="{8725D919-092C-4EE0-84EE-A9D62B4E5A2D}">
      <dsp:nvSpPr>
        <dsp:cNvPr id="0" name=""/>
        <dsp:cNvSpPr/>
      </dsp:nvSpPr>
      <dsp:spPr>
        <a:xfrm>
          <a:off x="134420" y="372605"/>
          <a:ext cx="1241389" cy="124138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8AA610-FEF2-4330-A488-F88F286EF36E}">
      <dsp:nvSpPr>
        <dsp:cNvPr id="0" name=""/>
        <dsp:cNvSpPr/>
      </dsp:nvSpPr>
      <dsp:spPr>
        <a:xfrm>
          <a:off x="1572017" y="1881285"/>
          <a:ext cx="14771272" cy="120298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282" tIns="91440" rIns="91440" bIns="91440" numCol="1" spcCol="1270" anchor="ctr" anchorCtr="0">
          <a:noAutofit/>
        </a:bodyPr>
        <a:lstStyle/>
        <a:p>
          <a:pPr lvl="0" algn="l" defTabSz="1600200">
            <a:lnSpc>
              <a:spcPct val="90000"/>
            </a:lnSpc>
            <a:spcBef>
              <a:spcPct val="0"/>
            </a:spcBef>
            <a:spcAft>
              <a:spcPct val="35000"/>
            </a:spcAft>
          </a:pPr>
          <a:r>
            <a:rPr lang="ru-RU" sz="3600" kern="1200" dirty="0" smtClean="0">
              <a:latin typeface="+mn-lt"/>
              <a:cs typeface="Times New Roman" panose="02020603050405020304" pitchFamily="18" charset="0"/>
            </a:rPr>
            <a:t>Расширение общественных функций тувинского языка; </a:t>
          </a:r>
          <a:endParaRPr lang="ru-RU" sz="3600" kern="1200" dirty="0">
            <a:latin typeface="+mn-lt"/>
          </a:endParaRPr>
        </a:p>
      </dsp:txBody>
      <dsp:txXfrm>
        <a:off x="1572017" y="1881285"/>
        <a:ext cx="14771272" cy="1202985"/>
      </dsp:txXfrm>
    </dsp:sp>
    <dsp:sp modelId="{655E6840-B448-4F1B-8248-89115E955C27}">
      <dsp:nvSpPr>
        <dsp:cNvPr id="0" name=""/>
        <dsp:cNvSpPr/>
      </dsp:nvSpPr>
      <dsp:spPr>
        <a:xfrm>
          <a:off x="951322" y="1862083"/>
          <a:ext cx="1241389" cy="1241389"/>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E8171A-3A0A-44B6-85C3-9D18C4369539}">
      <dsp:nvSpPr>
        <dsp:cNvPr id="0" name=""/>
        <dsp:cNvSpPr/>
      </dsp:nvSpPr>
      <dsp:spPr>
        <a:xfrm>
          <a:off x="1945566" y="3370763"/>
          <a:ext cx="14397723" cy="120298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282" tIns="91440" rIns="91440" bIns="91440" numCol="1" spcCol="1270" anchor="ctr" anchorCtr="0">
          <a:noAutofit/>
        </a:bodyPr>
        <a:lstStyle/>
        <a:p>
          <a:pPr lvl="0" algn="l" defTabSz="1600200">
            <a:lnSpc>
              <a:spcPct val="90000"/>
            </a:lnSpc>
            <a:spcBef>
              <a:spcPct val="0"/>
            </a:spcBef>
            <a:spcAft>
              <a:spcPct val="35000"/>
            </a:spcAft>
          </a:pPr>
          <a:r>
            <a:rPr lang="ru-RU" sz="3600" kern="1200" smtClean="0">
              <a:latin typeface="+mn-lt"/>
              <a:cs typeface="Times New Roman" panose="02020603050405020304" pitchFamily="18" charset="0"/>
            </a:rPr>
            <a:t>Повышение престижа тувинского языка; </a:t>
          </a:r>
          <a:endParaRPr lang="ru-RU" sz="3600" kern="1200" dirty="0">
            <a:latin typeface="+mn-lt"/>
          </a:endParaRPr>
        </a:p>
      </dsp:txBody>
      <dsp:txXfrm>
        <a:off x="1945566" y="3370763"/>
        <a:ext cx="14397723" cy="1202985"/>
      </dsp:txXfrm>
    </dsp:sp>
    <dsp:sp modelId="{AC696083-CB63-4AFA-BA7B-33A904CB1D90}">
      <dsp:nvSpPr>
        <dsp:cNvPr id="0" name=""/>
        <dsp:cNvSpPr/>
      </dsp:nvSpPr>
      <dsp:spPr>
        <a:xfrm>
          <a:off x="1324871" y="3351561"/>
          <a:ext cx="1241389" cy="124138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1F524F-EEA9-437F-AD31-D4F90AB23893}">
      <dsp:nvSpPr>
        <dsp:cNvPr id="0" name=""/>
        <dsp:cNvSpPr/>
      </dsp:nvSpPr>
      <dsp:spPr>
        <a:xfrm>
          <a:off x="1945566" y="4859298"/>
          <a:ext cx="14397723" cy="12029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282" tIns="91440" rIns="91440" bIns="91440" numCol="1" spcCol="1270" anchor="ctr" anchorCtr="0">
          <a:noAutofit/>
        </a:bodyPr>
        <a:lstStyle/>
        <a:p>
          <a:pPr lvl="0" algn="l" defTabSz="1600200">
            <a:lnSpc>
              <a:spcPct val="90000"/>
            </a:lnSpc>
            <a:spcBef>
              <a:spcPct val="0"/>
            </a:spcBef>
            <a:spcAft>
              <a:spcPct val="35000"/>
            </a:spcAft>
          </a:pPr>
          <a:r>
            <a:rPr lang="ru-RU" sz="3600" kern="1200" smtClean="0">
              <a:latin typeface="+mn-lt"/>
              <a:cs typeface="Times New Roman" panose="02020603050405020304" pitchFamily="18" charset="0"/>
            </a:rPr>
            <a:t>Сохранение и развитие норм и богатства тувинского языка; </a:t>
          </a:r>
          <a:endParaRPr lang="ru-RU" sz="3600" kern="1200" dirty="0">
            <a:latin typeface="+mn-lt"/>
          </a:endParaRPr>
        </a:p>
      </dsp:txBody>
      <dsp:txXfrm>
        <a:off x="1945566" y="4859298"/>
        <a:ext cx="14397723" cy="1202985"/>
      </dsp:txXfrm>
    </dsp:sp>
    <dsp:sp modelId="{1F68FB71-D725-4443-9E13-8F849AC3ED40}">
      <dsp:nvSpPr>
        <dsp:cNvPr id="0" name=""/>
        <dsp:cNvSpPr/>
      </dsp:nvSpPr>
      <dsp:spPr>
        <a:xfrm>
          <a:off x="1324871" y="4840096"/>
          <a:ext cx="1241389" cy="124138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8F7825-2C6F-4669-BCA5-4F16663D71F7}">
      <dsp:nvSpPr>
        <dsp:cNvPr id="0" name=""/>
        <dsp:cNvSpPr/>
      </dsp:nvSpPr>
      <dsp:spPr>
        <a:xfrm>
          <a:off x="1572017" y="6348777"/>
          <a:ext cx="14771272" cy="120298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282" tIns="91440" rIns="91440" bIns="91440" numCol="1" spcCol="1270" anchor="ctr" anchorCtr="0">
          <a:noAutofit/>
        </a:bodyPr>
        <a:lstStyle/>
        <a:p>
          <a:pPr lvl="0" algn="l" defTabSz="1600200">
            <a:lnSpc>
              <a:spcPct val="90000"/>
            </a:lnSpc>
            <a:spcBef>
              <a:spcPct val="0"/>
            </a:spcBef>
            <a:spcAft>
              <a:spcPct val="35000"/>
            </a:spcAft>
          </a:pPr>
          <a:r>
            <a:rPr lang="ru-RU" sz="3600" kern="1200" smtClean="0">
              <a:latin typeface="+mn-lt"/>
              <a:cs typeface="Times New Roman" panose="02020603050405020304" pitchFamily="18" charset="0"/>
            </a:rPr>
            <a:t>Формирование  развитие тувинско-русского/ русско-тувинского билингвизма;</a:t>
          </a:r>
          <a:endParaRPr lang="ru-RU" sz="3600" kern="1200" dirty="0">
            <a:latin typeface="+mn-lt"/>
          </a:endParaRPr>
        </a:p>
      </dsp:txBody>
      <dsp:txXfrm>
        <a:off x="1572017" y="6348777"/>
        <a:ext cx="14771272" cy="1202985"/>
      </dsp:txXfrm>
    </dsp:sp>
    <dsp:sp modelId="{24530F2F-69AE-4126-B158-B18EEDF9CF57}">
      <dsp:nvSpPr>
        <dsp:cNvPr id="0" name=""/>
        <dsp:cNvSpPr/>
      </dsp:nvSpPr>
      <dsp:spPr>
        <a:xfrm>
          <a:off x="951322" y="6329575"/>
          <a:ext cx="1241389" cy="1241389"/>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104346-88BD-4332-ABA7-840E496E3C5B}">
      <dsp:nvSpPr>
        <dsp:cNvPr id="0" name=""/>
        <dsp:cNvSpPr/>
      </dsp:nvSpPr>
      <dsp:spPr>
        <a:xfrm>
          <a:off x="755115" y="7838255"/>
          <a:ext cx="15588174" cy="120298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8282" tIns="91440" rIns="91440" bIns="91440" numCol="1" spcCol="1270" anchor="ctr" anchorCtr="0">
          <a:noAutofit/>
        </a:bodyPr>
        <a:lstStyle/>
        <a:p>
          <a:pPr lvl="0" algn="l" defTabSz="1600200">
            <a:lnSpc>
              <a:spcPct val="90000"/>
            </a:lnSpc>
            <a:spcBef>
              <a:spcPct val="0"/>
            </a:spcBef>
            <a:spcAft>
              <a:spcPct val="35000"/>
            </a:spcAft>
          </a:pPr>
          <a:r>
            <a:rPr lang="ru-RU" sz="3600" kern="1200" dirty="0" smtClean="0">
              <a:latin typeface="+mn-lt"/>
              <a:cs typeface="Times New Roman" panose="02020603050405020304" pitchFamily="18" charset="0"/>
            </a:rPr>
            <a:t>Активизация деятельности всех заинтересованных субъектов языковой политики в Республике Тыва.</a:t>
          </a:r>
          <a:endParaRPr lang="ru-RU" sz="3600" kern="1200" dirty="0">
            <a:latin typeface="+mn-lt"/>
          </a:endParaRPr>
        </a:p>
      </dsp:txBody>
      <dsp:txXfrm>
        <a:off x="755115" y="7838255"/>
        <a:ext cx="15588174" cy="1202985"/>
      </dsp:txXfrm>
    </dsp:sp>
    <dsp:sp modelId="{6AB4B80A-3ABE-4108-A6FD-AE303DBDCC3D}">
      <dsp:nvSpPr>
        <dsp:cNvPr id="0" name=""/>
        <dsp:cNvSpPr/>
      </dsp:nvSpPr>
      <dsp:spPr>
        <a:xfrm>
          <a:off x="134420" y="7819053"/>
          <a:ext cx="1241389" cy="124138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4E9A-A6E9-426C-8DED-AC675A0678FC}">
      <dsp:nvSpPr>
        <dsp:cNvPr id="0" name=""/>
        <dsp:cNvSpPr/>
      </dsp:nvSpPr>
      <dsp:spPr>
        <a:xfrm rot="10800000">
          <a:off x="819738" y="19014"/>
          <a:ext cx="17321184" cy="1718105"/>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37160" rIns="256032" bIns="137160" numCol="1" spcCol="1270" anchor="ctr" anchorCtr="0">
          <a:noAutofit/>
        </a:bodyPr>
        <a:lstStyle/>
        <a:p>
          <a:pPr lvl="0" algn="just" defTabSz="1600200">
            <a:lnSpc>
              <a:spcPct val="90000"/>
            </a:lnSpc>
            <a:spcBef>
              <a:spcPct val="0"/>
            </a:spcBef>
            <a:spcAft>
              <a:spcPct val="35000"/>
            </a:spcAft>
          </a:pPr>
          <a:r>
            <a:rPr lang="ru-RU" sz="3600" b="1" kern="1200" dirty="0" smtClean="0">
              <a:cs typeface="Times New Roman" panose="02020603050405020304" pitchFamily="18" charset="0"/>
            </a:rPr>
            <a:t>обеспечение законодательной базы для функционирования тувинского языка во всех сферах жизнедеятельности тувинского общества на территории РТ;</a:t>
          </a:r>
          <a:endParaRPr lang="ru-RU" sz="3600" b="1" kern="1200" dirty="0">
            <a:latin typeface="+mn-lt"/>
          </a:endParaRPr>
        </a:p>
      </dsp:txBody>
      <dsp:txXfrm rot="10800000">
        <a:off x="1249264" y="19014"/>
        <a:ext cx="16891658" cy="1718105"/>
      </dsp:txXfrm>
    </dsp:sp>
    <dsp:sp modelId="{F441CAC4-FFD2-4E9A-AD82-4B581F397EAC}">
      <dsp:nvSpPr>
        <dsp:cNvPr id="0" name=""/>
        <dsp:cNvSpPr/>
      </dsp:nvSpPr>
      <dsp:spPr>
        <a:xfrm>
          <a:off x="0" y="0"/>
          <a:ext cx="1718105" cy="1718105"/>
        </a:xfrm>
        <a:prstGeom prst="ellipse">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41C1667-63A3-4583-94A3-D43B2E209487}">
      <dsp:nvSpPr>
        <dsp:cNvPr id="0" name=""/>
        <dsp:cNvSpPr/>
      </dsp:nvSpPr>
      <dsp:spPr>
        <a:xfrm rot="10800000">
          <a:off x="819738" y="2107247"/>
          <a:ext cx="17321184" cy="1718105"/>
        </a:xfrm>
        <a:prstGeom prst="homePlat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37160" rIns="256032" bIns="137160" numCol="1" spcCol="1270" anchor="ctr" anchorCtr="0">
          <a:noAutofit/>
        </a:bodyPr>
        <a:lstStyle/>
        <a:p>
          <a:pPr lvl="0" algn="just" defTabSz="1600200">
            <a:lnSpc>
              <a:spcPct val="90000"/>
            </a:lnSpc>
            <a:spcBef>
              <a:spcPct val="0"/>
            </a:spcBef>
            <a:spcAft>
              <a:spcPct val="35000"/>
            </a:spcAft>
          </a:pPr>
          <a:r>
            <a:rPr lang="ru-RU" sz="3600" b="1" kern="1200" dirty="0" smtClean="0">
              <a:cs typeface="Times New Roman" panose="02020603050405020304" pitchFamily="18" charset="0"/>
            </a:rPr>
            <a:t>обеспечение государственной поддержки для развития сбалансированного билингвизма (двуязычия) и сохранения тувинского языка;</a:t>
          </a:r>
          <a:endParaRPr lang="ru-RU" sz="3600" b="1" kern="1200" dirty="0">
            <a:latin typeface="+mn-lt"/>
          </a:endParaRPr>
        </a:p>
      </dsp:txBody>
      <dsp:txXfrm rot="10800000">
        <a:off x="1249264" y="2107247"/>
        <a:ext cx="16891658" cy="1718105"/>
      </dsp:txXfrm>
    </dsp:sp>
    <dsp:sp modelId="{C6011B8B-E9EA-48A6-85E9-3562F21EFC87}">
      <dsp:nvSpPr>
        <dsp:cNvPr id="0" name=""/>
        <dsp:cNvSpPr/>
      </dsp:nvSpPr>
      <dsp:spPr>
        <a:xfrm>
          <a:off x="0" y="2204526"/>
          <a:ext cx="1718105" cy="1718105"/>
        </a:xfrm>
        <a:prstGeom prst="ellipse">
          <a:avLst/>
        </a:prstGeom>
        <a:solidFill>
          <a:schemeClr val="accent4">
            <a:tint val="50000"/>
            <a:hueOff val="-1327093"/>
            <a:satOff val="7537"/>
            <a:lumOff val="59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C371E6-D821-4F54-8332-B44FAD14171C}">
      <dsp:nvSpPr>
        <dsp:cNvPr id="0" name=""/>
        <dsp:cNvSpPr/>
      </dsp:nvSpPr>
      <dsp:spPr>
        <a:xfrm rot="10800000">
          <a:off x="819738" y="4338219"/>
          <a:ext cx="17321184" cy="1718105"/>
        </a:xfrm>
        <a:prstGeom prst="homePlat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37160" rIns="256032" bIns="137160" numCol="1" spcCol="1270" anchor="ctr" anchorCtr="0">
          <a:noAutofit/>
        </a:bodyPr>
        <a:lstStyle/>
        <a:p>
          <a:pPr lvl="0" algn="just" defTabSz="1600200">
            <a:lnSpc>
              <a:spcPct val="90000"/>
            </a:lnSpc>
            <a:spcBef>
              <a:spcPct val="0"/>
            </a:spcBef>
            <a:spcAft>
              <a:spcPct val="35000"/>
            </a:spcAft>
          </a:pPr>
          <a:r>
            <a:rPr lang="ru-RU" sz="3600" b="1" kern="1200" dirty="0" smtClean="0">
              <a:cs typeface="Times New Roman" panose="02020603050405020304" pitchFamily="18" charset="0"/>
            </a:rPr>
            <a:t>усиление научно-методического и кадрового потенциала «Института развития национальной школы»;</a:t>
          </a:r>
          <a:endParaRPr lang="ru-RU" sz="3600" b="1" kern="1200" dirty="0">
            <a:latin typeface="+mn-lt"/>
          </a:endParaRPr>
        </a:p>
      </dsp:txBody>
      <dsp:txXfrm rot="10800000">
        <a:off x="1249264" y="4338219"/>
        <a:ext cx="16891658" cy="1718105"/>
      </dsp:txXfrm>
    </dsp:sp>
    <dsp:sp modelId="{FB5B9A70-1F75-4FC2-AF74-6B8F208F969B}">
      <dsp:nvSpPr>
        <dsp:cNvPr id="0" name=""/>
        <dsp:cNvSpPr/>
      </dsp:nvSpPr>
      <dsp:spPr>
        <a:xfrm>
          <a:off x="0" y="4435498"/>
          <a:ext cx="1718105" cy="1718105"/>
        </a:xfrm>
        <a:prstGeom prst="ellipse">
          <a:avLst/>
        </a:prstGeom>
        <a:solidFill>
          <a:schemeClr val="accent4">
            <a:tint val="50000"/>
            <a:hueOff val="-2654186"/>
            <a:satOff val="15073"/>
            <a:lumOff val="119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2596B4-8D40-4D68-8B37-FE2F99E572AE}">
      <dsp:nvSpPr>
        <dsp:cNvPr id="0" name=""/>
        <dsp:cNvSpPr/>
      </dsp:nvSpPr>
      <dsp:spPr>
        <a:xfrm rot="10800000">
          <a:off x="819738" y="6569191"/>
          <a:ext cx="17321184" cy="1718105"/>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57637" tIns="137160" rIns="256032" bIns="137160" numCol="1" spcCol="1270" anchor="ctr" anchorCtr="0">
          <a:noAutofit/>
        </a:bodyPr>
        <a:lstStyle/>
        <a:p>
          <a:pPr lvl="0" algn="just" defTabSz="1600200">
            <a:lnSpc>
              <a:spcPct val="90000"/>
            </a:lnSpc>
            <a:spcBef>
              <a:spcPct val="0"/>
            </a:spcBef>
            <a:spcAft>
              <a:spcPct val="35000"/>
            </a:spcAft>
          </a:pPr>
          <a:r>
            <a:rPr lang="ru-RU" sz="3600" b="1" kern="1200" dirty="0" smtClean="0">
              <a:cs typeface="Times New Roman" panose="02020603050405020304" pitchFamily="18" charset="0"/>
            </a:rPr>
            <a:t>разработка теоретических основ методик преподавания по всем разделам тувинского языка, фольклора и литературы в поликультурной среде;</a:t>
          </a:r>
          <a:endParaRPr lang="ru-RU" sz="3600" b="1" kern="1200" dirty="0">
            <a:latin typeface="+mn-lt"/>
          </a:endParaRPr>
        </a:p>
      </dsp:txBody>
      <dsp:txXfrm rot="10800000">
        <a:off x="1249264" y="6569191"/>
        <a:ext cx="16891658" cy="1718105"/>
      </dsp:txXfrm>
    </dsp:sp>
    <dsp:sp modelId="{9DE040F8-7D82-4F95-9670-797F9147B2C2}">
      <dsp:nvSpPr>
        <dsp:cNvPr id="0" name=""/>
        <dsp:cNvSpPr/>
      </dsp:nvSpPr>
      <dsp:spPr>
        <a:xfrm>
          <a:off x="0" y="6666470"/>
          <a:ext cx="1718105" cy="1718105"/>
        </a:xfrm>
        <a:prstGeom prst="ellipse">
          <a:avLst/>
        </a:prstGeom>
        <a:solidFill>
          <a:schemeClr val="accent4">
            <a:tint val="50000"/>
            <a:hueOff val="-3981279"/>
            <a:satOff val="22610"/>
            <a:lumOff val="179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4E9A-A6E9-426C-8DED-AC675A0678FC}">
      <dsp:nvSpPr>
        <dsp:cNvPr id="0" name=""/>
        <dsp:cNvSpPr/>
      </dsp:nvSpPr>
      <dsp:spPr>
        <a:xfrm rot="10800000">
          <a:off x="1176554" y="656"/>
          <a:ext cx="17977573" cy="1417737"/>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21920" rIns="227584" bIns="121920" numCol="1" spcCol="1270" anchor="ctr" anchorCtr="0">
          <a:noAutofit/>
        </a:bodyPr>
        <a:lstStyle/>
        <a:p>
          <a:pPr lvl="0" algn="just" defTabSz="1422400">
            <a:lnSpc>
              <a:spcPct val="90000"/>
            </a:lnSpc>
            <a:spcBef>
              <a:spcPct val="0"/>
            </a:spcBef>
            <a:spcAft>
              <a:spcPct val="35000"/>
            </a:spcAft>
          </a:pPr>
          <a:r>
            <a:rPr lang="ru-RU" sz="3200" b="1" kern="1200" dirty="0" smtClean="0">
              <a:cs typeface="Times New Roman" panose="02020603050405020304" pitchFamily="18" charset="0"/>
            </a:rPr>
            <a:t>решение проблем обеспечения учебной и справочной литературой по тувинской филологии, учебно-методическими комплектами, основанными на передовых </a:t>
          </a:r>
          <a:r>
            <a:rPr lang="ru-RU" sz="3200" b="1" kern="1200" dirty="0" err="1" smtClean="0">
              <a:cs typeface="Times New Roman" panose="02020603050405020304" pitchFamily="18" charset="0"/>
            </a:rPr>
            <a:t>педтехнологиях</a:t>
          </a:r>
          <a:r>
            <a:rPr lang="ru-RU" sz="3200" b="1" kern="1200" dirty="0" smtClean="0">
              <a:cs typeface="Times New Roman" panose="02020603050405020304" pitchFamily="18" charset="0"/>
            </a:rPr>
            <a:t>;</a:t>
          </a:r>
          <a:endParaRPr lang="ru-RU" sz="3200" b="1" kern="1200" dirty="0" smtClean="0">
            <a:latin typeface="+mn-lt"/>
            <a:cs typeface="Times New Roman" panose="02020603050405020304" pitchFamily="18" charset="0"/>
          </a:endParaRPr>
        </a:p>
      </dsp:txBody>
      <dsp:txXfrm rot="10800000">
        <a:off x="1530988" y="656"/>
        <a:ext cx="17623139" cy="1417737"/>
      </dsp:txXfrm>
    </dsp:sp>
    <dsp:sp modelId="{F441CAC4-FFD2-4E9A-AD82-4B581F397EAC}">
      <dsp:nvSpPr>
        <dsp:cNvPr id="0" name=""/>
        <dsp:cNvSpPr/>
      </dsp:nvSpPr>
      <dsp:spPr>
        <a:xfrm>
          <a:off x="487153" y="0"/>
          <a:ext cx="1417737" cy="1417737"/>
        </a:xfrm>
        <a:prstGeom prst="ellipse">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41C1667-63A3-4583-94A3-D43B2E209487}">
      <dsp:nvSpPr>
        <dsp:cNvPr id="0" name=""/>
        <dsp:cNvSpPr/>
      </dsp:nvSpPr>
      <dsp:spPr>
        <a:xfrm rot="10800000">
          <a:off x="1086500" y="1802313"/>
          <a:ext cx="18067627" cy="1417737"/>
        </a:xfrm>
        <a:prstGeom prst="homePlate">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21920" rIns="227584" bIns="121920" numCol="1" spcCol="1270" anchor="ctr" anchorCtr="0">
          <a:noAutofit/>
        </a:bodyPr>
        <a:lstStyle/>
        <a:p>
          <a:pPr lvl="0" algn="just" defTabSz="1422400">
            <a:lnSpc>
              <a:spcPct val="90000"/>
            </a:lnSpc>
            <a:spcBef>
              <a:spcPct val="0"/>
            </a:spcBef>
            <a:spcAft>
              <a:spcPct val="35000"/>
            </a:spcAft>
          </a:pPr>
          <a:r>
            <a:rPr lang="ru-RU" sz="3200" b="1" kern="1200" dirty="0" smtClean="0">
              <a:cs typeface="Times New Roman" panose="02020603050405020304" pitchFamily="18" charset="0"/>
            </a:rPr>
            <a:t>приведение в соответствие содержания национально-регионального компонента общего образования по тувинской филологии Концепции модернизации российского образования;</a:t>
          </a:r>
          <a:endParaRPr lang="ru-RU" sz="3200" b="1" kern="1200" dirty="0" smtClean="0">
            <a:latin typeface="+mn-lt"/>
            <a:cs typeface="Times New Roman" panose="02020603050405020304" pitchFamily="18" charset="0"/>
          </a:endParaRPr>
        </a:p>
      </dsp:txBody>
      <dsp:txXfrm rot="10800000">
        <a:off x="1440934" y="1802313"/>
        <a:ext cx="17713193" cy="1417737"/>
      </dsp:txXfrm>
    </dsp:sp>
    <dsp:sp modelId="{C6011B8B-E9EA-48A6-85E9-3562F21EFC87}">
      <dsp:nvSpPr>
        <dsp:cNvPr id="0" name=""/>
        <dsp:cNvSpPr/>
      </dsp:nvSpPr>
      <dsp:spPr>
        <a:xfrm>
          <a:off x="487153" y="1814874"/>
          <a:ext cx="1417737" cy="1417737"/>
        </a:xfrm>
        <a:prstGeom prst="ellipse">
          <a:avLst/>
        </a:prstGeom>
        <a:solidFill>
          <a:schemeClr val="accent4">
            <a:tint val="50000"/>
            <a:hueOff val="-995320"/>
            <a:satOff val="5652"/>
            <a:lumOff val="449"/>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C371E6-D821-4F54-8332-B44FAD14171C}">
      <dsp:nvSpPr>
        <dsp:cNvPr id="0" name=""/>
        <dsp:cNvSpPr/>
      </dsp:nvSpPr>
      <dsp:spPr>
        <a:xfrm rot="10800000">
          <a:off x="1086500" y="3603956"/>
          <a:ext cx="18067627" cy="1417737"/>
        </a:xfrm>
        <a:prstGeom prst="homePlat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21920" rIns="227584" bIns="121920" numCol="1" spcCol="1270" anchor="ctr" anchorCtr="0">
          <a:noAutofit/>
        </a:bodyPr>
        <a:lstStyle/>
        <a:p>
          <a:pPr lvl="0" algn="just" defTabSz="1422400">
            <a:lnSpc>
              <a:spcPct val="90000"/>
            </a:lnSpc>
            <a:spcBef>
              <a:spcPct val="0"/>
            </a:spcBef>
            <a:spcAft>
              <a:spcPct val="35000"/>
            </a:spcAft>
          </a:pPr>
          <a:r>
            <a:rPr lang="ru-RU" sz="3200" b="1" kern="1200" dirty="0" smtClean="0">
              <a:cs typeface="Times New Roman" panose="02020603050405020304" pitchFamily="18" charset="0"/>
            </a:rPr>
            <a:t>осуществление воспитательного и образовательного процесса в детских дошкольных учреждениях на двух языках – тувинском и русском;</a:t>
          </a:r>
          <a:endParaRPr lang="ru-RU" sz="3200" b="1" kern="1200" dirty="0" smtClean="0">
            <a:latin typeface="+mn-lt"/>
            <a:cs typeface="Times New Roman" panose="02020603050405020304" pitchFamily="18" charset="0"/>
          </a:endParaRPr>
        </a:p>
      </dsp:txBody>
      <dsp:txXfrm rot="10800000">
        <a:off x="1440934" y="3603956"/>
        <a:ext cx="17713193" cy="1417737"/>
      </dsp:txXfrm>
    </dsp:sp>
    <dsp:sp modelId="{FB5B9A70-1F75-4FC2-AF74-6B8F208F969B}">
      <dsp:nvSpPr>
        <dsp:cNvPr id="0" name=""/>
        <dsp:cNvSpPr/>
      </dsp:nvSpPr>
      <dsp:spPr>
        <a:xfrm>
          <a:off x="487153" y="3655817"/>
          <a:ext cx="1417737" cy="1417737"/>
        </a:xfrm>
        <a:prstGeom prst="ellipse">
          <a:avLst/>
        </a:prstGeom>
        <a:solidFill>
          <a:schemeClr val="accent4">
            <a:tint val="50000"/>
            <a:hueOff val="-1990639"/>
            <a:satOff val="11305"/>
            <a:lumOff val="89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2596B4-8D40-4D68-8B37-FE2F99E572AE}">
      <dsp:nvSpPr>
        <dsp:cNvPr id="0" name=""/>
        <dsp:cNvSpPr/>
      </dsp:nvSpPr>
      <dsp:spPr>
        <a:xfrm rot="10800000">
          <a:off x="1086500" y="5480682"/>
          <a:ext cx="18067627" cy="1417737"/>
        </a:xfrm>
        <a:prstGeom prst="homePlate">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21920" rIns="227584" bIns="121920" numCol="1" spcCol="1270" anchor="ctr" anchorCtr="0">
          <a:noAutofit/>
        </a:bodyPr>
        <a:lstStyle/>
        <a:p>
          <a:pPr lvl="0" algn="just" defTabSz="1422400">
            <a:lnSpc>
              <a:spcPct val="90000"/>
            </a:lnSpc>
            <a:spcBef>
              <a:spcPct val="0"/>
            </a:spcBef>
            <a:spcAft>
              <a:spcPct val="35000"/>
            </a:spcAft>
          </a:pPr>
          <a:r>
            <a:rPr lang="ru-RU" sz="3200" b="1" kern="1200" dirty="0" smtClean="0">
              <a:cs typeface="Times New Roman" panose="02020603050405020304" pitchFamily="18" charset="0"/>
            </a:rPr>
            <a:t>разработка конкурсных мер поддержки учителей тувинского языка, работающих на основе инновационных методик;</a:t>
          </a:r>
          <a:endParaRPr lang="ru-RU" sz="3200" b="1" kern="1200" dirty="0" smtClean="0">
            <a:latin typeface="+mn-lt"/>
            <a:cs typeface="Times New Roman" panose="02020603050405020304" pitchFamily="18" charset="0"/>
          </a:endParaRPr>
        </a:p>
      </dsp:txBody>
      <dsp:txXfrm rot="10800000">
        <a:off x="1440934" y="5480682"/>
        <a:ext cx="17713193" cy="1417737"/>
      </dsp:txXfrm>
    </dsp:sp>
    <dsp:sp modelId="{9DE040F8-7D82-4F95-9670-797F9147B2C2}">
      <dsp:nvSpPr>
        <dsp:cNvPr id="0" name=""/>
        <dsp:cNvSpPr/>
      </dsp:nvSpPr>
      <dsp:spPr>
        <a:xfrm>
          <a:off x="487153" y="5496760"/>
          <a:ext cx="1417737" cy="1417737"/>
        </a:xfrm>
        <a:prstGeom prst="ellipse">
          <a:avLst/>
        </a:prstGeom>
        <a:solidFill>
          <a:schemeClr val="accent4">
            <a:tint val="50000"/>
            <a:hueOff val="-2985959"/>
            <a:satOff val="16958"/>
            <a:lumOff val="1346"/>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C8E216-CE3F-46CE-8A92-F2ED8DB59CB4}">
      <dsp:nvSpPr>
        <dsp:cNvPr id="0" name=""/>
        <dsp:cNvSpPr/>
      </dsp:nvSpPr>
      <dsp:spPr>
        <a:xfrm rot="10800000">
          <a:off x="1018482" y="7282340"/>
          <a:ext cx="18135645" cy="1417737"/>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5183" tIns="121920" rIns="227584" bIns="121920" numCol="1" spcCol="1270" anchor="ctr" anchorCtr="0">
          <a:noAutofit/>
        </a:bodyPr>
        <a:lstStyle/>
        <a:p>
          <a:pPr lvl="0" algn="just" defTabSz="1422400">
            <a:lnSpc>
              <a:spcPct val="90000"/>
            </a:lnSpc>
            <a:spcBef>
              <a:spcPct val="0"/>
            </a:spcBef>
            <a:spcAft>
              <a:spcPct val="35000"/>
            </a:spcAft>
          </a:pPr>
          <a:r>
            <a:rPr lang="ru-RU" sz="3200" b="1" kern="1200" dirty="0" smtClean="0">
              <a:cs typeface="Times New Roman" panose="02020603050405020304" pitchFamily="18" charset="0"/>
            </a:rPr>
            <a:t>обеспечение учительскими кадрами и методистами высокой квалификации, обладающими компетенциями преподавания тувинского языка в поликультурной среде.</a:t>
          </a:r>
          <a:endParaRPr lang="ru-RU" sz="3200" b="1" kern="1200" dirty="0" smtClean="0">
            <a:latin typeface="+mn-lt"/>
            <a:cs typeface="Times New Roman" panose="02020603050405020304" pitchFamily="18" charset="0"/>
          </a:endParaRPr>
        </a:p>
      </dsp:txBody>
      <dsp:txXfrm rot="10800000">
        <a:off x="1372916" y="7282340"/>
        <a:ext cx="17781211" cy="1417737"/>
      </dsp:txXfrm>
    </dsp:sp>
    <dsp:sp modelId="{9A74E87A-0E95-42AF-AF2B-B253E00E8E6B}">
      <dsp:nvSpPr>
        <dsp:cNvPr id="0" name=""/>
        <dsp:cNvSpPr/>
      </dsp:nvSpPr>
      <dsp:spPr>
        <a:xfrm>
          <a:off x="450661" y="7365504"/>
          <a:ext cx="1417737" cy="1417737"/>
        </a:xfrm>
        <a:prstGeom prst="ellipse">
          <a:avLst/>
        </a:prstGeom>
        <a:solidFill>
          <a:schemeClr val="accent4">
            <a:tint val="50000"/>
            <a:hueOff val="-3981279"/>
            <a:satOff val="22610"/>
            <a:lumOff val="179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00" b="0" i="0">
                <a:solidFill>
                  <a:srgbClr val="524641"/>
                </a:solidFill>
                <a:latin typeface="Druk Cyr"/>
                <a:cs typeface="Druk Cy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300118" y="3332182"/>
            <a:ext cx="803981" cy="2340158"/>
          </a:xfrm>
          <a:prstGeom prst="rect">
            <a:avLst/>
          </a:prstGeom>
        </p:spPr>
      </p:pic>
      <p:pic>
        <p:nvPicPr>
          <p:cNvPr id="17" name="bg object 17"/>
          <p:cNvPicPr/>
          <p:nvPr/>
        </p:nvPicPr>
        <p:blipFill>
          <a:blip r:embed="rId3" cstate="print"/>
          <a:stretch>
            <a:fillRect/>
          </a:stretch>
        </p:blipFill>
        <p:spPr>
          <a:xfrm>
            <a:off x="0" y="156091"/>
            <a:ext cx="20014123" cy="10862064"/>
          </a:xfrm>
          <a:prstGeom prst="rect">
            <a:avLst/>
          </a:prstGeom>
        </p:spPr>
      </p:pic>
      <p:pic>
        <p:nvPicPr>
          <p:cNvPr id="18" name="bg object 18"/>
          <p:cNvPicPr/>
          <p:nvPr/>
        </p:nvPicPr>
        <p:blipFill>
          <a:blip r:embed="rId4" cstate="print"/>
          <a:stretch>
            <a:fillRect/>
          </a:stretch>
        </p:blipFill>
        <p:spPr>
          <a:xfrm>
            <a:off x="0" y="0"/>
            <a:ext cx="11012607" cy="11277949"/>
          </a:xfrm>
          <a:prstGeom prst="rect">
            <a:avLst/>
          </a:prstGeom>
        </p:spPr>
      </p:pic>
      <p:pic>
        <p:nvPicPr>
          <p:cNvPr id="19" name="bg object 19"/>
          <p:cNvPicPr/>
          <p:nvPr/>
        </p:nvPicPr>
        <p:blipFill>
          <a:blip r:embed="rId5" cstate="print"/>
          <a:stretch>
            <a:fillRect/>
          </a:stretch>
        </p:blipFill>
        <p:spPr>
          <a:xfrm>
            <a:off x="1207251" y="973874"/>
            <a:ext cx="4690946" cy="2492062"/>
          </a:xfrm>
          <a:prstGeom prst="rect">
            <a:avLst/>
          </a:prstGeom>
        </p:spPr>
      </p:pic>
      <p:pic>
        <p:nvPicPr>
          <p:cNvPr id="20" name="bg object 20"/>
          <p:cNvPicPr/>
          <p:nvPr/>
        </p:nvPicPr>
        <p:blipFill>
          <a:blip r:embed="rId6" cstate="print"/>
          <a:stretch>
            <a:fillRect/>
          </a:stretch>
        </p:blipFill>
        <p:spPr>
          <a:xfrm>
            <a:off x="0" y="9177458"/>
            <a:ext cx="20104099" cy="2131097"/>
          </a:xfrm>
          <a:prstGeom prst="rect">
            <a:avLst/>
          </a:prstGeom>
        </p:spPr>
      </p:pic>
      <p:pic>
        <p:nvPicPr>
          <p:cNvPr id="21" name="bg object 21"/>
          <p:cNvPicPr/>
          <p:nvPr/>
        </p:nvPicPr>
        <p:blipFill>
          <a:blip r:embed="rId7" cstate="print"/>
          <a:stretch>
            <a:fillRect/>
          </a:stretch>
        </p:blipFill>
        <p:spPr>
          <a:xfrm>
            <a:off x="0" y="0"/>
            <a:ext cx="20104099" cy="11308556"/>
          </a:xfrm>
          <a:prstGeom prst="rect">
            <a:avLst/>
          </a:prstGeom>
        </p:spPr>
      </p:pic>
      <p:pic>
        <p:nvPicPr>
          <p:cNvPr id="22" name="bg object 22"/>
          <p:cNvPicPr/>
          <p:nvPr/>
        </p:nvPicPr>
        <p:blipFill>
          <a:blip r:embed="rId5" cstate="print"/>
          <a:stretch>
            <a:fillRect/>
          </a:stretch>
        </p:blipFill>
        <p:spPr>
          <a:xfrm>
            <a:off x="852476" y="831965"/>
            <a:ext cx="4690946" cy="2492069"/>
          </a:xfrm>
          <a:prstGeom prst="rect">
            <a:avLst/>
          </a:prstGeom>
        </p:spPr>
      </p:pic>
      <p:sp>
        <p:nvSpPr>
          <p:cNvPr id="2" name="Holder 2"/>
          <p:cNvSpPr>
            <a:spLocks noGrp="1"/>
          </p:cNvSpPr>
          <p:nvPr>
            <p:ph type="title"/>
          </p:nvPr>
        </p:nvSpPr>
        <p:spPr/>
        <p:txBody>
          <a:bodyPr lIns="0" tIns="0" rIns="0" bIns="0"/>
          <a:lstStyle>
            <a:lvl1pPr>
              <a:defRPr sz="10500" b="0" i="0">
                <a:solidFill>
                  <a:srgbClr val="524641"/>
                </a:solidFill>
                <a:latin typeface="Druk Cyr"/>
                <a:cs typeface="Druk Cy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00" b="0" i="0">
                <a:solidFill>
                  <a:srgbClr val="524641"/>
                </a:solidFill>
                <a:latin typeface="Druk Cyr"/>
                <a:cs typeface="Druk Cy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45450" y="955972"/>
            <a:ext cx="8013199" cy="1624964"/>
          </a:xfrm>
          <a:prstGeom prst="rect">
            <a:avLst/>
          </a:prstGeom>
        </p:spPr>
        <p:txBody>
          <a:bodyPr wrap="square" lIns="0" tIns="0" rIns="0" bIns="0">
            <a:spAutoFit/>
          </a:bodyPr>
          <a:lstStyle>
            <a:lvl1pPr>
              <a:defRPr sz="10500" b="0" i="0">
                <a:solidFill>
                  <a:srgbClr val="524641"/>
                </a:solidFill>
                <a:latin typeface="Druk Cyr"/>
                <a:cs typeface="Druk Cy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2/10/2023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3.png"/><Relationship Id="rId9" Type="http://schemas.microsoft.com/office/2007/relationships/diagramDrawing" Target="../diagrams/drawing4.xml"/><Relationship Id="rId14"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12.pn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13.png"/><Relationship Id="rId9" Type="http://schemas.microsoft.com/office/2007/relationships/diagramDrawing" Target="../diagrams/drawing6.xml"/><Relationship Id="rId14"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3.png"/><Relationship Id="rId7" Type="http://schemas.openxmlformats.org/officeDocument/2006/relationships/diagramQuickStyle" Target="../diagrams/quickStyle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9" cy="11308556"/>
          </a:xfrm>
          <a:prstGeom prst="rect">
            <a:avLst/>
          </a:prstGeom>
        </p:spPr>
      </p:pic>
      <p:sp>
        <p:nvSpPr>
          <p:cNvPr id="3" name="object 3"/>
          <p:cNvSpPr txBox="1"/>
          <p:nvPr/>
        </p:nvSpPr>
        <p:spPr>
          <a:xfrm>
            <a:off x="1375085" y="3585115"/>
            <a:ext cx="17353928" cy="7275068"/>
          </a:xfrm>
          <a:prstGeom prst="rect">
            <a:avLst/>
          </a:prstGeom>
        </p:spPr>
        <p:txBody>
          <a:bodyPr vert="horz" wrap="square" lIns="0" tIns="11430" rIns="0" bIns="0" rtlCol="0">
            <a:spAutoFit/>
          </a:bodyPr>
          <a:lstStyle/>
          <a:p>
            <a:pPr algn="ctr"/>
            <a:r>
              <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Стратегические </a:t>
            </a:r>
            <a:r>
              <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направления</a:t>
            </a:r>
          </a:p>
          <a:p>
            <a:pPr algn="ctr"/>
            <a:r>
              <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поддержки </a:t>
            </a:r>
            <a:r>
              <a:rPr lang="ru-RU" sz="8800" b="1" dirty="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и развития </a:t>
            </a:r>
            <a:endPar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endParaRPr>
          </a:p>
          <a:p>
            <a:pPr algn="ctr"/>
            <a:r>
              <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тувинского </a:t>
            </a:r>
            <a:r>
              <a:rPr lang="ru-RU" sz="8800" b="1" dirty="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языка </a:t>
            </a:r>
            <a:endPar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endParaRPr>
          </a:p>
          <a:p>
            <a:pPr algn="ctr"/>
            <a:r>
              <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в </a:t>
            </a:r>
            <a:r>
              <a:rPr lang="ru-RU" sz="8800" b="1" dirty="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сфере </a:t>
            </a:r>
            <a:r>
              <a:rPr lang="ru-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rPr>
              <a:t>образования</a:t>
            </a:r>
            <a:endParaRPr lang="tt-RU" sz="8800" b="1" dirty="0" smtClean="0">
              <a:solidFill>
                <a:srgbClr val="C00000"/>
              </a:solidFill>
              <a:effectLst>
                <a:outerShdw blurRad="50800" dist="38100" dir="5400000" algn="t" rotWithShape="0">
                  <a:schemeClr val="accent2">
                    <a:lumMod val="50000"/>
                    <a:alpha val="40000"/>
                  </a:schemeClr>
                </a:outerShdw>
              </a:effectLst>
              <a:latin typeface="Times New Roman" pitchFamily="18" charset="0"/>
              <a:cs typeface="Times New Roman" pitchFamily="18" charset="0"/>
            </a:endParaRPr>
          </a:p>
          <a:p>
            <a:pPr algn="ctr"/>
            <a:endParaRPr lang="tt-RU" sz="6000" b="1" dirty="0">
              <a:solidFill>
                <a:srgbClr val="C00000"/>
              </a:solidFill>
              <a:latin typeface="Times New Roman" pitchFamily="18" charset="0"/>
              <a:cs typeface="Times New Roman" pitchFamily="18" charset="0"/>
            </a:endParaRPr>
          </a:p>
          <a:p>
            <a:pPr algn="ctr"/>
            <a:r>
              <a:rPr lang="tt-RU" sz="3200" b="1" dirty="0" smtClean="0">
                <a:solidFill>
                  <a:srgbClr val="C00000"/>
                </a:solidFill>
                <a:latin typeface="Times New Roman" pitchFamily="18" charset="0"/>
                <a:cs typeface="Times New Roman" pitchFamily="18" charset="0"/>
              </a:rPr>
              <a:t>Ооржак Байлак Чаш-ооловна, </a:t>
            </a:r>
          </a:p>
          <a:p>
            <a:pPr algn="ctr"/>
            <a:r>
              <a:rPr lang="tt-RU" sz="3200" b="1" dirty="0" smtClean="0">
                <a:solidFill>
                  <a:srgbClr val="C00000"/>
                </a:solidFill>
                <a:latin typeface="Times New Roman" pitchFamily="18" charset="0"/>
                <a:cs typeface="Times New Roman" pitchFamily="18" charset="0"/>
              </a:rPr>
              <a:t>д.филол.н., </a:t>
            </a:r>
            <a:r>
              <a:rPr lang="tt-RU" sz="3200" b="1" dirty="0">
                <a:solidFill>
                  <a:srgbClr val="C00000"/>
                </a:solidFill>
                <a:latin typeface="Times New Roman" pitchFamily="18" charset="0"/>
                <a:cs typeface="Times New Roman" pitchFamily="18" charset="0"/>
              </a:rPr>
              <a:t>гл. научный </a:t>
            </a:r>
            <a:r>
              <a:rPr lang="tt-RU" sz="3200" b="1" dirty="0" smtClean="0">
                <a:solidFill>
                  <a:srgbClr val="C00000"/>
                </a:solidFill>
                <a:latin typeface="Times New Roman" pitchFamily="18" charset="0"/>
                <a:cs typeface="Times New Roman" pitchFamily="18" charset="0"/>
              </a:rPr>
              <a:t>сотрудник ТИГПИ при Правительстве РТ</a:t>
            </a:r>
            <a:endParaRPr sz="3200" dirty="0">
              <a:solidFill>
                <a:srgbClr val="C00000"/>
              </a:solidFill>
              <a:latin typeface="Times New Roman" pitchFamily="18" charset="0"/>
              <a:cs typeface="Times New Roman" pitchFamily="18" charset="0"/>
            </a:endParaRPr>
          </a:p>
        </p:txBody>
      </p:sp>
      <p:pic>
        <p:nvPicPr>
          <p:cNvPr id="4" name="object 4"/>
          <p:cNvPicPr/>
          <p:nvPr/>
        </p:nvPicPr>
        <p:blipFill>
          <a:blip r:embed="rId3" cstate="print"/>
          <a:stretch>
            <a:fillRect/>
          </a:stretch>
        </p:blipFill>
        <p:spPr>
          <a:xfrm>
            <a:off x="467310" y="323300"/>
            <a:ext cx="3929090" cy="2000264"/>
          </a:xfrm>
          <a:prstGeom prst="rect">
            <a:avLst/>
          </a:prstGeom>
        </p:spPr>
      </p:pic>
      <p:grpSp>
        <p:nvGrpSpPr>
          <p:cNvPr id="5" name="Группа 4"/>
          <p:cNvGrpSpPr/>
          <p:nvPr/>
        </p:nvGrpSpPr>
        <p:grpSpPr>
          <a:xfrm>
            <a:off x="5987928" y="753497"/>
            <a:ext cx="7798278" cy="1322337"/>
            <a:chOff x="5369933" y="680490"/>
            <a:chExt cx="7798278" cy="1322337"/>
          </a:xfrm>
        </p:grpSpPr>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890" y="680490"/>
              <a:ext cx="1285884" cy="128588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2327" y="688469"/>
              <a:ext cx="1285884" cy="1285884"/>
            </a:xfrm>
            <a:prstGeom prst="rect">
              <a:avLst/>
            </a:prstGeom>
          </p:spPr>
        </p:pic>
        <p:pic>
          <p:nvPicPr>
            <p:cNvPr id="14" name="Рисунок 13" descr="съ.png"/>
            <p:cNvPicPr>
              <a:picLocks noChangeAspect="1"/>
            </p:cNvPicPr>
            <p:nvPr/>
          </p:nvPicPr>
          <p:blipFill>
            <a:blip r:embed="rId6"/>
            <a:stretch>
              <a:fillRect/>
            </a:stretch>
          </p:blipFill>
          <p:spPr>
            <a:xfrm>
              <a:off x="5369933" y="830139"/>
              <a:ext cx="4012428" cy="1172688"/>
            </a:xfrm>
            <a:prstGeom prst="rect">
              <a:avLst/>
            </a:prstGeom>
          </p:spPr>
        </p:pic>
      </p:grpSp>
    </p:spTree>
    <p:extLst>
      <p:ext uri="{BB962C8B-B14F-4D97-AF65-F5344CB8AC3E}">
        <p14:creationId xmlns:p14="http://schemas.microsoft.com/office/powerpoint/2010/main" val="646847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16676786" y="278159"/>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Прямоугольник 3"/>
          <p:cNvSpPr/>
          <p:nvPr/>
        </p:nvSpPr>
        <p:spPr>
          <a:xfrm>
            <a:off x="370322" y="1010478"/>
            <a:ext cx="19258792" cy="8309967"/>
          </a:xfrm>
          <a:prstGeom prst="rect">
            <a:avLst/>
          </a:prstGeom>
        </p:spPr>
        <p:txBody>
          <a:bodyPr wrap="square">
            <a:spAutoFit/>
          </a:bodyPr>
          <a:lstStyle/>
          <a:p>
            <a:pPr>
              <a:lnSpc>
                <a:spcPct val="150000"/>
              </a:lnSpc>
            </a:pPr>
            <a:r>
              <a:rPr lang="en-US" sz="4800" b="1" dirty="0" smtClean="0"/>
              <a:t>IV.</a:t>
            </a:r>
            <a:r>
              <a:rPr lang="ru-RU" sz="4800" b="1" dirty="0" smtClean="0"/>
              <a:t> «</a:t>
            </a:r>
            <a:r>
              <a:rPr lang="ru-RU" sz="4800" b="1" dirty="0"/>
              <a:t>Механизмы реализации Стратегии</a:t>
            </a:r>
            <a:r>
              <a:rPr lang="ru-RU" sz="4800" b="1" dirty="0" smtClean="0"/>
              <a:t>»</a:t>
            </a:r>
          </a:p>
          <a:p>
            <a:pPr algn="just">
              <a:lnSpc>
                <a:spcPct val="150000"/>
              </a:lnSpc>
            </a:pPr>
            <a:r>
              <a:rPr lang="ru-RU" sz="4400" dirty="0" smtClean="0"/>
              <a:t>перечисляются </a:t>
            </a:r>
            <a:r>
              <a:rPr lang="ru-RU" sz="4400" dirty="0"/>
              <a:t>необходимые механизмы и условия осуществления работ для достижения поставленных целей в Стратегии. Это касается финансового обеспечения, взаимодействия и реализации совместных проектов и мероприятий, заключения партнерств и соглашений между заинтересованными сторонами, информационной и аналитической поддержки реализации настоящей Стратегии в Республике Тыва, сопредельных регионах, в </a:t>
            </a:r>
            <a:r>
              <a:rPr lang="ru-RU" sz="4400" dirty="0" err="1" smtClean="0"/>
              <a:t>т.ч</a:t>
            </a:r>
            <a:r>
              <a:rPr lang="ru-RU" sz="4400" dirty="0"/>
              <a:t>. за рубежом. </a:t>
            </a:r>
            <a:endParaRPr lang="ru-RU" sz="4400" dirty="0" smtClean="0">
              <a:solidFill>
                <a:srgbClr val="FF0000"/>
              </a:solidFill>
            </a:endParaRPr>
          </a:p>
        </p:txBody>
      </p:sp>
    </p:spTree>
    <p:extLst>
      <p:ext uri="{BB962C8B-B14F-4D97-AF65-F5344CB8AC3E}">
        <p14:creationId xmlns:p14="http://schemas.microsoft.com/office/powerpoint/2010/main" val="3070664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479358" y="511139"/>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6414640" y="560494"/>
            <a:ext cx="7334271" cy="1379288"/>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Меры</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graphicFrame>
        <p:nvGraphicFramePr>
          <p:cNvPr id="9" name="Схема 8"/>
          <p:cNvGraphicFramePr/>
          <p:nvPr>
            <p:extLst>
              <p:ext uri="{D42A27DB-BD31-4B8C-83A1-F6EECF244321}">
                <p14:modId xmlns:p14="http://schemas.microsoft.com/office/powerpoint/2010/main" val="1541415647"/>
              </p:ext>
            </p:extLst>
          </p:nvPr>
        </p:nvGraphicFramePr>
        <p:xfrm>
          <a:off x="131326" y="1727701"/>
          <a:ext cx="19641804" cy="89351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1" name="Схема 30"/>
          <p:cNvGraphicFramePr/>
          <p:nvPr>
            <p:extLst>
              <p:ext uri="{D42A27DB-BD31-4B8C-83A1-F6EECF244321}">
                <p14:modId xmlns:p14="http://schemas.microsoft.com/office/powerpoint/2010/main" val="873381937"/>
              </p:ext>
            </p:extLst>
          </p:nvPr>
        </p:nvGraphicFramePr>
        <p:xfrm>
          <a:off x="1051050" y="2558331"/>
          <a:ext cx="18362798" cy="84255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1543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479358" y="511139"/>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6414640" y="560494"/>
            <a:ext cx="7334271" cy="1379288"/>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Меры</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graphicFrame>
        <p:nvGraphicFramePr>
          <p:cNvPr id="9" name="Схема 8"/>
          <p:cNvGraphicFramePr/>
          <p:nvPr>
            <p:extLst>
              <p:ext uri="{D42A27DB-BD31-4B8C-83A1-F6EECF244321}">
                <p14:modId xmlns:p14="http://schemas.microsoft.com/office/powerpoint/2010/main" val="282670343"/>
              </p:ext>
            </p:extLst>
          </p:nvPr>
        </p:nvGraphicFramePr>
        <p:xfrm>
          <a:off x="131326" y="1727701"/>
          <a:ext cx="19641804" cy="89351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Схема 9"/>
          <p:cNvGraphicFramePr/>
          <p:nvPr>
            <p:extLst>
              <p:ext uri="{D42A27DB-BD31-4B8C-83A1-F6EECF244321}">
                <p14:modId xmlns:p14="http://schemas.microsoft.com/office/powerpoint/2010/main" val="1047666546"/>
              </p:ext>
            </p:extLst>
          </p:nvPr>
        </p:nvGraphicFramePr>
        <p:xfrm>
          <a:off x="330970" y="2342307"/>
          <a:ext cx="19154128" cy="87849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26076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16532769" y="254075"/>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Прямоугольник 3"/>
          <p:cNvSpPr/>
          <p:nvPr/>
        </p:nvSpPr>
        <p:spPr>
          <a:xfrm>
            <a:off x="411059" y="254075"/>
            <a:ext cx="18611478" cy="9510296"/>
          </a:xfrm>
          <a:prstGeom prst="rect">
            <a:avLst/>
          </a:prstGeom>
        </p:spPr>
        <p:txBody>
          <a:bodyPr wrap="square">
            <a:spAutoFit/>
          </a:bodyPr>
          <a:lstStyle/>
          <a:p>
            <a:pPr algn="just">
              <a:lnSpc>
                <a:spcPct val="150000"/>
              </a:lnSpc>
            </a:pPr>
            <a:r>
              <a:rPr lang="ru-RU" sz="4800" b="1" dirty="0" smtClean="0"/>
              <a:t> </a:t>
            </a:r>
            <a:r>
              <a:rPr lang="en-US" sz="4800" b="1" dirty="0" smtClean="0"/>
              <a:t>V.</a:t>
            </a:r>
            <a:r>
              <a:rPr lang="ru-RU" sz="4800" b="1" dirty="0" smtClean="0"/>
              <a:t> «</a:t>
            </a:r>
            <a:r>
              <a:rPr lang="ru-RU" sz="4800" b="1" dirty="0"/>
              <a:t>Заключительные положения</a:t>
            </a:r>
            <a:r>
              <a:rPr lang="ru-RU" sz="4800" b="1" dirty="0" smtClean="0"/>
              <a:t>»:</a:t>
            </a:r>
            <a:endParaRPr lang="en-US" sz="4800" b="1" dirty="0" smtClean="0"/>
          </a:p>
          <a:p>
            <a:pPr marL="571500" indent="-571500" algn="just">
              <a:lnSpc>
                <a:spcPct val="150000"/>
              </a:lnSpc>
              <a:buFontTx/>
              <a:buChar char="-"/>
            </a:pPr>
            <a:r>
              <a:rPr lang="ru-RU" sz="4000" dirty="0" smtClean="0"/>
              <a:t>Стратегия </a:t>
            </a:r>
            <a:r>
              <a:rPr lang="ru-RU" sz="4000" dirty="0"/>
              <a:t>принимается с учетом общественного мнения и широкого обсуждения институтов, ответственных за состояние языковой ситуации и тувинского языка; </a:t>
            </a:r>
            <a:endParaRPr lang="ru-RU" sz="4000" dirty="0" smtClean="0"/>
          </a:p>
          <a:p>
            <a:pPr marL="571500" indent="-571500" algn="just">
              <a:lnSpc>
                <a:spcPct val="150000"/>
              </a:lnSpc>
              <a:buFontTx/>
              <a:buChar char="-"/>
            </a:pPr>
            <a:r>
              <a:rPr lang="ru-RU" sz="4000" dirty="0" smtClean="0"/>
              <a:t>утверждается </a:t>
            </a:r>
            <a:r>
              <a:rPr lang="ru-RU" sz="4000" dirty="0"/>
              <a:t>нормативным правовым актом Правительства РТ; </a:t>
            </a:r>
            <a:endParaRPr lang="en-US" sz="4000" dirty="0" smtClean="0"/>
          </a:p>
          <a:p>
            <a:pPr algn="just">
              <a:lnSpc>
                <a:spcPct val="150000"/>
              </a:lnSpc>
            </a:pPr>
            <a:r>
              <a:rPr lang="ru-RU" sz="4000" dirty="0" smtClean="0"/>
              <a:t>-    общее </a:t>
            </a:r>
            <a:r>
              <a:rPr lang="ru-RU" sz="4000" dirty="0"/>
              <a:t>руководство и контроль за реализацией </a:t>
            </a:r>
            <a:r>
              <a:rPr lang="ru-RU" sz="4000" dirty="0" smtClean="0"/>
              <a:t>Стратегии осуществляется </a:t>
            </a:r>
            <a:r>
              <a:rPr lang="ru-RU" sz="4000" dirty="0"/>
              <a:t>Комиссией по реализации языковой политики и сохранения тувинского языка при Главе </a:t>
            </a:r>
            <a:r>
              <a:rPr lang="ru-RU" sz="4000" dirty="0" smtClean="0"/>
              <a:t>Р</a:t>
            </a:r>
            <a:r>
              <a:rPr lang="tt-RU" sz="4000" dirty="0" smtClean="0"/>
              <a:t>еспублики Тыва</a:t>
            </a:r>
            <a:r>
              <a:rPr lang="ru-RU" sz="4000" dirty="0" smtClean="0"/>
              <a:t>. </a:t>
            </a:r>
            <a:endParaRPr lang="en-US" sz="4000" dirty="0" smtClean="0"/>
          </a:p>
          <a:p>
            <a:pPr algn="just">
              <a:lnSpc>
                <a:spcPct val="150000"/>
              </a:lnSpc>
            </a:pPr>
            <a:r>
              <a:rPr lang="ru-RU" sz="4000" b="1" i="1" dirty="0" smtClean="0"/>
              <a:t>На </a:t>
            </a:r>
            <a:r>
              <a:rPr lang="ru-RU" sz="4000" b="1" i="1" dirty="0"/>
              <a:t>основе </a:t>
            </a:r>
            <a:r>
              <a:rPr lang="ru-RU" sz="4000" b="1" i="1" dirty="0" smtClean="0"/>
              <a:t>Стратегии будут </a:t>
            </a:r>
            <a:r>
              <a:rPr lang="ru-RU" sz="4000" b="1" i="1" dirty="0"/>
              <a:t>разработаны Государственные </a:t>
            </a:r>
            <a:r>
              <a:rPr lang="ru-RU" sz="4000" b="1" i="1" dirty="0" smtClean="0"/>
              <a:t>программы на</a:t>
            </a:r>
          </a:p>
          <a:p>
            <a:pPr algn="just">
              <a:lnSpc>
                <a:spcPct val="150000"/>
              </a:lnSpc>
            </a:pPr>
            <a:r>
              <a:rPr lang="ru-RU" sz="4000" b="1" i="1" dirty="0" smtClean="0"/>
              <a:t>2024–2028 гг., </a:t>
            </a:r>
            <a:r>
              <a:rPr lang="ru-RU" sz="4000" b="1" i="1" dirty="0"/>
              <a:t>2029–2033 гг. </a:t>
            </a:r>
          </a:p>
          <a:p>
            <a:pPr algn="just">
              <a:lnSpc>
                <a:spcPct val="150000"/>
              </a:lnSpc>
            </a:pPr>
            <a:r>
              <a:rPr lang="ru-RU" sz="4000" b="1" i="1" dirty="0" smtClean="0"/>
              <a:t>Действие </a:t>
            </a:r>
            <a:r>
              <a:rPr lang="ru-RU" sz="4000" b="1" i="1" dirty="0"/>
              <a:t>настоящей Стратегии ограничивается 2033 </a:t>
            </a:r>
            <a:r>
              <a:rPr lang="ru-RU" sz="4000" b="1" i="1" dirty="0" smtClean="0"/>
              <a:t>г.</a:t>
            </a:r>
          </a:p>
        </p:txBody>
      </p:sp>
    </p:spTree>
    <p:extLst>
      <p:ext uri="{BB962C8B-B14F-4D97-AF65-F5344CB8AC3E}">
        <p14:creationId xmlns:p14="http://schemas.microsoft.com/office/powerpoint/2010/main" val="660670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326" y="10017160"/>
            <a:ext cx="9890986" cy="1291395"/>
          </a:xfrm>
          <a:prstGeom prst="rect">
            <a:avLst/>
          </a:prstGeom>
        </p:spPr>
      </p:pic>
      <p:pic>
        <p:nvPicPr>
          <p:cNvPr id="3" name="object 3"/>
          <p:cNvPicPr/>
          <p:nvPr/>
        </p:nvPicPr>
        <p:blipFill>
          <a:blip r:embed="rId3" cstate="print"/>
          <a:stretch>
            <a:fillRect/>
          </a:stretch>
        </p:blipFill>
        <p:spPr>
          <a:xfrm>
            <a:off x="10081777" y="10017160"/>
            <a:ext cx="9890985" cy="1291395"/>
          </a:xfrm>
          <a:prstGeom prst="rect">
            <a:avLst/>
          </a:prstGeom>
        </p:spPr>
      </p:pic>
      <p:pic>
        <p:nvPicPr>
          <p:cNvPr id="7" name="object 7"/>
          <p:cNvPicPr/>
          <p:nvPr/>
        </p:nvPicPr>
        <p:blipFill>
          <a:blip r:embed="rId4" cstate="print"/>
          <a:stretch>
            <a:fillRect/>
          </a:stretch>
        </p:blipFill>
        <p:spPr>
          <a:xfrm>
            <a:off x="8516897" y="739258"/>
            <a:ext cx="3129759" cy="1608967"/>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3889089" y="4934595"/>
            <a:ext cx="12385376" cy="1379288"/>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Спасибо за внимание!</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spTree>
    <p:extLst>
      <p:ext uri="{BB962C8B-B14F-4D97-AF65-F5344CB8AC3E}">
        <p14:creationId xmlns:p14="http://schemas.microsoft.com/office/powerpoint/2010/main" val="120467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8548077" y="654015"/>
            <a:ext cx="3129759" cy="1608967"/>
          </a:xfrm>
          <a:prstGeom prst="rect">
            <a:avLst/>
          </a:prstGeom>
        </p:spPr>
      </p:pic>
      <p:sp>
        <p:nvSpPr>
          <p:cNvPr id="19" name="Заголовок 1"/>
          <p:cNvSpPr txBox="1">
            <a:spLocks/>
          </p:cNvSpPr>
          <p:nvPr/>
        </p:nvSpPr>
        <p:spPr>
          <a:xfrm>
            <a:off x="4051258" y="654015"/>
            <a:ext cx="14859104" cy="922198"/>
          </a:xfrm>
          <a:prstGeom prst="rect">
            <a:avLst/>
          </a:prstGeom>
        </p:spPr>
        <p:txBody>
          <a:bodyPr wrap="square" lIns="0" tIns="0" rIns="0" bIns="0">
            <a:noAutofit/>
          </a:bodyPr>
          <a:lstStyle/>
          <a:p>
            <a:pPr lvl="0"/>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pic>
        <p:nvPicPr>
          <p:cNvPr id="13" name="Picture 4" descr="https://luxe-host.ru/wp-content/uploads/3/9/7/397f5c289c850e5cfe92335895ef3af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722" y="2774355"/>
            <a:ext cx="6026471" cy="6026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635747" y="403696"/>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4925345" y="544087"/>
            <a:ext cx="12889432" cy="1328184"/>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Язык </a:t>
            </a:r>
            <a:r>
              <a:rPr lang="ru-RU" sz="8800" b="1" dirty="0">
                <a:ln w="9525">
                  <a:solidFill>
                    <a:schemeClr val="bg1"/>
                  </a:solidFill>
                  <a:prstDash val="solid"/>
                </a:ln>
                <a:effectLst>
                  <a:outerShdw blurRad="12700" dist="38100" dir="2700000" algn="tl" rotWithShape="0">
                    <a:schemeClr val="bg1">
                      <a:lumMod val="50000"/>
                    </a:schemeClr>
                  </a:outerShdw>
                </a:effectLst>
                <a:latin typeface="+mj-lt"/>
              </a:rPr>
              <a:t>– достояние </a:t>
            </a: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народа</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sp>
        <p:nvSpPr>
          <p:cNvPr id="9" name="Прямоугольник 8"/>
          <p:cNvSpPr/>
          <p:nvPr/>
        </p:nvSpPr>
        <p:spPr>
          <a:xfrm>
            <a:off x="1008769" y="2551219"/>
            <a:ext cx="18146016" cy="6740307"/>
          </a:xfrm>
          <a:prstGeom prst="rect">
            <a:avLst/>
          </a:prstGeom>
          <a:solidFill>
            <a:schemeClr val="bg1"/>
          </a:solidFill>
        </p:spPr>
        <p:txBody>
          <a:bodyPr wrap="square">
            <a:spAutoFit/>
          </a:bodyPr>
          <a:lstStyle/>
          <a:p>
            <a:pPr algn="just">
              <a:buNone/>
            </a:pPr>
            <a:r>
              <a:rPr lang="ru-RU" sz="4800" dirty="0" smtClean="0">
                <a:cs typeface="Times New Roman" pitchFamily="18" charset="0"/>
              </a:rPr>
              <a:t>	Пока </a:t>
            </a:r>
            <a:r>
              <a:rPr lang="ru-RU" sz="4800" dirty="0">
                <a:cs typeface="Times New Roman" pitchFamily="18" charset="0"/>
              </a:rPr>
              <a:t>есть язык, живет народ. Язык вбирает в себя всю прошедшую историю народа, все, что он достиг и что им создано</a:t>
            </a:r>
            <a:r>
              <a:rPr lang="ru-RU" sz="4800" dirty="0" smtClean="0">
                <a:cs typeface="Times New Roman" pitchFamily="18" charset="0"/>
              </a:rPr>
              <a:t>. Язык </a:t>
            </a:r>
            <a:r>
              <a:rPr lang="ru-RU" sz="4800" dirty="0">
                <a:cs typeface="Times New Roman" pitchFamily="18" charset="0"/>
              </a:rPr>
              <a:t>связан c психологией и мировосприятием народа, соединяет его прошлое с настоящим и будущим. </a:t>
            </a:r>
            <a:r>
              <a:rPr lang="ru-RU" sz="4800" dirty="0" smtClean="0">
                <a:cs typeface="Times New Roman" pitchFamily="18" charset="0"/>
              </a:rPr>
              <a:t>Поэтому </a:t>
            </a:r>
            <a:r>
              <a:rPr lang="ru-RU" sz="4800" dirty="0">
                <a:cs typeface="Times New Roman" pitchFamily="18" charset="0"/>
              </a:rPr>
              <a:t>роль языка для народа </a:t>
            </a:r>
            <a:r>
              <a:rPr lang="ru-RU" sz="4800" dirty="0" smtClean="0">
                <a:cs typeface="Times New Roman" pitchFamily="18" charset="0"/>
              </a:rPr>
              <a:t>неоценима… </a:t>
            </a:r>
          </a:p>
          <a:p>
            <a:pPr algn="just">
              <a:buNone/>
            </a:pPr>
            <a:endParaRPr lang="ru-RU" sz="4800" dirty="0" smtClean="0">
              <a:cs typeface="Times New Roman" pitchFamily="18" charset="0"/>
            </a:endParaRPr>
          </a:p>
          <a:p>
            <a:pPr algn="just">
              <a:buNone/>
            </a:pPr>
            <a:r>
              <a:rPr lang="ru-RU" sz="4800" dirty="0" smtClean="0">
                <a:cs typeface="Times New Roman" pitchFamily="18" charset="0"/>
              </a:rPr>
              <a:t>	Но вместе с тем вопросы развития и сохранения миноритарных и региональных языков в поликультурной и многоязычной среде большого государства остаются сложными.</a:t>
            </a:r>
            <a:endParaRPr lang="ru-RU" sz="4800" dirty="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550772" y="403696"/>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Прямоугольник 3"/>
          <p:cNvSpPr/>
          <p:nvPr/>
        </p:nvSpPr>
        <p:spPr>
          <a:xfrm>
            <a:off x="576721" y="2307771"/>
            <a:ext cx="19010112" cy="1938992"/>
          </a:xfrm>
          <a:prstGeom prst="rect">
            <a:avLst/>
          </a:prstGeom>
        </p:spPr>
        <p:txBody>
          <a:bodyPr wrap="square">
            <a:spAutoFit/>
          </a:bodyPr>
          <a:lstStyle/>
          <a:p>
            <a:pPr algn="just"/>
            <a:r>
              <a:rPr lang="ru-RU" sz="4000" dirty="0" smtClean="0">
                <a:cs typeface="Times New Roman" panose="02020603050405020304" pitchFamily="18" charset="0"/>
              </a:rPr>
              <a:t>«О Государственной комиссии по вопросам реализации языковой политики и сохранения национального языка в РТ» (№408 от 16.12.2022): п.3. Разработать Стратегию поддержки и развития тувинского языка. </a:t>
            </a:r>
          </a:p>
        </p:txBody>
      </p:sp>
      <p:sp>
        <p:nvSpPr>
          <p:cNvPr id="8" name="object 3"/>
          <p:cNvSpPr txBox="1"/>
          <p:nvPr/>
        </p:nvSpPr>
        <p:spPr>
          <a:xfrm>
            <a:off x="6414640" y="560494"/>
            <a:ext cx="7334271" cy="1379288"/>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Указ Главы РТ</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sp>
        <p:nvSpPr>
          <p:cNvPr id="5" name="TextBox 4"/>
          <p:cNvSpPr txBox="1"/>
          <p:nvPr/>
        </p:nvSpPr>
        <p:spPr>
          <a:xfrm>
            <a:off x="6218121" y="4509882"/>
            <a:ext cx="7727308" cy="1015663"/>
          </a:xfrm>
          <a:prstGeom prst="rect">
            <a:avLst/>
          </a:prstGeom>
          <a:noFill/>
        </p:spPr>
        <p:txBody>
          <a:bodyPr wrap="none" rtlCol="0">
            <a:spAutoFit/>
          </a:bodyPr>
          <a:lstStyle/>
          <a:p>
            <a:r>
              <a:rPr lang="ru-RU" sz="6000" b="1" dirty="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Стратегия основана </a:t>
            </a:r>
            <a:r>
              <a:rPr lang="ru-RU" sz="6000" b="1" dirty="0" smtClean="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на</a:t>
            </a:r>
            <a:endParaRPr lang="ru-RU" sz="6000" b="1" dirty="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endParaRPr>
          </a:p>
        </p:txBody>
      </p:sp>
      <p:grpSp>
        <p:nvGrpSpPr>
          <p:cNvPr id="9" name="Группа 8"/>
          <p:cNvGrpSpPr/>
          <p:nvPr/>
        </p:nvGrpSpPr>
        <p:grpSpPr>
          <a:xfrm>
            <a:off x="306948" y="5757439"/>
            <a:ext cx="19279885" cy="3873902"/>
            <a:chOff x="394807" y="5741212"/>
            <a:chExt cx="19279885" cy="3873902"/>
          </a:xfrm>
          <a:gradFill>
            <a:gsLst>
              <a:gs pos="0">
                <a:srgbClr val="E2CE83"/>
              </a:gs>
              <a:gs pos="97000">
                <a:srgbClr val="AF8C4B"/>
              </a:gs>
              <a:gs pos="100000">
                <a:srgbClr val="E2CD82"/>
              </a:gs>
            </a:gsLst>
            <a:lin ang="5400000" scaled="0"/>
          </a:gradFill>
        </p:grpSpPr>
        <p:sp>
          <p:nvSpPr>
            <p:cNvPr id="6" name="Скругленный прямоугольник 5"/>
            <p:cNvSpPr/>
            <p:nvPr/>
          </p:nvSpPr>
          <p:spPr>
            <a:xfrm>
              <a:off x="394807" y="5786805"/>
              <a:ext cx="3134659" cy="382830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a:solidFill>
                    <a:schemeClr val="bg1"/>
                  </a:solidFill>
                  <a:cs typeface="Times New Roman" panose="02020603050405020304" pitchFamily="18" charset="0"/>
                </a:rPr>
                <a:t>Конституции Российской </a:t>
              </a:r>
              <a:r>
                <a:rPr lang="ru-RU" sz="3200" b="1" dirty="0" smtClean="0">
                  <a:solidFill>
                    <a:schemeClr val="bg1"/>
                  </a:solidFill>
                  <a:cs typeface="Times New Roman" panose="02020603050405020304" pitchFamily="18" charset="0"/>
                </a:rPr>
                <a:t>Федерации</a:t>
              </a:r>
              <a:endParaRPr lang="ru-RU" sz="3200" b="1" dirty="0">
                <a:solidFill>
                  <a:schemeClr val="bg1"/>
                </a:solidFill>
                <a:cs typeface="Times New Roman" panose="02020603050405020304" pitchFamily="18" charset="0"/>
              </a:endParaRPr>
            </a:p>
          </p:txBody>
        </p:sp>
        <p:sp>
          <p:nvSpPr>
            <p:cNvPr id="10" name="Скругленный прямоугольник 9"/>
            <p:cNvSpPr/>
            <p:nvPr/>
          </p:nvSpPr>
          <p:spPr>
            <a:xfrm>
              <a:off x="3623797" y="5801172"/>
              <a:ext cx="3134659" cy="381394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a:solidFill>
                    <a:schemeClr val="bg1"/>
                  </a:solidFill>
                  <a:cs typeface="Times New Roman" panose="02020603050405020304" pitchFamily="18" charset="0"/>
                </a:rPr>
                <a:t>Конституции Республики </a:t>
              </a:r>
              <a:r>
                <a:rPr lang="ru-RU" sz="3200" b="1" dirty="0" smtClean="0">
                  <a:solidFill>
                    <a:schemeClr val="bg1"/>
                  </a:solidFill>
                  <a:cs typeface="Times New Roman" panose="02020603050405020304" pitchFamily="18" charset="0"/>
                </a:rPr>
                <a:t>Тыва</a:t>
              </a:r>
              <a:endParaRPr lang="ru-RU" sz="3200" b="1" dirty="0">
                <a:solidFill>
                  <a:schemeClr val="bg1"/>
                </a:solidFill>
                <a:cs typeface="Times New Roman" panose="02020603050405020304" pitchFamily="18" charset="0"/>
              </a:endParaRPr>
            </a:p>
          </p:txBody>
        </p:sp>
        <p:sp>
          <p:nvSpPr>
            <p:cNvPr id="11" name="Скругленный прямоугольник 10"/>
            <p:cNvSpPr/>
            <p:nvPr/>
          </p:nvSpPr>
          <p:spPr>
            <a:xfrm>
              <a:off x="6852787" y="5801173"/>
              <a:ext cx="3134659" cy="381394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800" b="1" dirty="0">
                  <a:solidFill>
                    <a:schemeClr val="bg1"/>
                  </a:solidFill>
                  <a:cs typeface="Times New Roman" panose="02020603050405020304" pitchFamily="18" charset="0"/>
                </a:rPr>
                <a:t>Стратегии государственной национальной политики РФ на период до </a:t>
              </a:r>
              <a:endParaRPr lang="ru-RU" sz="2800" b="1" dirty="0" smtClean="0">
                <a:solidFill>
                  <a:schemeClr val="bg1"/>
                </a:solidFill>
                <a:cs typeface="Times New Roman" panose="02020603050405020304" pitchFamily="18" charset="0"/>
              </a:endParaRPr>
            </a:p>
            <a:p>
              <a:pPr algn="ctr"/>
              <a:r>
                <a:rPr lang="ru-RU" sz="2800" b="1" dirty="0" smtClean="0">
                  <a:solidFill>
                    <a:schemeClr val="bg1"/>
                  </a:solidFill>
                  <a:cs typeface="Times New Roman" panose="02020603050405020304" pitchFamily="18" charset="0"/>
                </a:rPr>
                <a:t>2025 </a:t>
              </a:r>
              <a:r>
                <a:rPr lang="ru-RU" sz="2800" b="1" dirty="0">
                  <a:solidFill>
                    <a:schemeClr val="bg1"/>
                  </a:solidFill>
                  <a:cs typeface="Times New Roman" panose="02020603050405020304" pitchFamily="18" charset="0"/>
                </a:rPr>
                <a:t>г. </a:t>
              </a:r>
            </a:p>
          </p:txBody>
        </p:sp>
        <p:sp>
          <p:nvSpPr>
            <p:cNvPr id="12" name="Скругленный прямоугольник 11"/>
            <p:cNvSpPr/>
            <p:nvPr/>
          </p:nvSpPr>
          <p:spPr>
            <a:xfrm>
              <a:off x="10081777" y="5801173"/>
              <a:ext cx="3134659" cy="381394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a:solidFill>
                    <a:schemeClr val="bg1"/>
                  </a:solidFill>
                  <a:cs typeface="Times New Roman" panose="02020603050405020304" pitchFamily="18" charset="0"/>
                </a:rPr>
                <a:t>Законе </a:t>
              </a:r>
              <a:endParaRPr lang="ru-RU" sz="3200" b="1" dirty="0" smtClean="0">
                <a:solidFill>
                  <a:schemeClr val="bg1"/>
                </a:solidFill>
                <a:cs typeface="Times New Roman" panose="02020603050405020304" pitchFamily="18" charset="0"/>
              </a:endParaRPr>
            </a:p>
            <a:p>
              <a:pPr algn="ctr"/>
              <a:r>
                <a:rPr lang="ru-RU" sz="3200" b="1" dirty="0" smtClean="0">
                  <a:solidFill>
                    <a:schemeClr val="bg1"/>
                  </a:solidFill>
                  <a:cs typeface="Times New Roman" panose="02020603050405020304" pitchFamily="18" charset="0"/>
                </a:rPr>
                <a:t>“</a:t>
              </a:r>
              <a:r>
                <a:rPr lang="ru-RU" sz="3200" b="1" dirty="0">
                  <a:solidFill>
                    <a:schemeClr val="bg1"/>
                  </a:solidFill>
                  <a:cs typeface="Times New Roman" panose="02020603050405020304" pitchFamily="18" charset="0"/>
                </a:rPr>
                <a:t>О языках народов Российской Федерации</a:t>
              </a:r>
              <a:r>
                <a:rPr lang="ru-RU" sz="3200" b="1" dirty="0" smtClean="0">
                  <a:solidFill>
                    <a:schemeClr val="bg1"/>
                  </a:solidFill>
                  <a:cs typeface="Times New Roman" panose="02020603050405020304" pitchFamily="18" charset="0"/>
                </a:rPr>
                <a:t>” </a:t>
              </a:r>
              <a:r>
                <a:rPr lang="ru-RU" sz="3200" b="1" dirty="0">
                  <a:solidFill>
                    <a:schemeClr val="bg1"/>
                  </a:solidFill>
                  <a:cs typeface="Times New Roman" panose="02020603050405020304" pitchFamily="18" charset="0"/>
                </a:rPr>
                <a:t>(1991</a:t>
              </a:r>
              <a:r>
                <a:rPr lang="ru-RU" sz="3200" b="1" dirty="0" smtClean="0">
                  <a:solidFill>
                    <a:schemeClr val="bg1"/>
                  </a:solidFill>
                  <a:cs typeface="Times New Roman" panose="02020603050405020304" pitchFamily="18" charset="0"/>
                </a:rPr>
                <a:t>)</a:t>
              </a:r>
              <a:endParaRPr lang="ru-RU" sz="3200" b="1" dirty="0">
                <a:solidFill>
                  <a:schemeClr val="bg1"/>
                </a:solidFill>
                <a:cs typeface="Times New Roman" panose="02020603050405020304" pitchFamily="18" charset="0"/>
              </a:endParaRPr>
            </a:p>
          </p:txBody>
        </p:sp>
        <p:sp>
          <p:nvSpPr>
            <p:cNvPr id="13" name="Скругленный прямоугольник 12"/>
            <p:cNvSpPr/>
            <p:nvPr/>
          </p:nvSpPr>
          <p:spPr>
            <a:xfrm>
              <a:off x="13310767" y="5786805"/>
              <a:ext cx="3134659" cy="382830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a:solidFill>
                    <a:schemeClr val="bg1"/>
                  </a:solidFill>
                  <a:cs typeface="Times New Roman" panose="02020603050405020304" pitchFamily="18" charset="0"/>
                </a:rPr>
                <a:t>Законе “О языках </a:t>
              </a:r>
              <a:r>
                <a:rPr lang="ru-RU" sz="3200" b="1" dirty="0" smtClean="0">
                  <a:solidFill>
                    <a:schemeClr val="bg1"/>
                  </a:solidFill>
                  <a:cs typeface="Times New Roman" panose="02020603050405020304" pitchFamily="18" charset="0"/>
                </a:rPr>
                <a:t>в Республике Тыва” </a:t>
              </a:r>
            </a:p>
            <a:p>
              <a:pPr algn="ctr"/>
              <a:r>
                <a:rPr lang="ru-RU" sz="3200" b="1" dirty="0" smtClean="0">
                  <a:solidFill>
                    <a:schemeClr val="bg1"/>
                  </a:solidFill>
                  <a:cs typeface="Times New Roman" panose="02020603050405020304" pitchFamily="18" charset="0"/>
                </a:rPr>
                <a:t>(</a:t>
              </a:r>
              <a:r>
                <a:rPr lang="ru-RU" sz="3200" b="1" dirty="0">
                  <a:solidFill>
                    <a:schemeClr val="bg1"/>
                  </a:solidFill>
                  <a:cs typeface="Times New Roman" panose="02020603050405020304" pitchFamily="18" charset="0"/>
                </a:rPr>
                <a:t>2003</a:t>
              </a:r>
              <a:r>
                <a:rPr lang="ru-RU" sz="3200" b="1" dirty="0" smtClean="0">
                  <a:solidFill>
                    <a:schemeClr val="bg1"/>
                  </a:solidFill>
                  <a:cs typeface="Times New Roman" panose="02020603050405020304" pitchFamily="18" charset="0"/>
                </a:rPr>
                <a:t>)</a:t>
              </a:r>
              <a:endParaRPr lang="ru-RU" sz="3200" b="1" dirty="0">
                <a:solidFill>
                  <a:schemeClr val="bg1"/>
                </a:solidFill>
                <a:cs typeface="Times New Roman" panose="02020603050405020304" pitchFamily="18" charset="0"/>
              </a:endParaRPr>
            </a:p>
          </p:txBody>
        </p:sp>
        <p:sp>
          <p:nvSpPr>
            <p:cNvPr id="16" name="Скругленный прямоугольник 15"/>
            <p:cNvSpPr/>
            <p:nvPr/>
          </p:nvSpPr>
          <p:spPr>
            <a:xfrm>
              <a:off x="16540033" y="5741212"/>
              <a:ext cx="3134659" cy="38739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a:solidFill>
                    <a:schemeClr val="bg1"/>
                  </a:solidFill>
                  <a:cs typeface="Times New Roman" panose="02020603050405020304" pitchFamily="18" charset="0"/>
                </a:rPr>
                <a:t>Закон об образовании (2014)</a:t>
              </a:r>
            </a:p>
          </p:txBody>
        </p:sp>
      </p:grpSp>
    </p:spTree>
    <p:extLst>
      <p:ext uri="{BB962C8B-B14F-4D97-AF65-F5344CB8AC3E}">
        <p14:creationId xmlns:p14="http://schemas.microsoft.com/office/powerpoint/2010/main" val="159629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460328" y="439180"/>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4291410" y="374612"/>
            <a:ext cx="14514971" cy="1673535"/>
          </a:xfrm>
          <a:prstGeom prst="rect">
            <a:avLst/>
          </a:prstGeom>
          <a:noFill/>
        </p:spPr>
        <p:txBody>
          <a:bodyPr vert="horz" wrap="square" lIns="0" tIns="11430" rIns="0" bIns="0" rtlCol="0">
            <a:spAutoFit/>
          </a:bodyPr>
          <a:lstStyle/>
          <a:p>
            <a:pPr algn="ctr"/>
            <a:r>
              <a:rPr lang="ru-RU" sz="5400" b="1" dirty="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Принципы Стратегии поддержки и развития тувинского языка в период с 2024 по 2033 гг. </a:t>
            </a:r>
          </a:p>
        </p:txBody>
      </p:sp>
      <p:graphicFrame>
        <p:nvGraphicFramePr>
          <p:cNvPr id="87" name="Схема 86"/>
          <p:cNvGraphicFramePr/>
          <p:nvPr>
            <p:extLst>
              <p:ext uri="{D42A27DB-BD31-4B8C-83A1-F6EECF244321}">
                <p14:modId xmlns:p14="http://schemas.microsoft.com/office/powerpoint/2010/main" val="3376074875"/>
              </p:ext>
            </p:extLst>
          </p:nvPr>
        </p:nvGraphicFramePr>
        <p:xfrm>
          <a:off x="1051050" y="2558331"/>
          <a:ext cx="18362798" cy="8425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8" name="TextBox 87"/>
          <p:cNvSpPr txBox="1"/>
          <p:nvPr/>
        </p:nvSpPr>
        <p:spPr>
          <a:xfrm>
            <a:off x="1411090" y="2414315"/>
            <a:ext cx="931665" cy="1862048"/>
          </a:xfrm>
          <a:prstGeom prst="rect">
            <a:avLst/>
          </a:prstGeom>
          <a:noFill/>
        </p:spPr>
        <p:txBody>
          <a:bodyPr wrap="none" rtlCol="0">
            <a:spAutoFit/>
          </a:bodyPr>
          <a:lstStyle/>
          <a:p>
            <a:r>
              <a:rPr lang="ru-RU" sz="11500" i="1" dirty="0" smtClean="0">
                <a:solidFill>
                  <a:schemeClr val="accent4">
                    <a:lumMod val="50000"/>
                  </a:schemeClr>
                </a:solidFill>
              </a:rPr>
              <a:t>1</a:t>
            </a:r>
            <a:endParaRPr lang="ru-RU" sz="11500" i="1" dirty="0">
              <a:solidFill>
                <a:schemeClr val="accent4">
                  <a:lumMod val="50000"/>
                </a:schemeClr>
              </a:solidFill>
            </a:endParaRPr>
          </a:p>
        </p:txBody>
      </p:sp>
      <p:sp>
        <p:nvSpPr>
          <p:cNvPr id="89" name="TextBox 88"/>
          <p:cNvSpPr txBox="1"/>
          <p:nvPr/>
        </p:nvSpPr>
        <p:spPr>
          <a:xfrm>
            <a:off x="1411089" y="4632929"/>
            <a:ext cx="931665" cy="1862048"/>
          </a:xfrm>
          <a:prstGeom prst="rect">
            <a:avLst/>
          </a:prstGeom>
          <a:noFill/>
        </p:spPr>
        <p:txBody>
          <a:bodyPr wrap="none" rtlCol="0">
            <a:spAutoFit/>
          </a:bodyPr>
          <a:lstStyle/>
          <a:p>
            <a:r>
              <a:rPr lang="ru-RU" sz="11500" i="1" dirty="0" smtClean="0">
                <a:solidFill>
                  <a:schemeClr val="accent4">
                    <a:lumMod val="50000"/>
                  </a:schemeClr>
                </a:solidFill>
              </a:rPr>
              <a:t>2</a:t>
            </a:r>
            <a:endParaRPr lang="ru-RU" sz="11500" i="1" dirty="0">
              <a:solidFill>
                <a:schemeClr val="accent4">
                  <a:lumMod val="50000"/>
                </a:schemeClr>
              </a:solidFill>
            </a:endParaRPr>
          </a:p>
        </p:txBody>
      </p:sp>
      <p:sp>
        <p:nvSpPr>
          <p:cNvPr id="90" name="TextBox 89"/>
          <p:cNvSpPr txBox="1"/>
          <p:nvPr/>
        </p:nvSpPr>
        <p:spPr>
          <a:xfrm>
            <a:off x="1411088" y="6867522"/>
            <a:ext cx="931665" cy="1862048"/>
          </a:xfrm>
          <a:prstGeom prst="rect">
            <a:avLst/>
          </a:prstGeom>
          <a:noFill/>
        </p:spPr>
        <p:txBody>
          <a:bodyPr wrap="none" rtlCol="0">
            <a:spAutoFit/>
          </a:bodyPr>
          <a:lstStyle/>
          <a:p>
            <a:r>
              <a:rPr lang="ru-RU" sz="11500" i="1" dirty="0" smtClean="0">
                <a:solidFill>
                  <a:schemeClr val="accent4">
                    <a:lumMod val="50000"/>
                  </a:schemeClr>
                </a:solidFill>
              </a:rPr>
              <a:t>3</a:t>
            </a:r>
            <a:endParaRPr lang="ru-RU" sz="11500" i="1" dirty="0">
              <a:solidFill>
                <a:schemeClr val="accent4">
                  <a:lumMod val="50000"/>
                </a:schemeClr>
              </a:solidFill>
            </a:endParaRPr>
          </a:p>
        </p:txBody>
      </p:sp>
      <p:sp>
        <p:nvSpPr>
          <p:cNvPr id="91" name="TextBox 90"/>
          <p:cNvSpPr txBox="1"/>
          <p:nvPr/>
        </p:nvSpPr>
        <p:spPr>
          <a:xfrm>
            <a:off x="1411087" y="9086136"/>
            <a:ext cx="931665" cy="1862048"/>
          </a:xfrm>
          <a:prstGeom prst="rect">
            <a:avLst/>
          </a:prstGeom>
          <a:noFill/>
        </p:spPr>
        <p:txBody>
          <a:bodyPr wrap="none" rtlCol="0">
            <a:spAutoFit/>
          </a:bodyPr>
          <a:lstStyle/>
          <a:p>
            <a:r>
              <a:rPr lang="ru-RU" sz="11500" i="1" dirty="0" smtClean="0">
                <a:solidFill>
                  <a:schemeClr val="accent4">
                    <a:lumMod val="50000"/>
                  </a:schemeClr>
                </a:solidFill>
              </a:rPr>
              <a:t>4</a:t>
            </a:r>
            <a:endParaRPr lang="ru-RU" sz="11500" i="1" dirty="0">
              <a:solidFill>
                <a:schemeClr val="accent4">
                  <a:lumMod val="50000"/>
                </a:schemeClr>
              </a:solidFill>
            </a:endParaRPr>
          </a:p>
        </p:txBody>
      </p:sp>
    </p:spTree>
    <p:extLst>
      <p:ext uri="{BB962C8B-B14F-4D97-AF65-F5344CB8AC3E}">
        <p14:creationId xmlns:p14="http://schemas.microsoft.com/office/powerpoint/2010/main" val="55281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460328" y="439180"/>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4291410" y="374612"/>
            <a:ext cx="14514971" cy="1673535"/>
          </a:xfrm>
          <a:prstGeom prst="rect">
            <a:avLst/>
          </a:prstGeom>
          <a:noFill/>
        </p:spPr>
        <p:txBody>
          <a:bodyPr vert="horz" wrap="square" lIns="0" tIns="11430" rIns="0" bIns="0" rtlCol="0">
            <a:spAutoFit/>
          </a:bodyPr>
          <a:lstStyle/>
          <a:p>
            <a:pPr algn="ctr"/>
            <a:r>
              <a:rPr lang="ru-RU" sz="5400" b="1" dirty="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Принципы Стратегии поддержки и развития тувинского языка в период с 2024 по 2033 гг. </a:t>
            </a:r>
          </a:p>
        </p:txBody>
      </p:sp>
      <p:graphicFrame>
        <p:nvGraphicFramePr>
          <p:cNvPr id="87" name="Схема 86"/>
          <p:cNvGraphicFramePr/>
          <p:nvPr>
            <p:extLst>
              <p:ext uri="{D42A27DB-BD31-4B8C-83A1-F6EECF244321}">
                <p14:modId xmlns:p14="http://schemas.microsoft.com/office/powerpoint/2010/main" val="2891778923"/>
              </p:ext>
            </p:extLst>
          </p:nvPr>
        </p:nvGraphicFramePr>
        <p:xfrm>
          <a:off x="330970" y="2342307"/>
          <a:ext cx="19154128" cy="87849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23056" y="2273060"/>
            <a:ext cx="808235" cy="1569660"/>
          </a:xfrm>
          <a:prstGeom prst="rect">
            <a:avLst/>
          </a:prstGeom>
          <a:noFill/>
        </p:spPr>
        <p:txBody>
          <a:bodyPr wrap="none" rtlCol="0">
            <a:spAutoFit/>
          </a:bodyPr>
          <a:lstStyle/>
          <a:p>
            <a:r>
              <a:rPr lang="ru-RU" sz="9600" i="1" dirty="0" smtClean="0">
                <a:solidFill>
                  <a:schemeClr val="accent4">
                    <a:lumMod val="50000"/>
                  </a:schemeClr>
                </a:solidFill>
              </a:rPr>
              <a:t>5</a:t>
            </a:r>
            <a:endParaRPr lang="ru-RU" sz="9600" i="1" dirty="0">
              <a:solidFill>
                <a:schemeClr val="accent4">
                  <a:lumMod val="50000"/>
                </a:schemeClr>
              </a:solidFill>
            </a:endParaRPr>
          </a:p>
        </p:txBody>
      </p:sp>
      <p:sp>
        <p:nvSpPr>
          <p:cNvPr id="10" name="TextBox 9"/>
          <p:cNvSpPr txBox="1"/>
          <p:nvPr/>
        </p:nvSpPr>
        <p:spPr>
          <a:xfrm>
            <a:off x="1123058" y="4088912"/>
            <a:ext cx="808235" cy="1569660"/>
          </a:xfrm>
          <a:prstGeom prst="rect">
            <a:avLst/>
          </a:prstGeom>
          <a:noFill/>
        </p:spPr>
        <p:txBody>
          <a:bodyPr wrap="none" rtlCol="0">
            <a:spAutoFit/>
          </a:bodyPr>
          <a:lstStyle/>
          <a:p>
            <a:r>
              <a:rPr lang="ru-RU" sz="9600" i="1" dirty="0" smtClean="0">
                <a:solidFill>
                  <a:schemeClr val="accent4">
                    <a:lumMod val="50000"/>
                  </a:schemeClr>
                </a:solidFill>
              </a:rPr>
              <a:t>6</a:t>
            </a:r>
            <a:endParaRPr lang="ru-RU" sz="9600" i="1" dirty="0">
              <a:solidFill>
                <a:schemeClr val="accent4">
                  <a:lumMod val="50000"/>
                </a:schemeClr>
              </a:solidFill>
            </a:endParaRPr>
          </a:p>
        </p:txBody>
      </p:sp>
      <p:sp>
        <p:nvSpPr>
          <p:cNvPr id="11" name="TextBox 10"/>
          <p:cNvSpPr txBox="1"/>
          <p:nvPr/>
        </p:nvSpPr>
        <p:spPr>
          <a:xfrm>
            <a:off x="1123057" y="5949965"/>
            <a:ext cx="808235" cy="1569660"/>
          </a:xfrm>
          <a:prstGeom prst="rect">
            <a:avLst/>
          </a:prstGeom>
          <a:noFill/>
        </p:spPr>
        <p:txBody>
          <a:bodyPr wrap="none" rtlCol="0">
            <a:spAutoFit/>
          </a:bodyPr>
          <a:lstStyle/>
          <a:p>
            <a:r>
              <a:rPr lang="ru-RU" sz="9600" i="1" dirty="0" smtClean="0">
                <a:solidFill>
                  <a:schemeClr val="accent4">
                    <a:lumMod val="50000"/>
                  </a:schemeClr>
                </a:solidFill>
              </a:rPr>
              <a:t>7</a:t>
            </a:r>
            <a:endParaRPr lang="ru-RU" sz="9600" i="1" dirty="0">
              <a:solidFill>
                <a:schemeClr val="accent4">
                  <a:lumMod val="50000"/>
                </a:schemeClr>
              </a:solidFill>
            </a:endParaRPr>
          </a:p>
        </p:txBody>
      </p:sp>
      <p:sp>
        <p:nvSpPr>
          <p:cNvPr id="12" name="TextBox 11"/>
          <p:cNvSpPr txBox="1"/>
          <p:nvPr/>
        </p:nvSpPr>
        <p:spPr>
          <a:xfrm>
            <a:off x="1123054" y="7733559"/>
            <a:ext cx="808235" cy="1569660"/>
          </a:xfrm>
          <a:prstGeom prst="rect">
            <a:avLst/>
          </a:prstGeom>
          <a:noFill/>
        </p:spPr>
        <p:txBody>
          <a:bodyPr wrap="none" rtlCol="0">
            <a:spAutoFit/>
          </a:bodyPr>
          <a:lstStyle/>
          <a:p>
            <a:r>
              <a:rPr lang="ru-RU" sz="9600" i="1" dirty="0" smtClean="0">
                <a:solidFill>
                  <a:schemeClr val="accent4">
                    <a:lumMod val="50000"/>
                  </a:schemeClr>
                </a:solidFill>
              </a:rPr>
              <a:t>8</a:t>
            </a:r>
            <a:endParaRPr lang="ru-RU" sz="9600" i="1" dirty="0">
              <a:solidFill>
                <a:schemeClr val="accent4">
                  <a:lumMod val="50000"/>
                </a:schemeClr>
              </a:solidFill>
            </a:endParaRPr>
          </a:p>
        </p:txBody>
      </p:sp>
      <p:sp>
        <p:nvSpPr>
          <p:cNvPr id="13" name="TextBox 12"/>
          <p:cNvSpPr txBox="1"/>
          <p:nvPr/>
        </p:nvSpPr>
        <p:spPr>
          <a:xfrm>
            <a:off x="1123055" y="9541199"/>
            <a:ext cx="808235" cy="1569660"/>
          </a:xfrm>
          <a:prstGeom prst="rect">
            <a:avLst/>
          </a:prstGeom>
          <a:noFill/>
        </p:spPr>
        <p:txBody>
          <a:bodyPr wrap="none" rtlCol="0">
            <a:spAutoFit/>
          </a:bodyPr>
          <a:lstStyle/>
          <a:p>
            <a:r>
              <a:rPr lang="ru-RU" sz="9600" i="1" dirty="0" smtClean="0">
                <a:solidFill>
                  <a:schemeClr val="accent4">
                    <a:lumMod val="50000"/>
                  </a:schemeClr>
                </a:solidFill>
              </a:rPr>
              <a:t>9</a:t>
            </a:r>
            <a:endParaRPr lang="ru-RU" sz="9600" i="1" dirty="0">
              <a:solidFill>
                <a:schemeClr val="accent4">
                  <a:lumMod val="50000"/>
                </a:schemeClr>
              </a:solidFill>
            </a:endParaRPr>
          </a:p>
        </p:txBody>
      </p:sp>
    </p:spTree>
    <p:extLst>
      <p:ext uri="{BB962C8B-B14F-4D97-AF65-F5344CB8AC3E}">
        <p14:creationId xmlns:p14="http://schemas.microsoft.com/office/powerpoint/2010/main" val="21559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326" y="10017160"/>
            <a:ext cx="9890986" cy="1291395"/>
          </a:xfrm>
          <a:prstGeom prst="rect">
            <a:avLst/>
          </a:prstGeom>
        </p:spPr>
      </p:pic>
      <p:pic>
        <p:nvPicPr>
          <p:cNvPr id="3" name="object 3"/>
          <p:cNvPicPr/>
          <p:nvPr/>
        </p:nvPicPr>
        <p:blipFill>
          <a:blip r:embed="rId3" cstate="print"/>
          <a:stretch>
            <a:fillRect/>
          </a:stretch>
        </p:blipFill>
        <p:spPr>
          <a:xfrm>
            <a:off x="10081777" y="10017160"/>
            <a:ext cx="9890985" cy="1291395"/>
          </a:xfrm>
          <a:prstGeom prst="rect">
            <a:avLst/>
          </a:prstGeom>
        </p:spPr>
      </p:pic>
      <p:pic>
        <p:nvPicPr>
          <p:cNvPr id="7" name="object 7"/>
          <p:cNvPicPr/>
          <p:nvPr/>
        </p:nvPicPr>
        <p:blipFill>
          <a:blip r:embed="rId4" cstate="print"/>
          <a:stretch>
            <a:fillRect/>
          </a:stretch>
        </p:blipFill>
        <p:spPr>
          <a:xfrm>
            <a:off x="159528" y="278159"/>
            <a:ext cx="3129759" cy="1608967"/>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8" name="object 3"/>
          <p:cNvSpPr txBox="1"/>
          <p:nvPr/>
        </p:nvSpPr>
        <p:spPr>
          <a:xfrm>
            <a:off x="6414640" y="560494"/>
            <a:ext cx="7334271" cy="1379288"/>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Цели</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949043719"/>
              </p:ext>
            </p:extLst>
          </p:nvPr>
        </p:nvGraphicFramePr>
        <p:xfrm>
          <a:off x="2014498" y="1887126"/>
          <a:ext cx="16477711" cy="9433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656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326" y="10017160"/>
            <a:ext cx="9890986" cy="1291395"/>
          </a:xfrm>
          <a:prstGeom prst="rect">
            <a:avLst/>
          </a:prstGeom>
        </p:spPr>
      </p:pic>
      <p:pic>
        <p:nvPicPr>
          <p:cNvPr id="3" name="object 3"/>
          <p:cNvPicPr/>
          <p:nvPr/>
        </p:nvPicPr>
        <p:blipFill>
          <a:blip r:embed="rId3" cstate="print"/>
          <a:stretch>
            <a:fillRect/>
          </a:stretch>
        </p:blipFill>
        <p:spPr>
          <a:xfrm>
            <a:off x="10081777" y="10017160"/>
            <a:ext cx="9890985" cy="1291395"/>
          </a:xfrm>
          <a:prstGeom prst="rect">
            <a:avLst/>
          </a:prstGeom>
        </p:spPr>
      </p:pic>
      <p:pic>
        <p:nvPicPr>
          <p:cNvPr id="7" name="object 7"/>
          <p:cNvPicPr/>
          <p:nvPr/>
        </p:nvPicPr>
        <p:blipFill>
          <a:blip r:embed="rId4" cstate="print"/>
          <a:stretch>
            <a:fillRect/>
          </a:stretch>
        </p:blipFill>
        <p:spPr>
          <a:xfrm>
            <a:off x="131326" y="278159"/>
            <a:ext cx="3129759" cy="1608967"/>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Прямоугольник 3"/>
          <p:cNvSpPr/>
          <p:nvPr/>
        </p:nvSpPr>
        <p:spPr>
          <a:xfrm>
            <a:off x="907034" y="2774355"/>
            <a:ext cx="18578064" cy="6740307"/>
          </a:xfrm>
          <a:prstGeom prst="rect">
            <a:avLst/>
          </a:prstGeom>
        </p:spPr>
        <p:txBody>
          <a:bodyPr wrap="square">
            <a:spAutoFit/>
          </a:bodyPr>
          <a:lstStyle/>
          <a:p>
            <a:pPr indent="722313">
              <a:lnSpc>
                <a:spcPct val="150000"/>
              </a:lnSpc>
              <a:buAutoNum type="romanUcPeriod"/>
            </a:pPr>
            <a:r>
              <a:rPr lang="ru-RU" sz="4800" b="1" dirty="0" smtClean="0"/>
              <a:t>«</a:t>
            </a:r>
            <a:r>
              <a:rPr lang="ru-RU" sz="4800" b="1" dirty="0"/>
              <a:t>Общие положения</a:t>
            </a:r>
            <a:r>
              <a:rPr lang="ru-RU" sz="4800" b="1" dirty="0" smtClean="0"/>
              <a:t>». </a:t>
            </a:r>
          </a:p>
          <a:p>
            <a:pPr indent="722313">
              <a:lnSpc>
                <a:spcPct val="150000"/>
              </a:lnSpc>
              <a:buAutoNum type="romanUcPeriod"/>
              <a:tabLst>
                <a:tab pos="900113" algn="l"/>
              </a:tabLst>
            </a:pPr>
            <a:r>
              <a:rPr lang="ru-RU" sz="4800" b="1" dirty="0" smtClean="0"/>
              <a:t> «</a:t>
            </a:r>
            <a:r>
              <a:rPr lang="ru-RU" sz="4800" b="1" dirty="0"/>
              <a:t>Современное состояние тувинского языка</a:t>
            </a:r>
            <a:r>
              <a:rPr lang="ru-RU" sz="4800" b="1" dirty="0" smtClean="0"/>
              <a:t>».</a:t>
            </a:r>
          </a:p>
          <a:p>
            <a:pPr indent="722313">
              <a:lnSpc>
                <a:spcPct val="150000"/>
              </a:lnSpc>
              <a:buAutoNum type="romanUcPeriod"/>
            </a:pPr>
            <a:r>
              <a:rPr lang="ru-RU" sz="4800" b="1" dirty="0" smtClean="0"/>
              <a:t> «</a:t>
            </a:r>
            <a:r>
              <a:rPr lang="ru-RU" sz="4800" b="1" dirty="0"/>
              <a:t>Цели, задачи, принципы и приоритетные направления Стратегии</a:t>
            </a:r>
            <a:r>
              <a:rPr lang="ru-RU" sz="4800" b="1" dirty="0" smtClean="0"/>
              <a:t>». </a:t>
            </a:r>
          </a:p>
          <a:p>
            <a:pPr indent="722313">
              <a:lnSpc>
                <a:spcPct val="150000"/>
              </a:lnSpc>
              <a:buAutoNum type="romanUcPeriod"/>
            </a:pPr>
            <a:r>
              <a:rPr lang="ru-RU" sz="4800" b="1" dirty="0" smtClean="0"/>
              <a:t> «</a:t>
            </a:r>
            <a:r>
              <a:rPr lang="ru-RU" sz="4800" b="1" dirty="0"/>
              <a:t>Механизмы реализации Стратегии</a:t>
            </a:r>
            <a:r>
              <a:rPr lang="ru-RU" sz="4800" b="1" dirty="0" smtClean="0"/>
              <a:t>».</a:t>
            </a:r>
            <a:endParaRPr lang="ru-RU" sz="4800" b="1" dirty="0"/>
          </a:p>
          <a:p>
            <a:pPr indent="722313">
              <a:lnSpc>
                <a:spcPct val="150000"/>
              </a:lnSpc>
              <a:buAutoNum type="romanUcPeriod"/>
            </a:pPr>
            <a:r>
              <a:rPr lang="ru-RU" sz="4800" b="1" dirty="0" smtClean="0"/>
              <a:t> «</a:t>
            </a:r>
            <a:r>
              <a:rPr lang="ru-RU" sz="4800" b="1" dirty="0"/>
              <a:t>Заключительные положения</a:t>
            </a:r>
            <a:r>
              <a:rPr lang="ru-RU" sz="4800" b="1" dirty="0" smtClean="0"/>
              <a:t>».</a:t>
            </a:r>
            <a:endParaRPr lang="ru-RU" sz="4800" b="1" dirty="0"/>
          </a:p>
        </p:txBody>
      </p:sp>
      <p:sp>
        <p:nvSpPr>
          <p:cNvPr id="8" name="object 3"/>
          <p:cNvSpPr txBox="1"/>
          <p:nvPr/>
        </p:nvSpPr>
        <p:spPr>
          <a:xfrm>
            <a:off x="5659562" y="610137"/>
            <a:ext cx="10838210" cy="1379288"/>
          </a:xfrm>
          <a:prstGeom prst="rect">
            <a:avLst/>
          </a:prstGeom>
          <a:noFill/>
        </p:spPr>
        <p:txBody>
          <a:bodyPr vert="horz" wrap="square" lIns="0" tIns="11430" rIns="0" bIns="0" rtlCol="0">
            <a:spAutoFit/>
          </a:bodyPr>
          <a:lstStyle/>
          <a:p>
            <a:pPr marL="12700" marR="5080" algn="ctr">
              <a:lnSpc>
                <a:spcPct val="101299"/>
              </a:lnSpc>
              <a:spcBef>
                <a:spcPts val="90"/>
              </a:spcBef>
            </a:pPr>
            <a:r>
              <a:rPr lang="ru-RU" sz="8800" b="1" dirty="0" smtClean="0">
                <a:ln w="9525">
                  <a:solidFill>
                    <a:schemeClr val="bg1"/>
                  </a:solidFill>
                  <a:prstDash val="solid"/>
                </a:ln>
                <a:effectLst>
                  <a:outerShdw blurRad="12700" dist="38100" dir="2700000" algn="tl" rotWithShape="0">
                    <a:schemeClr val="bg1">
                      <a:lumMod val="50000"/>
                    </a:schemeClr>
                  </a:outerShdw>
                </a:effectLst>
                <a:latin typeface="+mj-lt"/>
              </a:rPr>
              <a:t>Структура документа</a:t>
            </a:r>
            <a:endParaRPr lang="ru-RU" sz="72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itchFamily="18" charset="0"/>
            </a:endParaRPr>
          </a:p>
        </p:txBody>
      </p:sp>
    </p:spTree>
    <p:extLst>
      <p:ext uri="{BB962C8B-B14F-4D97-AF65-F5344CB8AC3E}">
        <p14:creationId xmlns:p14="http://schemas.microsoft.com/office/powerpoint/2010/main" val="86205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326" y="10017160"/>
            <a:ext cx="9890986" cy="1291395"/>
          </a:xfrm>
          <a:prstGeom prst="rect">
            <a:avLst/>
          </a:prstGeom>
        </p:spPr>
      </p:pic>
      <p:pic>
        <p:nvPicPr>
          <p:cNvPr id="3" name="object 3"/>
          <p:cNvPicPr/>
          <p:nvPr/>
        </p:nvPicPr>
        <p:blipFill>
          <a:blip r:embed="rId3" cstate="print"/>
          <a:stretch>
            <a:fillRect/>
          </a:stretch>
        </p:blipFill>
        <p:spPr>
          <a:xfrm>
            <a:off x="10081777" y="10017160"/>
            <a:ext cx="9890985" cy="1291395"/>
          </a:xfrm>
          <a:prstGeom prst="rect">
            <a:avLst/>
          </a:prstGeom>
        </p:spPr>
      </p:pic>
      <p:pic>
        <p:nvPicPr>
          <p:cNvPr id="7" name="object 7"/>
          <p:cNvPicPr/>
          <p:nvPr/>
        </p:nvPicPr>
        <p:blipFill>
          <a:blip r:embed="rId4" cstate="print"/>
          <a:stretch>
            <a:fillRect/>
          </a:stretch>
        </p:blipFill>
        <p:spPr>
          <a:xfrm>
            <a:off x="131326" y="182067"/>
            <a:ext cx="3129759" cy="1608967"/>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Прямоугольник 3"/>
          <p:cNvSpPr/>
          <p:nvPr/>
        </p:nvSpPr>
        <p:spPr>
          <a:xfrm>
            <a:off x="512909" y="2198291"/>
            <a:ext cx="19137736" cy="8910131"/>
          </a:xfrm>
          <a:prstGeom prst="rect">
            <a:avLst/>
          </a:prstGeom>
        </p:spPr>
        <p:txBody>
          <a:bodyPr wrap="square">
            <a:spAutoFit/>
          </a:bodyPr>
          <a:lstStyle/>
          <a:p>
            <a:pPr marL="400050" indent="-400050" algn="just">
              <a:lnSpc>
                <a:spcPct val="150000"/>
              </a:lnSpc>
              <a:buAutoNum type="romanUcPeriod"/>
            </a:pPr>
            <a:r>
              <a:rPr lang="ru-RU" sz="4800" b="1" dirty="0" smtClean="0"/>
              <a:t>«</a:t>
            </a:r>
            <a:r>
              <a:rPr lang="ru-RU" sz="4800" b="1" dirty="0"/>
              <a:t>Общие положения»: </a:t>
            </a:r>
            <a:r>
              <a:rPr lang="ru-RU" sz="4400" dirty="0"/>
              <a:t>дается общая информация о тувинском языке, указывается назначение Стратегии, направление, область ее применения. </a:t>
            </a:r>
            <a:endParaRPr lang="ru-RU" sz="4400" dirty="0" smtClean="0"/>
          </a:p>
          <a:p>
            <a:pPr marL="400050" indent="-400050" algn="just">
              <a:lnSpc>
                <a:spcPct val="150000"/>
              </a:lnSpc>
              <a:buAutoNum type="romanUcPeriod"/>
            </a:pPr>
            <a:endParaRPr lang="ru-RU" sz="4400" b="1" dirty="0" smtClean="0"/>
          </a:p>
          <a:p>
            <a:pPr marL="400050" indent="-400050" algn="just">
              <a:lnSpc>
                <a:spcPct val="150000"/>
              </a:lnSpc>
              <a:buAutoNum type="romanUcPeriod"/>
            </a:pPr>
            <a:r>
              <a:rPr lang="ru-RU" sz="4400" b="1" dirty="0" smtClean="0"/>
              <a:t> </a:t>
            </a:r>
            <a:r>
              <a:rPr lang="ru-RU" sz="4800" b="1" dirty="0" smtClean="0"/>
              <a:t>«</a:t>
            </a:r>
            <a:r>
              <a:rPr lang="ru-RU" sz="4800" b="1" dirty="0"/>
              <a:t>Современное состояние тувинского языка»</a:t>
            </a:r>
            <a:r>
              <a:rPr lang="ru-RU" sz="4400" b="1" dirty="0"/>
              <a:t>: </a:t>
            </a:r>
            <a:r>
              <a:rPr lang="ru-RU" sz="4400" dirty="0"/>
              <a:t>информация о современной общественной роли тувинского языка; </a:t>
            </a:r>
            <a:r>
              <a:rPr lang="ru-RU" sz="4400" dirty="0" smtClean="0"/>
              <a:t>сведения </a:t>
            </a:r>
            <a:r>
              <a:rPr lang="ru-RU" sz="4400" dirty="0"/>
              <a:t>о правовом статусе тувинского языка сегодня; </a:t>
            </a:r>
            <a:r>
              <a:rPr lang="ru-RU" sz="4400" dirty="0" smtClean="0"/>
              <a:t>существующие </a:t>
            </a:r>
            <a:r>
              <a:rPr lang="ru-RU" sz="4400" dirty="0"/>
              <a:t>проблемы, связанные с функционированием в различных сферах сегодняшней жизни. </a:t>
            </a:r>
          </a:p>
          <a:p>
            <a:pPr algn="ctr"/>
            <a:r>
              <a:rPr lang="ru-RU" sz="4800" dirty="0" smtClean="0">
                <a:solidFill>
                  <a:srgbClr val="FF0000"/>
                </a:solidFill>
              </a:rPr>
              <a:t> </a:t>
            </a:r>
          </a:p>
          <a:p>
            <a:pPr algn="ctr"/>
            <a:endParaRPr lang="ru-RU" sz="4800" dirty="0">
              <a:solidFill>
                <a:srgbClr val="FF0000"/>
              </a:solidFill>
            </a:endParaRPr>
          </a:p>
        </p:txBody>
      </p:sp>
    </p:spTree>
    <p:extLst>
      <p:ext uri="{BB962C8B-B14F-4D97-AF65-F5344CB8AC3E}">
        <p14:creationId xmlns:p14="http://schemas.microsoft.com/office/powerpoint/2010/main" val="2171756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16676786" y="182067"/>
            <a:ext cx="3129759" cy="1608967"/>
          </a:xfrm>
          <a:prstGeom prst="rect">
            <a:avLst/>
          </a:prstGeom>
        </p:spPr>
      </p:pic>
      <p:pic>
        <p:nvPicPr>
          <p:cNvPr id="2" name="object 2"/>
          <p:cNvPicPr/>
          <p:nvPr/>
        </p:nvPicPr>
        <p:blipFill>
          <a:blip r:embed="rId3" cstate="print"/>
          <a:stretch>
            <a:fillRect/>
          </a:stretch>
        </p:blipFill>
        <p:spPr>
          <a:xfrm>
            <a:off x="131326" y="10017160"/>
            <a:ext cx="9890986" cy="1291395"/>
          </a:xfrm>
          <a:prstGeom prst="rect">
            <a:avLst/>
          </a:prstGeom>
        </p:spPr>
      </p:pic>
      <p:pic>
        <p:nvPicPr>
          <p:cNvPr id="3" name="object 3"/>
          <p:cNvPicPr/>
          <p:nvPr/>
        </p:nvPicPr>
        <p:blipFill>
          <a:blip r:embed="rId4" cstate="print"/>
          <a:stretch>
            <a:fillRect/>
          </a:stretch>
        </p:blipFill>
        <p:spPr>
          <a:xfrm>
            <a:off x="10081777" y="10017160"/>
            <a:ext cx="9890985" cy="1291395"/>
          </a:xfrm>
          <a:prstGeom prst="rect">
            <a:avLst/>
          </a:prstGeom>
        </p:spPr>
      </p:pic>
      <p:sp>
        <p:nvSpPr>
          <p:cNvPr id="19" name="Заголовок 1"/>
          <p:cNvSpPr txBox="1">
            <a:spLocks/>
          </p:cNvSpPr>
          <p:nvPr/>
        </p:nvSpPr>
        <p:spPr>
          <a:xfrm>
            <a:off x="3765506" y="1082643"/>
            <a:ext cx="15216294" cy="922198"/>
          </a:xfrm>
          <a:prstGeom prst="rect">
            <a:avLst/>
          </a:prstGeom>
        </p:spPr>
        <p:txBody>
          <a:bodyPr wrap="squar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48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Прямоугольник 3"/>
          <p:cNvSpPr/>
          <p:nvPr/>
        </p:nvSpPr>
        <p:spPr>
          <a:xfrm>
            <a:off x="370321" y="182067"/>
            <a:ext cx="19436223" cy="10125849"/>
          </a:xfrm>
          <a:prstGeom prst="rect">
            <a:avLst/>
          </a:prstGeom>
        </p:spPr>
        <p:txBody>
          <a:bodyPr wrap="square">
            <a:spAutoFit/>
          </a:bodyPr>
          <a:lstStyle/>
          <a:p>
            <a:r>
              <a:rPr lang="en-US" sz="4800" b="1" dirty="0" smtClean="0"/>
              <a:t>III. </a:t>
            </a:r>
            <a:r>
              <a:rPr lang="ru-RU" sz="4800" b="1" dirty="0" smtClean="0"/>
              <a:t>«Цели</a:t>
            </a:r>
            <a:r>
              <a:rPr lang="ru-RU" sz="4800" b="1" dirty="0"/>
              <a:t>, задачи, принципы и приоритетные </a:t>
            </a:r>
            <a:r>
              <a:rPr lang="en-US" sz="4800" b="1" dirty="0" smtClean="0"/>
              <a:t/>
            </a:r>
            <a:br>
              <a:rPr lang="en-US" sz="4800" b="1" dirty="0" smtClean="0"/>
            </a:br>
            <a:r>
              <a:rPr lang="ru-RU" sz="4800" b="1" dirty="0" smtClean="0"/>
              <a:t>направления </a:t>
            </a:r>
            <a:r>
              <a:rPr lang="ru-RU" sz="4800" b="1" dirty="0"/>
              <a:t>Стратегии</a:t>
            </a:r>
            <a:r>
              <a:rPr lang="ru-RU" sz="4800" b="1" dirty="0" smtClean="0"/>
              <a:t>».</a:t>
            </a:r>
            <a:endParaRPr lang="en-US" sz="4800" b="1" dirty="0" smtClean="0"/>
          </a:p>
          <a:p>
            <a:endParaRPr lang="ru-RU" sz="4000" dirty="0" smtClean="0"/>
          </a:p>
          <a:p>
            <a:r>
              <a:rPr lang="ru-RU" sz="4000" b="1" i="1" dirty="0" smtClean="0"/>
              <a:t>Основные </a:t>
            </a:r>
            <a:r>
              <a:rPr lang="ru-RU" sz="4000" b="1" i="1" dirty="0"/>
              <a:t>направления в сфере образования:</a:t>
            </a:r>
          </a:p>
          <a:p>
            <a:pPr marL="514350" indent="-514350" algn="just">
              <a:buFont typeface="+mj-lt"/>
              <a:buAutoNum type="arabicPeriod"/>
            </a:pPr>
            <a:r>
              <a:rPr lang="ru-RU" sz="3400" dirty="0" smtClean="0"/>
              <a:t>Тувинский язык – не только предмет изучения, но и язык образования.</a:t>
            </a:r>
          </a:p>
          <a:p>
            <a:pPr marL="514350" indent="-514350" algn="just">
              <a:buFont typeface="+mj-lt"/>
              <a:buAutoNum type="arabicPeriod"/>
            </a:pPr>
            <a:r>
              <a:rPr lang="ru-RU" sz="3400" dirty="0" smtClean="0"/>
              <a:t>Обновление </a:t>
            </a:r>
            <a:r>
              <a:rPr lang="ru-RU" sz="3400" dirty="0"/>
              <a:t>содержания национально-регионального компонента образования по новым требованиям Концепции модернизации общего образования 2020 г., Национальной доктрины об образовании РФ до 2025 г. ФГОС III на всех ступенях обучения по дисциплинам “Родной (тувинский) язык”, “Родная (тувинская) литература”.</a:t>
            </a:r>
          </a:p>
          <a:p>
            <a:pPr marL="514350" indent="-514350" algn="just">
              <a:buFont typeface="+mj-lt"/>
              <a:buAutoNum type="arabicPeriod"/>
            </a:pPr>
            <a:r>
              <a:rPr lang="ru-RU" sz="3400" dirty="0" smtClean="0"/>
              <a:t>Совершенствование </a:t>
            </a:r>
            <a:r>
              <a:rPr lang="ru-RU" sz="3400" dirty="0"/>
              <a:t>методов обучения литературным нормам тувинского языка </a:t>
            </a:r>
            <a:r>
              <a:rPr lang="ru-RU" sz="3400" dirty="0" smtClean="0"/>
              <a:t>и русскому языку в национальных школах на </a:t>
            </a:r>
            <a:r>
              <a:rPr lang="ru-RU" sz="3400" dirty="0"/>
              <a:t>основе современных достижений мировой науки в области методики преподавания языков и IT-технологий.</a:t>
            </a:r>
          </a:p>
          <a:p>
            <a:pPr marL="514350" indent="-514350" algn="just">
              <a:buFont typeface="+mj-lt"/>
              <a:buAutoNum type="arabicPeriod"/>
            </a:pPr>
            <a:r>
              <a:rPr lang="ru-RU" sz="3400" dirty="0" smtClean="0"/>
              <a:t>Создание </a:t>
            </a:r>
            <a:r>
              <a:rPr lang="ru-RU" sz="3400" dirty="0"/>
              <a:t>методики дифференцированного обучения тувинскому языку в соответствии с уровнями владения </a:t>
            </a:r>
            <a:r>
              <a:rPr lang="ru-RU" sz="3400" dirty="0" smtClean="0"/>
              <a:t>им.</a:t>
            </a:r>
          </a:p>
          <a:p>
            <a:pPr marL="514350" indent="-514350" algn="just">
              <a:buFont typeface="+mj-lt"/>
              <a:buAutoNum type="arabicPeriod"/>
            </a:pPr>
            <a:r>
              <a:rPr lang="ru-RU" sz="3400" dirty="0" smtClean="0"/>
              <a:t>Ввести </a:t>
            </a:r>
            <a:r>
              <a:rPr lang="ru-RU" sz="3400" dirty="0"/>
              <a:t>языковое регламентирование в процесс воспитания в дошкольных образовательных учреждениях по принципу “Один язык – один человек”.</a:t>
            </a:r>
          </a:p>
          <a:p>
            <a:pPr marL="514350" indent="-514350" algn="just">
              <a:buFont typeface="+mj-lt"/>
              <a:buAutoNum type="arabicPeriod"/>
            </a:pPr>
            <a:r>
              <a:rPr lang="ru-RU" sz="3400" dirty="0" smtClean="0"/>
              <a:t>Обеспечение </a:t>
            </a:r>
            <a:r>
              <a:rPr lang="ru-RU" sz="3400" dirty="0"/>
              <a:t>учительскими кадрами высокой квалификации и научного изучения тувинского языка и методики его преподавания в поликультурной среде</a:t>
            </a:r>
            <a:r>
              <a:rPr lang="ru-RU" sz="3400" dirty="0" smtClean="0"/>
              <a:t>.</a:t>
            </a:r>
            <a:endParaRPr lang="ru-RU" sz="3400" dirty="0"/>
          </a:p>
        </p:txBody>
      </p:sp>
    </p:spTree>
    <p:extLst>
      <p:ext uri="{BB962C8B-B14F-4D97-AF65-F5344CB8AC3E}">
        <p14:creationId xmlns:p14="http://schemas.microsoft.com/office/powerpoint/2010/main" val="123460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TotalTime>
  <Words>783</Words>
  <Application>Microsoft Office PowerPoint</Application>
  <PresentationFormat>Произвольный</PresentationFormat>
  <Paragraphs>90</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Druk Cyr</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Байлак Чаш-ооловна</dc:creator>
  <cp:lastModifiedBy>RePack by Diakov</cp:lastModifiedBy>
  <cp:revision>103</cp:revision>
  <dcterms:created xsi:type="dcterms:W3CDTF">2023-01-13T17:17:54Z</dcterms:created>
  <dcterms:modified xsi:type="dcterms:W3CDTF">2023-02-10T01:26:09Z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2023-01-13T00:00:00Z</vt:filetime>
  </property>
  <property fmtid="{D5CDD505-2E9C-101B-9397-08002B2CF9AE}" pid="3" name="Creator">
    <vt:lpwstr>Adobe Illustrator 26.4 (Macintosh)</vt:lpwstr>
  </property>
  <property fmtid="{D5CDD505-2E9C-101B-9397-08002B2CF9AE}" pid="4" name="LastSaved">
    <vt:filetime>2023-01-13T00:00:00Z</vt:filetime>
  </property>
</Properties>
</file>