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62" r:id="rId3"/>
    <p:sldId id="270" r:id="rId4"/>
    <p:sldId id="277" r:id="rId5"/>
    <p:sldId id="278" r:id="rId6"/>
    <p:sldId id="291" r:id="rId7"/>
    <p:sldId id="280" r:id="rId8"/>
    <p:sldId id="283" r:id="rId9"/>
    <p:sldId id="289" r:id="rId10"/>
    <p:sldId id="284" r:id="rId11"/>
    <p:sldId id="285" r:id="rId12"/>
    <p:sldId id="288" r:id="rId13"/>
    <p:sldId id="292" r:id="rId14"/>
    <p:sldId id="294" r:id="rId15"/>
    <p:sldId id="293" r:id="rId16"/>
    <p:sldId id="286" r:id="rId17"/>
    <p:sldId id="287" r:id="rId18"/>
    <p:sldId id="274" r:id="rId19"/>
  </p:sldIdLst>
  <p:sldSz cx="20104100" cy="11309350"/>
  <p:notesSz cx="20104100" cy="1130935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Druk Cyr" charset="-52"/>
      <p:regular r:id="rId24"/>
    </p:embeddedFont>
    <p:embeddedFont>
      <p:font typeface="Neue Machina" charset="-52"/>
      <p:regular r:id="rId25"/>
      <p:bold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>
        <p:scale>
          <a:sx n="52" d="100"/>
          <a:sy n="52" d="100"/>
        </p:scale>
        <p:origin x="516" y="-4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87154" y="2345302"/>
            <a:ext cx="17497943" cy="770595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Возможные </a:t>
            </a:r>
            <a:r>
              <a:rPr lang="ru-RU" sz="8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пути формирования </a:t>
            </a:r>
            <a:r>
              <a:rPr lang="ru-RU" sz="8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полилингвизма</a:t>
            </a:r>
            <a:r>
              <a:rPr lang="ru-RU" sz="8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системе образования Тувы в современных </a:t>
            </a: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условиях</a:t>
            </a:r>
            <a:endParaRPr lang="tt-RU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t-RU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Бавуу-Сюрюн</a:t>
            </a: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Мира Викторовна, профессор </a:t>
            </a:r>
            <a:r>
              <a:rPr lang="ru-RU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ТувГУ</a:t>
            </a: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главный научный сотрудник ГБНУ МО РТ «Институт развития национальной школы», д.ф.н.</a:t>
            </a:r>
            <a:endParaRPr sz="3000" dirty="0">
              <a:solidFill>
                <a:srgbClr val="C00000"/>
              </a:solidFill>
              <a:latin typeface="Neue Machina"/>
              <a:cs typeface="Neue Machi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358" y="447087"/>
            <a:ext cx="3929090" cy="18500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437" y="360997"/>
            <a:ext cx="1984305" cy="198430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458" y="401086"/>
            <a:ext cx="1944216" cy="1944216"/>
          </a:xfrm>
          <a:prstGeom prst="rect">
            <a:avLst/>
          </a:prstGeom>
        </p:spPr>
      </p:pic>
      <p:pic>
        <p:nvPicPr>
          <p:cNvPr id="14" name="Рисунок 13" descr="съ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985" y="401086"/>
            <a:ext cx="5274089" cy="15811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765506" y="1082643"/>
            <a:ext cx="15216294" cy="9221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0270" y="550446"/>
            <a:ext cx="18622822" cy="1018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(человеческий потенциал )</a:t>
            </a:r>
          </a:p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-Резерв молодых управленческих кадров для системы образования РТ, умеющие моделировать и управлять инновационным процессом. </a:t>
            </a:r>
          </a:p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-Молодые ученые, подготовившие квалификационные научные исследования (магистерские и кандидатские диссертации) по цифровой педагогике, школьной (этнической) психологии, методикам преподавания языковых и других дисциплин.</a:t>
            </a:r>
          </a:p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-Коллективы образовательных учреждений, вовлеченные в инновационную деятельность</a:t>
            </a:r>
          </a:p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-Учителя, повысившие свою квалификацию по эффективным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педтехнологиям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Учащиеся, вовлеченные в творческий процесс, научно-исследовательскую деятельность.</a:t>
            </a:r>
          </a:p>
          <a:p>
            <a:pPr marL="571500" indent="-571500" algn="just">
              <a:buFontTx/>
              <a:buChar char="-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Родители, население республики, вовлеченные в инновационный творческий процесс.</a:t>
            </a:r>
          </a:p>
          <a:p>
            <a:pPr marL="571500" indent="-571500" algn="just">
              <a:buFontTx/>
              <a:buChar char="-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Участники различных творческих конкурсов из числа молодежи.</a:t>
            </a:r>
          </a:p>
          <a:p>
            <a:pPr algn="ctr"/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8" name="Рисунок 7" descr="съ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69" y="492512"/>
            <a:ext cx="5274089" cy="15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765506" y="1082643"/>
            <a:ext cx="15216294" cy="9221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9122" y="550446"/>
            <a:ext cx="17713969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интеллектуальной деятельности</a:t>
            </a:r>
          </a:p>
          <a:p>
            <a:pPr algn="ctr"/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 algn="just">
              <a:buFontTx/>
              <a:buChar char="-"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Дидактические линии по тувинскому, русскому, английскому и монгольскому языкам с учетом национально-региональных особенностей.</a:t>
            </a:r>
          </a:p>
          <a:p>
            <a:pPr marL="685800" indent="-685800" algn="just">
              <a:buFontTx/>
              <a:buChar char="-"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685800" indent="-685800" algn="just">
              <a:buFontTx/>
              <a:buChar char="-"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Научно-методическое обеспечение учебного процесса по этнокультурной составляющей.</a:t>
            </a:r>
          </a:p>
          <a:p>
            <a:pPr marL="685800" indent="-685800" algn="just">
              <a:buFontTx/>
              <a:buChar char="-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Электронные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образовательные ресурсы по НРК.</a:t>
            </a:r>
          </a:p>
          <a:p>
            <a:pPr marL="685800" indent="-685800" algn="just">
              <a:buFontTx/>
              <a:buChar char="-"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Учебно-научный контент «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Тувиноведение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ъ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69" y="492512"/>
            <a:ext cx="5274089" cy="15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87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765506" y="1082643"/>
            <a:ext cx="15216294" cy="9221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0269" y="2846363"/>
            <a:ext cx="1822716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проекта будет создан Консорциум, состоящий из  партнеров-исполнителей, отобранных по результатам конкурса проектов. В них имеют право принять участие ОУ, научные и творческие коллективы, которым также будет дано право привлечения специалистов.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съ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69" y="492512"/>
            <a:ext cx="5274089" cy="15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7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765506" y="1082643"/>
            <a:ext cx="15216294" cy="9221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9122" y="550446"/>
            <a:ext cx="17713969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Партнеры ИРНШ по Консорциуму и механизм их взаимодействия</a:t>
            </a:r>
          </a:p>
          <a:p>
            <a:pPr marL="685800" indent="-685800" algn="just">
              <a:buFontTx/>
              <a:buChar char="-"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ъ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10" y="423660"/>
            <a:ext cx="5274089" cy="15811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9082" y="2775180"/>
            <a:ext cx="5760640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Инновационные образовательные учреждения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84498" y="2711884"/>
            <a:ext cx="4758177" cy="23628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Творческие </a:t>
            </a:r>
            <a:endParaRPr lang="ru-RU" sz="4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коллективы</a:t>
            </a:r>
            <a:endParaRPr lang="ru-RU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5225" y="6752995"/>
            <a:ext cx="12097345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Научные и научно-образовательные учреждения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299522" y="5151444"/>
            <a:ext cx="936104" cy="152954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963818" y="2775181"/>
            <a:ext cx="3168352" cy="2299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963818" y="2711884"/>
            <a:ext cx="5184576" cy="26547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педагогических инноваций и  электронных образовательных ресурсов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0340082" y="5366643"/>
            <a:ext cx="0" cy="13143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3148394" y="4142507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7099722" y="3963312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327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063472"/>
          </a:xfrm>
        </p:spPr>
        <p:txBody>
          <a:bodyPr/>
          <a:lstStyle/>
          <a:p>
            <a:pPr algn="ctr"/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 marL="914400" indent="-914400" algn="l">
              <a:lnSpc>
                <a:spcPct val="150000"/>
              </a:lnSpc>
              <a:buFont typeface="+mj-lt"/>
              <a:buAutoNum type="arabicPeriod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Группа инноваций</a:t>
            </a:r>
          </a:p>
          <a:p>
            <a:pPr marL="914400" indent="-914400" algn="l">
              <a:lnSpc>
                <a:spcPct val="150000"/>
              </a:lnSpc>
              <a:buFont typeface="+mj-lt"/>
              <a:buAutoNum type="arabicPeriod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Лаборатория русского языка и межкультурной коммуникации</a:t>
            </a:r>
          </a:p>
          <a:p>
            <a:pPr marL="914400" indent="-914400" algn="l">
              <a:lnSpc>
                <a:spcPct val="150000"/>
              </a:lnSpc>
              <a:buFont typeface="+mj-lt"/>
              <a:buAutoNum type="arabicPeriod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Группа психолого-педагогического сопровождения</a:t>
            </a:r>
          </a:p>
          <a:p>
            <a:pPr marL="914400" indent="-914400" algn="l">
              <a:lnSpc>
                <a:spcPct val="150000"/>
              </a:lnSpc>
              <a:buFont typeface="+mj-lt"/>
              <a:buAutoNum type="arabicPeriod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Центр электронных образовательных продуктов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ъ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42" y="974155"/>
            <a:ext cx="5274089" cy="15811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21975" y="990481"/>
            <a:ext cx="79146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центра</a:t>
            </a:r>
          </a:p>
        </p:txBody>
      </p:sp>
    </p:spTree>
    <p:extLst>
      <p:ext uri="{BB962C8B-B14F-4D97-AF65-F5344CB8AC3E}">
        <p14:creationId xmlns:p14="http://schemas.microsoft.com/office/powerpoint/2010/main" val="3124293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1523494"/>
          </a:xfrm>
        </p:spPr>
        <p:txBody>
          <a:bodyPr/>
          <a:lstStyle/>
          <a:p>
            <a:pPr marL="914400" indent="-914400" algn="l">
              <a:lnSpc>
                <a:spcPct val="150000"/>
              </a:lnSpc>
              <a:buFont typeface="+mj-lt"/>
              <a:buAutoNum type="arabicPeriod"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съ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98" y="830139"/>
            <a:ext cx="5274089" cy="15811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51650" y="626532"/>
            <a:ext cx="1005205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Соглашения о сотрудничестве в области науки и образования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5146" y="4538963"/>
            <a:ext cx="4536504" cy="1657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ru-RU" sz="5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14998" y="6556710"/>
            <a:ext cx="4536504" cy="3168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4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хозяйства и продовольствия</a:t>
            </a:r>
            <a:endParaRPr lang="ru-RU" sz="4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12490" y="5799516"/>
            <a:ext cx="4536504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ru-RU" sz="36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Природных ресурсов и экологии</a:t>
            </a:r>
            <a:endParaRPr lang="ru-RU" sz="36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7194" y="7022827"/>
            <a:ext cx="4536504" cy="11529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ru-RU" sz="5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Спорта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03778" y="2846363"/>
            <a:ext cx="5758944" cy="25211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ru-RU" sz="5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РТ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6451650" y="4430539"/>
            <a:ext cx="1152128" cy="50405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451650" y="5367468"/>
            <a:ext cx="2304256" cy="165535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1059314" y="5367468"/>
            <a:ext cx="0" cy="107929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13436426" y="4610971"/>
            <a:ext cx="1296144" cy="97169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368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765506" y="1082643"/>
            <a:ext cx="15216294" cy="9221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съ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69" y="492512"/>
            <a:ext cx="5274089" cy="158118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153151"/>
              </p:ext>
            </p:extLst>
          </p:nvPr>
        </p:nvGraphicFramePr>
        <p:xfrm>
          <a:off x="2059162" y="2073693"/>
          <a:ext cx="16922638" cy="7793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60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22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7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эфу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err="1" smtClean="0">
                          <a:effectLst/>
                        </a:rPr>
                        <a:t>контенты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257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Учебники 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Тувинский язык (1-11 </a:t>
                      </a:r>
                      <a:r>
                        <a:rPr lang="ru-RU" sz="4000" dirty="0" err="1">
                          <a:effectLst/>
                        </a:rPr>
                        <a:t>кл</a:t>
                      </a:r>
                      <a:r>
                        <a:rPr lang="ru-RU" sz="4000" dirty="0">
                          <a:effectLst/>
                        </a:rPr>
                        <a:t>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Тувинская литература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 (5-11 </a:t>
                      </a:r>
                      <a:r>
                        <a:rPr lang="ru-RU" sz="4000" dirty="0" err="1">
                          <a:effectLst/>
                        </a:rPr>
                        <a:t>кл</a:t>
                      </a:r>
                      <a:r>
                        <a:rPr lang="ru-RU" sz="4000" dirty="0">
                          <a:effectLst/>
                        </a:rPr>
                        <a:t>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Литературное чтение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(2-4 </a:t>
                      </a:r>
                      <a:r>
                        <a:rPr lang="ru-RU" sz="4000" dirty="0" err="1">
                          <a:effectLst/>
                        </a:rPr>
                        <a:t>кл</a:t>
                      </a:r>
                      <a:r>
                        <a:rPr lang="ru-RU" sz="4000" dirty="0">
                          <a:effectLst/>
                        </a:rPr>
                        <a:t>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История Тувы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География Тувы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Писатели Тувы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Справочник и словари </a:t>
                      </a:r>
                      <a:r>
                        <a:rPr lang="ru-RU" sz="4000" dirty="0">
                          <a:effectLst/>
                        </a:rPr>
                        <a:t>по </a:t>
                      </a:r>
                      <a:r>
                        <a:rPr lang="ru-RU" sz="4000" dirty="0" err="1" smtClean="0">
                          <a:effectLst/>
                        </a:rPr>
                        <a:t>туинскому</a:t>
                      </a:r>
                      <a:r>
                        <a:rPr lang="ru-RU" sz="4000" dirty="0" smtClean="0">
                          <a:effectLst/>
                        </a:rPr>
                        <a:t>  </a:t>
                      </a:r>
                      <a:r>
                        <a:rPr lang="ru-RU" sz="4000" dirty="0">
                          <a:effectLst/>
                        </a:rPr>
                        <a:t>языку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Справочник по </a:t>
                      </a:r>
                      <a:r>
                        <a:rPr lang="ru-RU" sz="4000" dirty="0" smtClean="0">
                          <a:effectLst/>
                        </a:rPr>
                        <a:t>тувинской литературе и фольклору</a:t>
                      </a:r>
                      <a:endParaRPr lang="ru-RU" sz="4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Справочные</a:t>
                      </a:r>
                      <a:r>
                        <a:rPr lang="ru-RU" sz="4000" baseline="0" dirty="0" smtClean="0">
                          <a:effectLst/>
                        </a:rPr>
                        <a:t> материалы по </a:t>
                      </a:r>
                      <a:r>
                        <a:rPr lang="ru-RU" sz="4000" dirty="0" smtClean="0">
                          <a:effectLst/>
                        </a:rPr>
                        <a:t>флоре </a:t>
                      </a:r>
                      <a:r>
                        <a:rPr lang="ru-RU" sz="4000" dirty="0">
                          <a:effectLst/>
                        </a:rPr>
                        <a:t>и </a:t>
                      </a:r>
                      <a:r>
                        <a:rPr lang="ru-RU" sz="4000" dirty="0" smtClean="0">
                          <a:effectLst/>
                        </a:rPr>
                        <a:t>фауне </a:t>
                      </a:r>
                      <a:r>
                        <a:rPr lang="ru-RU" sz="4000" dirty="0">
                          <a:effectLst/>
                        </a:rPr>
                        <a:t>Тувы.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Дидактические</a:t>
                      </a:r>
                      <a:r>
                        <a:rPr lang="ru-RU" sz="4000" baseline="0" dirty="0" smtClean="0">
                          <a:effectLst/>
                        </a:rPr>
                        <a:t> и справочные материалы по </a:t>
                      </a:r>
                      <a:r>
                        <a:rPr lang="ru-RU" sz="4000" dirty="0" smtClean="0">
                          <a:effectLst/>
                        </a:rPr>
                        <a:t>ИЗО</a:t>
                      </a:r>
                      <a:r>
                        <a:rPr lang="ru-RU" sz="4000" dirty="0">
                          <a:effectLst/>
                        </a:rPr>
                        <a:t>, </a:t>
                      </a:r>
                      <a:r>
                        <a:rPr lang="ru-RU" sz="4000" dirty="0" err="1" smtClean="0">
                          <a:effectLst/>
                        </a:rPr>
                        <a:t>этномузыке</a:t>
                      </a:r>
                      <a:r>
                        <a:rPr lang="ru-RU" sz="4000" dirty="0" smtClean="0">
                          <a:effectLst/>
                        </a:rPr>
                        <a:t>, </a:t>
                      </a:r>
                      <a:r>
                        <a:rPr lang="ru-RU" sz="4000" dirty="0">
                          <a:effectLst/>
                        </a:rPr>
                        <a:t>технологии, </a:t>
                      </a:r>
                      <a:r>
                        <a:rPr lang="ru-RU" sz="4000" dirty="0" smtClean="0">
                          <a:effectLst/>
                        </a:rPr>
                        <a:t>истории и</a:t>
                      </a:r>
                      <a:endParaRPr lang="ru-RU" sz="4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географии </a:t>
                      </a:r>
                      <a:r>
                        <a:rPr lang="ru-RU" sz="4000" dirty="0">
                          <a:effectLst/>
                        </a:rPr>
                        <a:t>Тувы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285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765506" y="1082643"/>
            <a:ext cx="15216294" cy="9221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съ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69" y="492512"/>
            <a:ext cx="5274089" cy="158118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22060"/>
              </p:ext>
            </p:extLst>
          </p:nvPr>
        </p:nvGraphicFramePr>
        <p:xfrm>
          <a:off x="3067274" y="2416242"/>
          <a:ext cx="16223648" cy="7817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10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126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4861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Times New Roman"/>
                        </a:rPr>
                        <a:t>Содержание и назначение, свойства  электронных ресурсов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Times New Roman"/>
                        </a:rPr>
                        <a:t>(тексты, аудио-, видео-, фотоиллюстрации, таблицы, схемы</a:t>
                      </a:r>
                      <a:r>
                        <a:rPr lang="ru-RU" sz="3600" dirty="0" smtClean="0">
                          <a:effectLst/>
                          <a:latin typeface="Times New Roman"/>
                          <a:ea typeface="Times New Roman"/>
                        </a:rPr>
                        <a:t>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3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3600" dirty="0" smtClean="0">
                          <a:effectLst/>
                          <a:latin typeface="Times New Roman"/>
                          <a:ea typeface="Times New Roman"/>
                        </a:rPr>
                        <a:t>их </a:t>
                      </a:r>
                      <a:r>
                        <a:rPr lang="ru-RU" sz="3600" dirty="0">
                          <a:effectLst/>
                          <a:latin typeface="Times New Roman"/>
                          <a:ea typeface="Times New Roman"/>
                        </a:rPr>
                        <a:t>основные отличия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Times New Roman"/>
                        </a:rPr>
                        <a:t>Локальный ресурс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/>
                          <a:ea typeface="Times New Roman"/>
                        </a:rPr>
                        <a:t>Интернет-ресурс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0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Times New Roman"/>
                        </a:rPr>
                        <a:t>Дидактический материал ограничен учебником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Материал дает возможность выбора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0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Times New Roman"/>
                        </a:rPr>
                        <a:t>ЭФУ  имеет гиперссылки на другие </a:t>
                      </a:r>
                      <a:r>
                        <a:rPr lang="ru-RU" sz="3600" dirty="0" err="1">
                          <a:effectLst/>
                          <a:latin typeface="Times New Roman"/>
                          <a:ea typeface="Times New Roman"/>
                        </a:rPr>
                        <a:t>контенты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Для научных, творческих проектов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0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Times New Roman"/>
                        </a:rPr>
                        <a:t>Обработанный в учебных целях теоретический материал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Times New Roman"/>
                        </a:rPr>
                        <a:t>Первоисточники, словари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82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Times New Roman"/>
                        </a:rPr>
                        <a:t>Электронные каталоги с гиперссылками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89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4051258" y="654015"/>
            <a:ext cx="14859104" cy="9221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/>
            <a:endParaRPr kumimoji="0" lang="ru-RU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694200" y="796891"/>
            <a:ext cx="14859104" cy="922198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https://luxe-host.ru/wp-content/uploads/3/9/7/397f5c289c850e5cfe92335895ef3af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72" y="4725981"/>
            <a:ext cx="5143536" cy="514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съ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69" y="492512"/>
            <a:ext cx="5274089" cy="15811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67474" y="3278411"/>
            <a:ext cx="14761640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В современном мире процессы глобализации и урбанизации диктуют поиск наиболее приемлемых условий существования народов, родные языки которых оказались под угрозой исчезновения в ближайшем будущем. Широко известно, что исчезновение языка влечет за собой и другие изменения  и невосполнимые потери в духовной сфере  этнического сообщества. К великому сожалению, не оказался исключением в этом отношении и тувинский язык.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ъ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6" y="401086"/>
            <a:ext cx="5274089" cy="15811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765506" y="1082643"/>
            <a:ext cx="15216294" cy="9221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4988" y="2270298"/>
            <a:ext cx="19298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съ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87" y="401086"/>
            <a:ext cx="4824536" cy="1581181"/>
          </a:xfrm>
          <a:prstGeom prst="rect">
            <a:avLst/>
          </a:prstGeom>
        </p:spPr>
      </p:pic>
      <p:sp>
        <p:nvSpPr>
          <p:cNvPr id="7" name="Объект 13"/>
          <p:cNvSpPr txBox="1">
            <a:spLocks/>
          </p:cNvSpPr>
          <p:nvPr/>
        </p:nvSpPr>
        <p:spPr>
          <a:xfrm>
            <a:off x="907034" y="2558331"/>
            <a:ext cx="11017224" cy="618630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 rtl="0"/>
            <a:r>
              <a:rPr lang="ru-RU" sz="4800" kern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родного (тувинского ) языка                </a:t>
            </a:r>
          </a:p>
          <a:p>
            <a:pPr algn="just" rtl="0"/>
            <a:endParaRPr lang="ru-RU" sz="4800" kern="12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ru-RU" sz="4800" kern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на высоком уровне языком обучения и межнационального общения народов РФ и СНГ – русским языком </a:t>
            </a:r>
          </a:p>
          <a:p>
            <a:pPr algn="just" rtl="0"/>
            <a:endParaRPr lang="ru-RU" sz="4800" kern="12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ru-RU" sz="4800" kern="12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ru-RU" sz="4800" kern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иностранного языка </a:t>
            </a:r>
          </a:p>
          <a:p>
            <a:endParaRPr lang="ru-RU" dirty="0"/>
          </a:p>
        </p:txBody>
      </p:sp>
      <p:sp>
        <p:nvSpPr>
          <p:cNvPr id="9" name="Объект 14"/>
          <p:cNvSpPr txBox="1">
            <a:spLocks/>
          </p:cNvSpPr>
          <p:nvPr/>
        </p:nvSpPr>
        <p:spPr>
          <a:xfrm>
            <a:off x="12860362" y="2990379"/>
            <a:ext cx="6883902" cy="221599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kern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                     сбалансированного билингвизма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99522" y="401086"/>
            <a:ext cx="140415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</a:t>
            </a:r>
            <a:r>
              <a:rPr lang="ru-RU" sz="540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полилингвизма</a:t>
            </a: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 школьников – насущная задача системы образования Тувы </a:t>
            </a:r>
            <a:b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765506" y="1082643"/>
            <a:ext cx="15216294" cy="9221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9202" y="2270299"/>
            <a:ext cx="162738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Проект: Тувинский республиканский центр педагогических инноваций и  электронных образовательных ресурсов (этнокультурный аспект) </a:t>
            </a:r>
          </a:p>
          <a:p>
            <a:pPr algn="ctr"/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проекта</a:t>
            </a:r>
          </a:p>
          <a:p>
            <a:pPr algn="ctr"/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Проект разработан в целях реализации Концепций национальной  и языковой политики Российской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ФГОС - 3.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съ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70" y="423660"/>
            <a:ext cx="5274089" cy="15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6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765506" y="1082643"/>
            <a:ext cx="15216294" cy="9221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7035" y="686123"/>
            <a:ext cx="18506055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призван: </a:t>
            </a:r>
          </a:p>
          <a:p>
            <a:pPr algn="just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повысить качество учебно-воспитательного процесса в системе образования республики путем создания необходимого научно-методического обеспечения, вовлечения участников образовательного процесса в активную инновационную деятельность; </a:t>
            </a:r>
          </a:p>
          <a:p>
            <a:pPr algn="just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содействовать устранению языкового барьера, так  как одним из главных факторов, препятствующим в получении качественного образования, является языковой барьер. </a:t>
            </a:r>
          </a:p>
          <a:p>
            <a:pPr algn="just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поддержку положительного имиджа российской науки и образования на  международном уровне, через трансляцию знаний этническим тувинцам Монголии и Китая, соотечественникам, проживающим за рубежом.</a:t>
            </a:r>
          </a:p>
        </p:txBody>
      </p:sp>
      <p:pic>
        <p:nvPicPr>
          <p:cNvPr id="8" name="Рисунок 7" descr="съ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80" y="166637"/>
            <a:ext cx="5274089" cy="15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5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765506" y="1082643"/>
            <a:ext cx="15216294" cy="9221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9202" y="2270299"/>
            <a:ext cx="16273808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принципы для всех участников инновационных проектов: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ля педагогов 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- обучая воспитываем, воспитывая обучаем.</a:t>
            </a: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для всех участников -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познавая себя, познаем других</a:t>
            </a:r>
          </a:p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- через активную деятельность на более качественный уровень образования и духовной  культуры в своей жизни</a:t>
            </a:r>
          </a:p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- учимся реагировать и отвечать на вызовы времени.</a:t>
            </a:r>
          </a:p>
        </p:txBody>
      </p:sp>
      <p:pic>
        <p:nvPicPr>
          <p:cNvPr id="8" name="Рисунок 7" descr="съ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70" y="423660"/>
            <a:ext cx="5274089" cy="15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84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765506" y="1082643"/>
            <a:ext cx="15216294" cy="9221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3099" y="550446"/>
            <a:ext cx="17929992" cy="1018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В качестве задач для комплексного решения проблемы выдвигаются:</a:t>
            </a:r>
          </a:p>
          <a:p>
            <a:pPr algn="ctr"/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 поиск и создание эффективных технологий языкового образования с учетом языковой ситуации в республике</a:t>
            </a:r>
          </a:p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создание моделей языкового образования в ОУ во всех его ступенях с учетом междисциплинарных и межкультурных связей;</a:t>
            </a:r>
          </a:p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разработка научно-методического обеспечения инновационных моделей и их вариаций.  </a:t>
            </a:r>
          </a:p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разработка программных продуктов и дидактических материалов и электронных образовательных ресурсов, призванных сопровождать учебный процесс в новой модели образования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ОУ в условиях реализации ФГОС-3;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повышение квалификации кадров;</a:t>
            </a:r>
          </a:p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подготовка высококвалифицированных специалистов всех звеньев системы образования республики.</a:t>
            </a:r>
          </a:p>
          <a:p>
            <a:endParaRPr lang="ru-RU" sz="3200" dirty="0"/>
          </a:p>
        </p:txBody>
      </p:sp>
      <p:pic>
        <p:nvPicPr>
          <p:cNvPr id="8" name="Рисунок 7" descr="съ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69" y="492512"/>
            <a:ext cx="5274089" cy="15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2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765506" y="1082643"/>
            <a:ext cx="15216294" cy="9221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2300" y="550446"/>
            <a:ext cx="18290791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Подпроекты</a:t>
            </a:r>
            <a:r>
              <a: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	               </a:t>
            </a:r>
          </a:p>
          <a:p>
            <a:pPr algn="just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Разработка и реализация моделей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билингвальной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полилингвальной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поликультурной школы в  различных условиях функционирования с научно-методическим сопровождением.</a:t>
            </a:r>
          </a:p>
          <a:p>
            <a:pPr algn="just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2.	Разработка и апробация в экспериментальном режиме научно-методического сопровождения учебно-воспитательного процесса ОУ с учетом этнокультурных, природно-климатических, демографических, социально-экономических особенностей в современных условиях. </a:t>
            </a:r>
          </a:p>
          <a:p>
            <a:pPr algn="just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3.	Создание и апробация электронных образовательных продуктов по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НРК образования и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электронные образовательные ресурсы. </a:t>
            </a:r>
          </a:p>
          <a:p>
            <a:pPr algn="just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4.	Разработка и поддержка научно-методического и учебно-образовательного контента по областям наук (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тувиноведение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4000" dirty="0"/>
          </a:p>
        </p:txBody>
      </p:sp>
      <p:pic>
        <p:nvPicPr>
          <p:cNvPr id="8" name="Рисунок 7" descr="съ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69" y="492512"/>
            <a:ext cx="5274089" cy="15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1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765506" y="1082643"/>
            <a:ext cx="15216294" cy="9221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2300" y="1406203"/>
            <a:ext cx="18218782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НИР инновационных ОУ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условием является разработка содержания НРК образования, создание УМК по выбранному направлению на тувинском и русском языках </a:t>
            </a:r>
          </a:p>
          <a:p>
            <a:pPr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филологическое</a:t>
            </a:r>
          </a:p>
          <a:p>
            <a:pPr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точные науки и информационные технологии</a:t>
            </a:r>
          </a:p>
          <a:p>
            <a:pPr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художественно-эстетическое</a:t>
            </a:r>
          </a:p>
          <a:p>
            <a:pPr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естественно-географическое</a:t>
            </a:r>
          </a:p>
          <a:p>
            <a:pPr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сельскохозяйственное</a:t>
            </a:r>
          </a:p>
          <a:p>
            <a:pPr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физкультурно-оздоровительное</a:t>
            </a:r>
          </a:p>
        </p:txBody>
      </p:sp>
      <p:pic>
        <p:nvPicPr>
          <p:cNvPr id="8" name="Рисунок 7" descr="съ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87" y="401086"/>
            <a:ext cx="4824536" cy="15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21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686</Words>
  <Application>Microsoft Office PowerPoint</Application>
  <PresentationFormat>Произвольный</PresentationFormat>
  <Paragraphs>119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Druk Cyr</vt:lpstr>
      <vt:lpstr>Neue Machina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Байлак Чаш-ооловна</dc:creator>
  <cp:lastModifiedBy>RePack by Diakov</cp:lastModifiedBy>
  <cp:revision>95</cp:revision>
  <dcterms:created xsi:type="dcterms:W3CDTF">2023-01-13T17:17:54Z</dcterms:created>
  <dcterms:modified xsi:type="dcterms:W3CDTF">2023-02-10T01:31:37Z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