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62" r:id="rId3"/>
    <p:sldId id="270" r:id="rId4"/>
    <p:sldId id="289" r:id="rId5"/>
    <p:sldId id="292" r:id="rId6"/>
    <p:sldId id="290" r:id="rId7"/>
    <p:sldId id="293" r:id="rId8"/>
    <p:sldId id="274" r:id="rId9"/>
  </p:sldIdLst>
  <p:sldSz cx="20104100" cy="11309350"/>
  <p:notesSz cx="20104100" cy="11309350"/>
  <p:embeddedFontLst>
    <p:embeddedFont>
      <p:font typeface="Neue Machina" charset="-52"/>
      <p:regular r:id="rId10"/>
      <p:bold r:id="rId11"/>
    </p:embeddedFon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Druk Cyr" charset="-52"/>
      <p:regular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3" autoAdjust="0"/>
    <p:restoredTop sz="94643"/>
  </p:normalViewPr>
  <p:slideViewPr>
    <p:cSldViewPr>
      <p:cViewPr varScale="1">
        <p:scale>
          <a:sx n="46" d="100"/>
          <a:sy n="46" d="100"/>
        </p:scale>
        <p:origin x="-120" y="-6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27314" y="2702347"/>
            <a:ext cx="15573317" cy="789062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sz="8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тувинской традиционной культуры</a:t>
            </a:r>
          </a:p>
          <a:p>
            <a:pPr algn="ctr"/>
            <a:r>
              <a:rPr lang="ru-RU" sz="8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учебно-воспитательном </a:t>
            </a:r>
            <a:r>
              <a:rPr lang="ru-RU" sz="8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процессе</a:t>
            </a:r>
            <a:endParaRPr lang="tt-RU" sz="8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Кошкендей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Игорь Михайлович,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директор ГБУ «Центр развития тувинской традиционной культуры и ремёсел», Народный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хоомейжи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Тувы</a:t>
            </a:r>
            <a:endParaRPr sz="3200" dirty="0">
              <a:solidFill>
                <a:srgbClr val="C00000"/>
              </a:solidFill>
              <a:latin typeface="Neue Machina"/>
              <a:cs typeface="Neue Machin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9358" y="447087"/>
            <a:ext cx="3929090" cy="1850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437" y="360997"/>
            <a:ext cx="1984305" cy="19843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458" y="401086"/>
            <a:ext cx="1944216" cy="1944216"/>
          </a:xfrm>
          <a:prstGeom prst="rect">
            <a:avLst/>
          </a:prstGeom>
        </p:spPr>
      </p:pic>
      <p:pic>
        <p:nvPicPr>
          <p:cNvPr id="14" name="Рисунок 13" descr="съ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985" y="401086"/>
            <a:ext cx="5274089" cy="15811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43538" y="3278411"/>
            <a:ext cx="14185576" cy="76020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Основное направление работы Центра традиционной тувинской культуры и ремесел – выявление, сохранение и популяризация нематериального культурного наследия. Это обычаи, формы представления и выражения, знания и навыки, а также связанные с ними инструменты, предметы, артефакты и культурные пространства, признанные в качестве части традиционной культуры. </a:t>
            </a:r>
          </a:p>
          <a:p>
            <a:pPr algn="just">
              <a:buNone/>
            </a:pPr>
            <a:endParaRPr lang="ru-RU" sz="44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Основное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традиционно уделяется горловому пению. </a:t>
            </a:r>
          </a:p>
          <a:p>
            <a:pPr algn="just">
              <a:buNone/>
            </a:pP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съ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6" y="401086"/>
            <a:ext cx="5274089" cy="15811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3765506" y="1082643"/>
            <a:ext cx="15216294" cy="922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70703" y="393409"/>
            <a:ext cx="7989811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pitchFamily="34" charset="0"/>
              <a:buChar char="•"/>
            </a:pP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Хоомей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из главных культурных брендов Тувы,  важная часть нематериального культурного наследия. </a:t>
            </a:r>
          </a:p>
          <a:p>
            <a:pPr marL="571500" indent="-571500" algn="just">
              <a:buFont typeface="Arial" pitchFamily="34" charset="0"/>
              <a:buChar char="•"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имеющихся в учреждениях образования республики учебников, программ и научно-методических работ показывает, что только на двух-трех уроках тувинской литературы и тувинского языка учащиеся средних классов знакомятся с текстами, где упоминается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хөөмей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Рисунок 7" descr="съ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7" y="401086"/>
            <a:ext cx="4824536" cy="1581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01" y="1975956"/>
            <a:ext cx="10748077" cy="80639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3765506" y="1082643"/>
            <a:ext cx="15216294" cy="922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4986" y="2346669"/>
            <a:ext cx="8208911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школах дети коренной национальности не получают должных знаний о самом феномене, не говоря об исполнительском искусстве, об исполнителях и его истории, также всего того, что окружает его, точнее о духовной культуре тувинского этноса. </a:t>
            </a:r>
          </a:p>
        </p:txBody>
      </p:sp>
      <p:pic>
        <p:nvPicPr>
          <p:cNvPr id="8" name="Рисунок 7" descr="съ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7" y="401086"/>
            <a:ext cx="4824536" cy="1581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6881" r="2290"/>
          <a:stretch/>
        </p:blipFill>
        <p:spPr>
          <a:xfrm>
            <a:off x="8827914" y="2346669"/>
            <a:ext cx="10678519" cy="712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42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788354" y="686123"/>
            <a:ext cx="7128792" cy="9001000"/>
          </a:xfrm>
        </p:spPr>
        <p:txBody>
          <a:bodyPr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4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Хоомей</a:t>
            </a:r>
            <a:r>
              <a:rPr lang="ru-RU" sz="40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</a:t>
            </a:r>
            <a:r>
              <a:rPr lang="ru-RU" sz="4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могучая сила единения, воспитания патриотизма, формирования мировоззрения, осознания своей принадлежности этническому сообществу, стране.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Хоомей</a:t>
            </a:r>
            <a:r>
              <a:rPr lang="ru-RU" sz="40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неразрывно связан с тувинским языком, поэтому является действенным инструментом в повышении мотивации изучения родного языка в современных условиях. </a:t>
            </a:r>
          </a:p>
          <a:p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942" r="5566"/>
          <a:stretch/>
        </p:blipFill>
        <p:spPr>
          <a:xfrm>
            <a:off x="546994" y="649349"/>
            <a:ext cx="11857466" cy="97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5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3765506" y="1082643"/>
            <a:ext cx="15216294" cy="922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7034" y="401086"/>
            <a:ext cx="19065728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</a:t>
            </a:r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Этнокультурный </a:t>
            </a:r>
            <a: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образования входит </a:t>
            </a:r>
            <a:endParaRPr lang="ru-RU" sz="4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в  </a:t>
            </a:r>
            <a: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пространство в начальной </a:t>
            </a:r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через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начального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 образования и</a:t>
            </a:r>
          </a:p>
          <a:p>
            <a:pPr algn="just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через  предметы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выбору  (окружающий мир, </a:t>
            </a:r>
          </a:p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музыка,</a:t>
            </a:r>
          </a:p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изобразительное искусство,</a:t>
            </a:r>
          </a:p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технология,</a:t>
            </a:r>
          </a:p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физическую культуру,</a:t>
            </a:r>
          </a:p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устное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творчество,</a:t>
            </a:r>
          </a:p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основы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религиозных культур и светской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этики, </a:t>
            </a:r>
          </a:p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география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Тувы).  </a:t>
            </a:r>
          </a:p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Не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специально выделять отдельный предмет, но там, где это возможно, небольшими порциями в нужном месте включать эти знания, и к окончанию школы у учащегося сформируется целостное мировоззрение, отношение к своей духовной культуре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8" name="Рисунок 7" descr="съ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7" y="401086"/>
            <a:ext cx="4824536" cy="15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8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4986" y="2774355"/>
            <a:ext cx="7200800" cy="6186309"/>
          </a:xfrm>
        </p:spPr>
        <p:txBody>
          <a:bodyPr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4800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4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Мир </a:t>
            </a:r>
            <a:r>
              <a:rPr lang="ru-RU" sz="4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хоомея</a:t>
            </a:r>
            <a:r>
              <a:rPr lang="ru-RU" sz="4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получить свое достойное место в учебно-воспитательном процессе во всей системе образования республики.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026"/>
          <a:stretch/>
        </p:blipFill>
        <p:spPr>
          <a:xfrm>
            <a:off x="8251850" y="1838251"/>
            <a:ext cx="10533292" cy="7632848"/>
          </a:xfrm>
          <a:prstGeom prst="rect">
            <a:avLst/>
          </a:prstGeom>
        </p:spPr>
      </p:pic>
      <p:pic>
        <p:nvPicPr>
          <p:cNvPr id="4" name="Рисунок 3" descr="съ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7" y="401086"/>
            <a:ext cx="4824536" cy="15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0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4051258" y="654015"/>
            <a:ext cx="14859104" cy="922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lvl="0"/>
            <a:endParaRPr kumimoji="0" lang="ru-RU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4694200" y="796891"/>
            <a:ext cx="14859104" cy="922198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https://luxe-host.ru/wp-content/uploads/3/9/7/397f5c289c850e5cfe92335895ef3af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72" y="4725981"/>
            <a:ext cx="5143536" cy="51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съ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69" y="492512"/>
            <a:ext cx="5274089" cy="15811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</TotalTime>
  <Words>79</Words>
  <Application>Microsoft Office PowerPoint</Application>
  <PresentationFormat>Произвольный</PresentationFormat>
  <Paragraphs>32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Neue Machina</vt:lpstr>
      <vt:lpstr>Calibri</vt:lpstr>
      <vt:lpstr>Druk Cyr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Байлак Чаш-ооловна</dc:creator>
  <cp:lastModifiedBy>RePack by Diakov</cp:lastModifiedBy>
  <cp:revision>103</cp:revision>
  <dcterms:created xsi:type="dcterms:W3CDTF">2023-01-13T17:17:54Z</dcterms:created>
  <dcterms:modified xsi:type="dcterms:W3CDTF">2023-02-09T12:56:43Z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