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85" r:id="rId3"/>
    <p:sldId id="262" r:id="rId4"/>
    <p:sldId id="270" r:id="rId5"/>
    <p:sldId id="275" r:id="rId6"/>
    <p:sldId id="277" r:id="rId7"/>
    <p:sldId id="286" r:id="rId8"/>
    <p:sldId id="278" r:id="rId9"/>
    <p:sldId id="287" r:id="rId10"/>
    <p:sldId id="279" r:id="rId11"/>
    <p:sldId id="288" r:id="rId12"/>
    <p:sldId id="280" r:id="rId13"/>
    <p:sldId id="289" r:id="rId14"/>
    <p:sldId id="281" r:id="rId15"/>
    <p:sldId id="290" r:id="rId16"/>
    <p:sldId id="282" r:id="rId17"/>
    <p:sldId id="291" r:id="rId18"/>
    <p:sldId id="283" r:id="rId19"/>
    <p:sldId id="292" r:id="rId20"/>
    <p:sldId id="274" r:id="rId21"/>
  </p:sldIdLst>
  <p:sldSz cx="20104100" cy="11309350"/>
  <p:notesSz cx="20104100" cy="1130935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Neue Machina" charset="-52"/>
      <p:regular r:id="rId26"/>
      <p:bold r:id="rId27"/>
    </p:embeddedFont>
    <p:embeddedFont>
      <p:font typeface="Druk Cyr" charset="-52"/>
      <p:regular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>
        <p:scale>
          <a:sx n="44" d="100"/>
          <a:sy n="44" d="100"/>
        </p:scale>
        <p:origin x="-408" y="-7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79754" y="3797287"/>
            <a:ext cx="15520877" cy="2719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/>
            <a:r>
              <a:rPr lang="ru-RU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Древней Тувы. </a:t>
            </a:r>
          </a:p>
          <a:p>
            <a:pPr algn="ctr"/>
            <a:r>
              <a:rPr lang="ru-RU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sz="8800" dirty="0">
              <a:solidFill>
                <a:srgbClr val="C00000"/>
              </a:solidFill>
              <a:latin typeface="Neue Machina"/>
              <a:cs typeface="Neue Machi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358" y="296825"/>
            <a:ext cx="3929090" cy="2000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99" y="255904"/>
            <a:ext cx="2041185" cy="204118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17" y="329758"/>
            <a:ext cx="2000264" cy="2000264"/>
          </a:xfrm>
          <a:prstGeom prst="rect">
            <a:avLst/>
          </a:prstGeom>
        </p:spPr>
      </p:pic>
      <p:pic>
        <p:nvPicPr>
          <p:cNvPr id="14" name="Рисунок 13" descr="съ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481" y="329758"/>
            <a:ext cx="5112567" cy="1724517"/>
          </a:xfrm>
          <a:prstGeom prst="rect">
            <a:avLst/>
          </a:prstGeom>
        </p:spPr>
      </p:pic>
      <p:pic>
        <p:nvPicPr>
          <p:cNvPr id="1027" name="Picture 3" descr="C:\Users\Оттук Ю\Desktop\ТИГПИ ЛОГО прозрачный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565" y="296825"/>
            <a:ext cx="2041086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75141" y="8246963"/>
            <a:ext cx="103546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Март-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оол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Вячеслав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Донгакович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ГБНИиОУ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«Тувинский институт гуманитарных и прикладных социально-экономических исследований при Правительстве Республики Тыва», </a:t>
            </a:r>
            <a:r>
              <a:rPr lang="ru-RU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к.и.н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042" y="3206403"/>
            <a:ext cx="18146016" cy="1584175"/>
          </a:xfrm>
        </p:spPr>
        <p:txBody>
          <a:bodyPr/>
          <a:lstStyle/>
          <a:p>
            <a:r>
              <a:rPr lang="ru-RU" sz="7200" dirty="0"/>
              <a:t>Глава III. Обитатели Тувы в эпоху бронзы (3 тыс. лет назад – IX в. до н.э.)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5654675"/>
            <a:ext cx="18093690" cy="3600400"/>
          </a:xfrm>
        </p:spPr>
        <p:txBody>
          <a:bodyPr/>
          <a:lstStyle/>
          <a:p>
            <a:r>
              <a:rPr lang="ru-RU" sz="6000" dirty="0"/>
              <a:t>11.	</a:t>
            </a:r>
            <a:r>
              <a:rPr lang="ru-RU" sz="6000" dirty="0" err="1"/>
              <a:t>Афанасьевцы</a:t>
            </a:r>
            <a:r>
              <a:rPr lang="ru-RU" sz="6000" dirty="0"/>
              <a:t> и они же </a:t>
            </a:r>
            <a:r>
              <a:rPr lang="ru-RU" sz="6000" dirty="0" err="1"/>
              <a:t>динлины</a:t>
            </a:r>
            <a:endParaRPr lang="ru-RU" sz="6000" dirty="0"/>
          </a:p>
          <a:p>
            <a:r>
              <a:rPr lang="ru-RU" sz="6000" dirty="0"/>
              <a:t>12.	 Новые племена скотоводов и металлургов</a:t>
            </a:r>
          </a:p>
          <a:p>
            <a:r>
              <a:rPr lang="ru-RU" sz="6000" dirty="0"/>
              <a:t>13.	 Наскальные рисунки показывают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2" y="680935"/>
            <a:ext cx="512127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Афанасьевцы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0" y="2630339"/>
            <a:ext cx="17970718" cy="752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6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042" y="2558331"/>
            <a:ext cx="18146016" cy="2520280"/>
          </a:xfrm>
        </p:spPr>
        <p:txBody>
          <a:bodyPr/>
          <a:lstStyle/>
          <a:p>
            <a:r>
              <a:rPr lang="ru-RU" sz="8000" dirty="0"/>
              <a:t>Глава IV. Кочевники эпохи раннего железа. Тува в союзе скифских племен.  (VIII в. до н.э. – III в. до н.э.)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1050" y="5294635"/>
            <a:ext cx="18093690" cy="5539978"/>
          </a:xfrm>
        </p:spPr>
        <p:txBody>
          <a:bodyPr/>
          <a:lstStyle/>
          <a:p>
            <a:r>
              <a:rPr lang="ru-RU" sz="6000" dirty="0"/>
              <a:t>14.	Скифы и сарматы </a:t>
            </a:r>
          </a:p>
          <a:p>
            <a:r>
              <a:rPr lang="ru-RU" sz="6000" dirty="0"/>
              <a:t>15.	 Общественный </a:t>
            </a:r>
            <a:r>
              <a:rPr lang="ru-RU" sz="6000" dirty="0" smtClean="0"/>
              <a:t>строй </a:t>
            </a:r>
            <a:endParaRPr lang="ru-RU" sz="6000" dirty="0"/>
          </a:p>
          <a:p>
            <a:r>
              <a:rPr lang="ru-RU" sz="6000" dirty="0"/>
              <a:t>16.	 Кочевое скотоводство и охота</a:t>
            </a:r>
          </a:p>
          <a:p>
            <a:r>
              <a:rPr lang="ru-RU" sz="6000" dirty="0"/>
              <a:t>17.	 Поливное земледелие </a:t>
            </a:r>
          </a:p>
          <a:p>
            <a:r>
              <a:rPr lang="ru-RU" sz="6000" dirty="0"/>
              <a:t>18.	Древняя металлургия</a:t>
            </a:r>
          </a:p>
          <a:p>
            <a:r>
              <a:rPr lang="ru-RU" sz="6000" dirty="0"/>
              <a:t>19.	Другие занятия и быт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2" y="680935"/>
            <a:ext cx="512127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5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Скифская пантера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06" y="2654016"/>
            <a:ext cx="7920880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6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042" y="2486323"/>
            <a:ext cx="18146016" cy="2808312"/>
          </a:xfrm>
        </p:spPr>
        <p:txBody>
          <a:bodyPr/>
          <a:lstStyle/>
          <a:p>
            <a:r>
              <a:rPr lang="ru-RU" sz="8000" dirty="0"/>
              <a:t>Глава IV. Кочевники эпохи раннего железа. Тува в союзе скифских племен.  (VIII в. до н.э. – III в. до н.э.). Продолжение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1050" y="5510659"/>
            <a:ext cx="18093690" cy="5256584"/>
          </a:xfrm>
        </p:spPr>
        <p:txBody>
          <a:bodyPr/>
          <a:lstStyle/>
          <a:p>
            <a:r>
              <a:rPr lang="ru-RU" sz="6000" dirty="0"/>
              <a:t>20.	 Долина царей</a:t>
            </a:r>
          </a:p>
          <a:p>
            <a:r>
              <a:rPr lang="ru-RU" sz="6000" dirty="0"/>
              <a:t>21.	Скифо-сибирский звериный стиль </a:t>
            </a:r>
          </a:p>
          <a:p>
            <a:r>
              <a:rPr lang="ru-RU" sz="6000" dirty="0"/>
              <a:t>22.	 </a:t>
            </a:r>
            <a:r>
              <a:rPr lang="ru-RU" sz="6000" dirty="0" err="1"/>
              <a:t>Оленные</a:t>
            </a:r>
            <a:r>
              <a:rPr lang="ru-RU" sz="6000" dirty="0"/>
              <a:t> камни </a:t>
            </a:r>
          </a:p>
          <a:p>
            <a:r>
              <a:rPr lang="ru-RU" sz="6000" dirty="0"/>
              <a:t>23.	Наскальные рисунки</a:t>
            </a:r>
          </a:p>
          <a:p>
            <a:r>
              <a:rPr lang="ru-RU" sz="6000" dirty="0"/>
              <a:t>24.	 Верования и культы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2" y="680935"/>
            <a:ext cx="512127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050" y="955972"/>
            <a:ext cx="18074008" cy="1615827"/>
          </a:xfrm>
        </p:spPr>
        <p:txBody>
          <a:bodyPr/>
          <a:lstStyle/>
          <a:p>
            <a:pPr algn="ctr"/>
            <a:r>
              <a:rPr lang="ru-RU" dirty="0" smtClean="0"/>
              <a:t>Царь и царица с кургана </a:t>
            </a:r>
            <a:r>
              <a:rPr lang="ru-RU" dirty="0" err="1" smtClean="0"/>
              <a:t>Аржаан</a:t>
            </a:r>
            <a:r>
              <a:rPr lang="ru-RU" dirty="0" smtClean="0"/>
              <a:t> - 2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16" y="2558331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2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042" y="1982267"/>
            <a:ext cx="18506056" cy="1224135"/>
          </a:xfrm>
        </p:spPr>
        <p:txBody>
          <a:bodyPr/>
          <a:lstStyle/>
          <a:p>
            <a:r>
              <a:rPr lang="ru-RU" sz="8000" dirty="0"/>
              <a:t>Глава V. Тува – северная окраина империи </a:t>
            </a:r>
            <a:r>
              <a:rPr lang="ru-RU" sz="8000" dirty="0" err="1"/>
              <a:t>хунну</a:t>
            </a:r>
            <a:r>
              <a:rPr lang="ru-RU" sz="8000" dirty="0"/>
              <a:t> (II в. до н.э. – I в. н.э.)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1050" y="3278411"/>
            <a:ext cx="18093690" cy="7488832"/>
          </a:xfrm>
        </p:spPr>
        <p:txBody>
          <a:bodyPr/>
          <a:lstStyle/>
          <a:p>
            <a:r>
              <a:rPr lang="ru-RU" sz="6000" dirty="0"/>
              <a:t>25.	Военный союз </a:t>
            </a:r>
            <a:r>
              <a:rPr lang="ru-RU" sz="6000" dirty="0" err="1"/>
              <a:t>хунну</a:t>
            </a:r>
            <a:r>
              <a:rPr lang="ru-RU" sz="6000" dirty="0"/>
              <a:t>  </a:t>
            </a:r>
          </a:p>
          <a:p>
            <a:r>
              <a:rPr lang="ru-RU" sz="6000" dirty="0"/>
              <a:t>26.	Древняя Тува в составе империи </a:t>
            </a:r>
            <a:r>
              <a:rPr lang="ru-RU" sz="6000" dirty="0" err="1"/>
              <a:t>хунну</a:t>
            </a:r>
            <a:endParaRPr lang="ru-RU" sz="6000" dirty="0"/>
          </a:p>
          <a:p>
            <a:r>
              <a:rPr lang="ru-RU" sz="6000" dirty="0"/>
              <a:t>27.	Государственное устройство и общество</a:t>
            </a:r>
          </a:p>
          <a:p>
            <a:r>
              <a:rPr lang="ru-RU" sz="6000" dirty="0"/>
              <a:t>28.	Кочевое скотоводство и охота</a:t>
            </a:r>
          </a:p>
          <a:p>
            <a:r>
              <a:rPr lang="ru-RU" sz="6000" dirty="0"/>
              <a:t>29.	 Земледелие и металлургия </a:t>
            </a:r>
          </a:p>
          <a:p>
            <a:r>
              <a:rPr lang="ru-RU" sz="6000" dirty="0"/>
              <a:t>30.	Культура и быт</a:t>
            </a:r>
          </a:p>
          <a:p>
            <a:r>
              <a:rPr lang="ru-RU" sz="6000" dirty="0"/>
              <a:t>31.	Религия </a:t>
            </a:r>
          </a:p>
          <a:p>
            <a:r>
              <a:rPr lang="ru-RU" sz="6000" dirty="0"/>
              <a:t>32.	Освободительная борьба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2" y="326083"/>
            <a:ext cx="512127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Хуннские</a:t>
            </a:r>
            <a:r>
              <a:rPr lang="ru-RU" dirty="0" smtClean="0"/>
              <a:t> воины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30" y="2589159"/>
            <a:ext cx="10873207" cy="723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7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042" y="3422427"/>
            <a:ext cx="18506056" cy="1728191"/>
          </a:xfrm>
        </p:spPr>
        <p:txBody>
          <a:bodyPr/>
          <a:lstStyle/>
          <a:p>
            <a:r>
              <a:rPr lang="ru-RU" sz="8000" dirty="0"/>
              <a:t>Глава VI.  Защита территории от </a:t>
            </a:r>
            <a:r>
              <a:rPr lang="ru-RU" sz="8000" dirty="0" err="1"/>
              <a:t>сяньби</a:t>
            </a:r>
            <a:r>
              <a:rPr lang="ru-RU" sz="8000" dirty="0"/>
              <a:t> и </a:t>
            </a:r>
            <a:r>
              <a:rPr lang="ru-RU" sz="8000" dirty="0" err="1"/>
              <a:t>жужан</a:t>
            </a:r>
            <a:r>
              <a:rPr lang="ru-RU" sz="8000" dirty="0"/>
              <a:t> (I в. н.э. – V в. н.э.)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1050" y="5726683"/>
            <a:ext cx="18093690" cy="4680520"/>
          </a:xfrm>
        </p:spPr>
        <p:txBody>
          <a:bodyPr/>
          <a:lstStyle/>
          <a:p>
            <a:r>
              <a:rPr lang="ru-RU" sz="6000" dirty="0"/>
              <a:t>33.	Военно-политическое объединение </a:t>
            </a:r>
            <a:r>
              <a:rPr lang="ru-RU" sz="6000" dirty="0" err="1"/>
              <a:t>сяньби</a:t>
            </a:r>
            <a:endParaRPr lang="ru-RU" sz="6000" dirty="0"/>
          </a:p>
          <a:p>
            <a:r>
              <a:rPr lang="ru-RU" sz="6000" dirty="0"/>
              <a:t>34.	</a:t>
            </a:r>
            <a:r>
              <a:rPr lang="ru-RU" sz="6000" dirty="0" err="1"/>
              <a:t>Жужане</a:t>
            </a:r>
            <a:r>
              <a:rPr lang="ru-RU" sz="6000" dirty="0"/>
              <a:t> и теле</a:t>
            </a:r>
          </a:p>
          <a:p>
            <a:r>
              <a:rPr lang="ru-RU" sz="6000" dirty="0"/>
              <a:t>35.	Влияние </a:t>
            </a:r>
            <a:r>
              <a:rPr lang="ru-RU" sz="6000" dirty="0" err="1"/>
              <a:t>хунну</a:t>
            </a:r>
            <a:r>
              <a:rPr lang="ru-RU" sz="6000" dirty="0"/>
              <a:t> и других племен Центральной Азии на Туву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2" y="680935"/>
            <a:ext cx="512127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9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30" y="652848"/>
            <a:ext cx="12745416" cy="95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3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8E7EF9C9-95A7-4534-96C5-BB3211066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4" y="349579"/>
            <a:ext cx="512127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Оттук Ю\Downloads\Обложка История древней Тув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25" y="308371"/>
            <a:ext cx="7559675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24458" y="2846363"/>
            <a:ext cx="5904656" cy="6771084"/>
          </a:xfrm>
        </p:spPr>
        <p:txBody>
          <a:bodyPr/>
          <a:lstStyle/>
          <a:p>
            <a:pPr rtl="0"/>
            <a:r>
              <a:rPr lang="ru-RU" sz="4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Рукопись учебного пособия «История Древней Тувы. 5 класс» </a:t>
            </a:r>
            <a:r>
              <a:rPr lang="ru-RU" sz="40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доктора </a:t>
            </a:r>
            <a:r>
              <a:rPr lang="ru-RU" sz="4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исторических наук </a:t>
            </a:r>
            <a:r>
              <a:rPr lang="ru-RU" sz="4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Н.М</a:t>
            </a:r>
            <a:r>
              <a:rPr lang="ru-RU" sz="4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ru-RU" sz="4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Моллерова</a:t>
            </a:r>
            <a:r>
              <a:rPr lang="ru-RU" sz="4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состоит из:</a:t>
            </a:r>
            <a:br>
              <a:rPr lang="ru-RU" sz="4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400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введения </a:t>
            </a:r>
            <a:r>
              <a:rPr lang="ru-RU" sz="4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- 6 глав </a:t>
            </a:r>
            <a:r>
              <a:rPr lang="ru-RU" sz="4400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(35параграфов)</a:t>
            </a:r>
            <a:r>
              <a:rPr lang="ru-RU" sz="4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заключения</a:t>
            </a:r>
            <a:r>
              <a:rPr lang="ru-RU" sz="4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ru-RU" sz="4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4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4051258" y="654015"/>
            <a:ext cx="1485910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/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94200" y="1982267"/>
            <a:ext cx="14859104" cy="2232248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</p:txBody>
      </p:sp>
      <p:pic>
        <p:nvPicPr>
          <p:cNvPr id="13" name="Picture 4" descr="https://luxe-host.ru/wp-content/uploads/3/9/7/397f5c289c850e5cfe92335895ef3af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72" y="4725981"/>
            <a:ext cx="5143536" cy="51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2" y="680935"/>
            <a:ext cx="512127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9358" y="2092374"/>
            <a:ext cx="19149756" cy="75713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Хронологические рамки будущего учебного пособия, а именно история с древнейших времен до V в. н.э., совпадает с хронологическими рамками учебника «История Древнего мира. 5 класс» авторства А.А.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Вигасина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, Г.И.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Годера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и И.С.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Свенцицкой.</a:t>
            </a:r>
            <a:r>
              <a:rPr lang="ru-RU" sz="54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 учебнике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«История Древнего мира. 5 класс» крайние хронологические рамки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заканчиваются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периодом распада Западной Римской империи (V в. н.э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.), в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учебном пособии «История Древней Тувы. 5 класс»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окончанием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хуннского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периода.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8E7EF9C9-95A7-4534-96C5-BB3211066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4" y="349579"/>
            <a:ext cx="512127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765506" y="1082643"/>
            <a:ext cx="1521629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242441"/>
              </p:ext>
            </p:extLst>
          </p:nvPr>
        </p:nvGraphicFramePr>
        <p:xfrm>
          <a:off x="2995266" y="2825633"/>
          <a:ext cx="14833647" cy="7246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4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260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260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1015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Хронологические рамки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История Древнего мира. 5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История Древней Тувы. 5 класс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588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Начальные рамки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2,4 млн. лет назад – появление первых людей в мире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400 тыс. лет назад – появление первых</a:t>
                      </a:r>
                      <a:r>
                        <a:rPr lang="ru-RU" sz="4000" baseline="0" dirty="0"/>
                        <a:t> людей на территории Тувы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2650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Последние рамки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V </a:t>
                      </a:r>
                      <a:r>
                        <a:rPr lang="ru-RU" sz="4000" dirty="0"/>
                        <a:t>в. н.э.</a:t>
                      </a:r>
                      <a:r>
                        <a:rPr lang="ru-RU" sz="4000" baseline="0" dirty="0"/>
                        <a:t> – падение Западной Римской империи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V </a:t>
                      </a:r>
                      <a:r>
                        <a:rPr lang="ru-RU" sz="4000" dirty="0"/>
                        <a:t>в. н.э.</a:t>
                      </a:r>
                      <a:r>
                        <a:rPr lang="ru-RU" sz="4000" baseline="0" dirty="0"/>
                        <a:t> – окончание </a:t>
                      </a:r>
                      <a:r>
                        <a:rPr lang="ru-RU" sz="4000" baseline="0" dirty="0" err="1"/>
                        <a:t>хуннского</a:t>
                      </a:r>
                      <a:r>
                        <a:rPr lang="ru-RU" sz="4000" baseline="0" dirty="0"/>
                        <a:t> периода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2" y="680935"/>
            <a:ext cx="512127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601149"/>
            <a:ext cx="18093690" cy="7448193"/>
          </a:xfrm>
        </p:spPr>
        <p:txBody>
          <a:bodyPr/>
          <a:lstStyle/>
          <a:p>
            <a:pPr algn="just"/>
            <a:r>
              <a:rPr lang="ru-RU" sz="4000" dirty="0"/>
              <a:t>	</a:t>
            </a:r>
            <a:r>
              <a:rPr lang="ru-RU" sz="4400" dirty="0"/>
              <a:t>Во введении дана краткая информация о самом учебном пособии, об особенностях периодизации истории Древнего мира, интересные факты об истории Древнего мира и напутствие самого автора учащимся. Автором были соблюдены последовательность подачи материала учащимся 5 классов в учебниках «История Древнего мира» и «Природоведения», где перекликаются материалы о происхождении человека. Материалы школьных исторических дисциплин  будут не повторять, а дополнять друг друга. Отдельно выделен от введения 1 параграф «Откуда  нам известно о далеком прошлом Тувы?», где в краткой и доступной форме дается информация о том, откуда вообще современный человек узнает об истории далекого прошлого на примере истории древней Тувы.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2" y="680935"/>
            <a:ext cx="512127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8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042" y="2414315"/>
            <a:ext cx="18146016" cy="1368151"/>
          </a:xfrm>
        </p:spPr>
        <p:txBody>
          <a:bodyPr/>
          <a:lstStyle/>
          <a:p>
            <a:r>
              <a:rPr lang="ru-RU" sz="8000" dirty="0"/>
              <a:t>Глава </a:t>
            </a:r>
            <a:r>
              <a:rPr lang="en-US" sz="8000" dirty="0"/>
              <a:t>I. </a:t>
            </a:r>
            <a:r>
              <a:rPr lang="ru-RU" sz="8000" dirty="0"/>
              <a:t>Первые обитатели Тувы  (400 – 40 тыс. лет назад)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4358531"/>
            <a:ext cx="18093690" cy="5112567"/>
          </a:xfrm>
        </p:spPr>
        <p:txBody>
          <a:bodyPr/>
          <a:lstStyle/>
          <a:p>
            <a:r>
              <a:rPr lang="ru-RU" sz="6000" dirty="0"/>
              <a:t>1.	Откуда  нам известно о далеком прошлом Тувы?</a:t>
            </a:r>
          </a:p>
          <a:p>
            <a:r>
              <a:rPr lang="ru-RU" sz="6000" dirty="0"/>
              <a:t>2.	Человек прямоходящий</a:t>
            </a:r>
          </a:p>
          <a:p>
            <a:r>
              <a:rPr lang="ru-RU" sz="6000" dirty="0"/>
              <a:t>3.	Первые охотники и собиратели</a:t>
            </a:r>
          </a:p>
          <a:p>
            <a:r>
              <a:rPr lang="ru-RU" sz="6000" dirty="0"/>
              <a:t>4.	Неандерталец. Кто он?</a:t>
            </a:r>
          </a:p>
          <a:p>
            <a:r>
              <a:rPr lang="ru-RU" sz="6000" dirty="0"/>
              <a:t>5.	Занятия и культ предков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2" y="680935"/>
            <a:ext cx="512127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7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Ашельские люди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530" y="2702347"/>
            <a:ext cx="10225136" cy="718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7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042" y="2630340"/>
            <a:ext cx="18146016" cy="1512167"/>
          </a:xfrm>
        </p:spPr>
        <p:txBody>
          <a:bodyPr/>
          <a:lstStyle/>
          <a:p>
            <a:r>
              <a:rPr lang="ru-RU" sz="8000" dirty="0"/>
              <a:t>Глава II. Человек разумный.  (40 – 3 тыс. лет назад)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5222627"/>
            <a:ext cx="18093690" cy="4968551"/>
          </a:xfrm>
        </p:spPr>
        <p:txBody>
          <a:bodyPr/>
          <a:lstStyle/>
          <a:p>
            <a:r>
              <a:rPr lang="ru-RU" sz="6000" dirty="0"/>
              <a:t>6.	Кроманьонец – это наш тип</a:t>
            </a:r>
          </a:p>
          <a:p>
            <a:r>
              <a:rPr lang="ru-RU" sz="6000" dirty="0"/>
              <a:t>7.	Первобытно-общинный строй </a:t>
            </a:r>
          </a:p>
          <a:p>
            <a:r>
              <a:rPr lang="ru-RU" sz="6000" dirty="0"/>
              <a:t>8.	Был ли матриархат?  </a:t>
            </a:r>
          </a:p>
          <a:p>
            <a:r>
              <a:rPr lang="ru-RU" sz="6000" dirty="0"/>
              <a:t>9.	Применение охотничьего лука и разведение скота</a:t>
            </a:r>
          </a:p>
          <a:p>
            <a:r>
              <a:rPr lang="ru-RU" sz="6000" dirty="0"/>
              <a:t>10. Изготовление глиняных сосудов и медных изделий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2" y="680935"/>
            <a:ext cx="512127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Человек разумный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98" y="2630339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1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286</Words>
  <Application>Microsoft Office PowerPoint</Application>
  <PresentationFormat>Произвольный</PresentationFormat>
  <Paragraphs>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Neue Machina</vt:lpstr>
      <vt:lpstr>Times New Roman</vt:lpstr>
      <vt:lpstr>Druk Cyr</vt:lpstr>
      <vt:lpstr>Office Theme</vt:lpstr>
      <vt:lpstr>Презентация PowerPoint</vt:lpstr>
      <vt:lpstr>Рукопись учебного пособия «История Древней Тувы. 5 класс»   доктора исторических наук Н.М. Моллерова  состоит из:  - введения   - 6 глав (35параграфов)  - заключения. </vt:lpstr>
      <vt:lpstr>Презентация PowerPoint</vt:lpstr>
      <vt:lpstr>Презентация PowerPoint</vt:lpstr>
      <vt:lpstr>Введение</vt:lpstr>
      <vt:lpstr>Глава I. Первые обитатели Тувы  (400 – 40 тыс. лет назад) </vt:lpstr>
      <vt:lpstr>Ашельские люди</vt:lpstr>
      <vt:lpstr>Глава II. Человек разумный.  (40 – 3 тыс. лет назад)</vt:lpstr>
      <vt:lpstr>Человек разумный</vt:lpstr>
      <vt:lpstr>Глава III. Обитатели Тувы в эпоху бронзы (3 тыс. лет назад – IX в. до н.э.)</vt:lpstr>
      <vt:lpstr>Афанасьевцы</vt:lpstr>
      <vt:lpstr>Глава IV. Кочевники эпохи раннего железа. Тува в союзе скифских племен.  (VIII в. до н.э. – III в. до н.э.) </vt:lpstr>
      <vt:lpstr>Скифская пантера</vt:lpstr>
      <vt:lpstr>Глава IV. Кочевники эпохи раннего железа. Тува в союзе скифских племен.  (VIII в. до н.э. – III в. до н.э.). Продолжение</vt:lpstr>
      <vt:lpstr>Царь и царица с кургана Аржаан - 2</vt:lpstr>
      <vt:lpstr>Глава V. Тува – северная окраина империи хунну (II в. до н.э. – I в. н.э.)</vt:lpstr>
      <vt:lpstr>Хуннские воины</vt:lpstr>
      <vt:lpstr>Глава VI.  Защита территории от сяньби и жужан (I в. н.э. – V в. н.э.)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cp:lastModifiedBy>RePack by Diakov</cp:lastModifiedBy>
  <cp:revision>69</cp:revision>
  <dcterms:created xsi:type="dcterms:W3CDTF">2023-01-13T17:17:54Z</dcterms:created>
  <dcterms:modified xsi:type="dcterms:W3CDTF">2023-02-09T12:56:19Z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