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376" r:id="rId3"/>
    <p:sldId id="364" r:id="rId4"/>
    <p:sldId id="341" r:id="rId5"/>
    <p:sldId id="355" r:id="rId6"/>
    <p:sldId id="371" r:id="rId7"/>
    <p:sldId id="383" r:id="rId8"/>
    <p:sldId id="357" r:id="rId9"/>
    <p:sldId id="367" r:id="rId10"/>
    <p:sldId id="340" r:id="rId11"/>
    <p:sldId id="365" r:id="rId12"/>
    <p:sldId id="360" r:id="rId13"/>
    <p:sldId id="385" r:id="rId14"/>
    <p:sldId id="384" r:id="rId15"/>
    <p:sldId id="380" r:id="rId16"/>
    <p:sldId id="3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BA52"/>
    <a:srgbClr val="CC0000"/>
    <a:srgbClr val="FF7C80"/>
    <a:srgbClr val="E3999E"/>
    <a:srgbClr val="878937"/>
    <a:srgbClr val="FFCC66"/>
    <a:srgbClr val="DBE559"/>
    <a:srgbClr val="9CA61A"/>
    <a:srgbClr val="99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86527794720947"/>
          <c:y val="6.3949992383405985E-2"/>
          <c:w val="0.84272420046398855"/>
          <c:h val="0.61830574879136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спорт клубов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D-4881-83AE-AC0F20D0C0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спорт клубов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D-4881-83AE-AC0F20D0C0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спорт клубов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3D-4881-83AE-AC0F20D0C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2956672"/>
        <c:axId val="252957456"/>
      </c:barChart>
      <c:catAx>
        <c:axId val="25295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957456"/>
        <c:crosses val="autoZero"/>
        <c:auto val="1"/>
        <c:lblAlgn val="ctr"/>
        <c:lblOffset val="100"/>
        <c:noMultiLvlLbl val="0"/>
      </c:catAx>
      <c:valAx>
        <c:axId val="25295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95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УДО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C-4C80-B5C6-E10084515E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детей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390</c:v>
                </c:pt>
                <c:pt idx="1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DC-4C80-B5C6-E10084515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2960984"/>
        <c:axId val="252962944"/>
      </c:barChart>
      <c:catAx>
        <c:axId val="252960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962944"/>
        <c:crosses val="autoZero"/>
        <c:auto val="1"/>
        <c:lblAlgn val="ctr"/>
        <c:lblOffset val="100"/>
        <c:noMultiLvlLbl val="0"/>
      </c:catAx>
      <c:valAx>
        <c:axId val="25296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96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DD603-B1C2-4A26-BC3A-C1D38BFFEB0A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6104E-7245-4156-88E9-58EFDEEB3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7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290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6104E-7245-4156-88E9-58EFDEEB368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53A28-1879-8F69-A2E0-31B829086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B96CC2-E026-3488-4588-C914BBA6D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956B7-5785-070F-B8C5-4225FE2B1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9ABEC-764D-B2A1-C528-B3B2D417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D9085D-7DC6-3466-EC8A-50A1A7E4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4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67BCD-2ECC-7035-84C2-E238D3CE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462F07-6ACA-5894-CF17-4222BB49C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AB8CCE-950E-6AF1-4AE1-B6FEC41A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CE421-5502-069A-54A1-F5BF5395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4B5AA6-A6F5-4D0D-6C68-C4DD8C53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0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A69867-2C12-F585-7841-5922FEBC5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CD28CA-E24F-BB85-35D5-471A8716B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D39371-2BB7-B507-CF03-9EE6E68E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48531-0610-E958-B150-DDB2A801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FBFA70-A947-3A92-B8C5-AEFF7CD7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04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493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43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8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28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5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3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33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0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89474-D932-6E9B-360B-A510744B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E15F32-FA9C-D175-7008-C86827DD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C23DBE-1602-21F5-BF60-1889D784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0AA099-CAC9-B704-EA5F-A8C8D924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8F95F8-D88B-9A5D-1AAA-5A9C5FD7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128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11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5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65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8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1EDCA-F943-43CF-F3F8-BE7FAD1C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9C062-3287-6FA6-AD2A-0258C9A7F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9D4EDD-F458-D129-316E-106F23FB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674EED-5A3B-95CB-4C1A-9F7BA29C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E8D990-415B-24F2-330F-59F0C650B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22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1A798-5FC5-A289-9296-919CB085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B7C1AE-485A-BF52-9C67-9E1AE2C89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24AC43-1110-383A-83D9-9892F0D4B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05BC8D-7A35-A91D-15B6-3B29F565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91D27D-22A5-8ED8-1A60-65C64E64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FC1627-2B02-EF31-EDF9-A8602148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0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C724B-8154-B289-70F1-4E7B956A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6863E8-7CBC-502F-C518-D1804224B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36BF9F-9A8D-5BD4-048B-ECB984CC6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A3646B-5900-DD8B-D41A-54374523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E0E97A-0CE3-B60D-93FA-1EF4AFC3C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25109F-69E3-5414-61A9-7C049E31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8FD391-CA09-AC9F-6C8C-356E04C3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A59AAD-F3E6-3AD0-2A94-C1516F3A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3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B2771-489F-0998-B319-993C4363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FD29EC-B04A-50F9-FC57-C90A1997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3171A5-636F-7CD8-55DE-5D1ABCE4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DC9CA6-C7C5-6DEC-10F7-F78B9DC6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78B83-4B45-BE0A-C849-8534C1BF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A77346-8578-7F78-B039-E5940DBFB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DAEC8C-6C9B-9AB1-4BC3-BA51E9FE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59462-6279-FD5F-C6AB-128B5A2E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FCCA9-701E-CAE2-9FD5-525D85AC8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F36E3E-78BB-F873-68D2-D91FE69B7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926F61-499B-E81A-1A3B-BCFF1075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AC6873-1DC6-03B6-7810-3EF33339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D9545F-2A25-E560-00FB-0E0916D0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88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ADFA3-EDF2-5E53-B386-5115CC65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1A5B08-A257-D832-AFCE-635815FA8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5338EC-F01C-4D38-828F-A76833211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421129-F804-DDE3-4295-98258135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2ECC2D-4934-20A5-BA8D-9A6BCA10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B2C245-C483-757F-C4F5-8EBFCD29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9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6E765-305A-DD9E-66D4-99103D1E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D53BA4-343F-66D9-AEF1-D5F778B1C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A7DAC9-1DDA-4EF3-06F2-AD407054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85EE-B02A-4F21-B728-7AB426485D1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7957D-D9C2-0707-A62D-1AC648367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893D9-7C3A-1C3E-8069-134F910E2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3098-86B0-4ED2-BCD3-24F7A37E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8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5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2873" y="-60385"/>
            <a:ext cx="12264800" cy="685751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02758" y="60866"/>
            <a:ext cx="11789169" cy="4685466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3226279" y="2967335"/>
            <a:ext cx="7470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внедрении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магистральных направлений воспитательной работы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образовательных организациях Республики Тыва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73" y="170050"/>
            <a:ext cx="4505509" cy="121425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77828" y="554609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Ефимова Т.В., </a:t>
            </a:r>
          </a:p>
          <a:p>
            <a:pPr algn="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ГБОУ ДО РТ «Республиканский центр развития дополнительного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47792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508834" y="155680"/>
            <a:ext cx="10483709" cy="68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221668"/>
              </a:buClr>
              <a:buSzPts val="2880"/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СТРУКТУРА УПРАВЛЕНИЯ РЕГИОНАЛЬНОЙ СИСТЕМОЙ  ВОСПИТАНИЯ И ДОПОЛНИТЕЛЬНОГО ОБРАЗОВАНИЯ ДЕТЕЙ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A471568-0528-4C49-90EA-E224E3C53E9D}"/>
              </a:ext>
            </a:extLst>
          </p:cNvPr>
          <p:cNvSpPr/>
          <p:nvPr/>
        </p:nvSpPr>
        <p:spPr>
          <a:xfrm>
            <a:off x="2747867" y="1023089"/>
            <a:ext cx="5803641" cy="44787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Республики Тыва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85989DD-F160-4F33-BA53-1296CE86870F}"/>
              </a:ext>
            </a:extLst>
          </p:cNvPr>
          <p:cNvSpPr/>
          <p:nvPr/>
        </p:nvSpPr>
        <p:spPr>
          <a:xfrm>
            <a:off x="2096674" y="2011546"/>
            <a:ext cx="7259216" cy="7135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Межведомственный совет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(представители ОИВ образования, культуры, спорта, финансов, представители ОМСУ)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1139B4BF-9CE2-43BB-AEEC-37881C6728D6}"/>
              </a:ext>
            </a:extLst>
          </p:cNvPr>
          <p:cNvSpPr/>
          <p:nvPr/>
        </p:nvSpPr>
        <p:spPr>
          <a:xfrm>
            <a:off x="5526755" y="1524231"/>
            <a:ext cx="223935" cy="447870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0F8ABBE-F740-4BB2-988D-E6837B813FD1}"/>
              </a:ext>
            </a:extLst>
          </p:cNvPr>
          <p:cNvSpPr/>
          <p:nvPr/>
        </p:nvSpPr>
        <p:spPr>
          <a:xfrm>
            <a:off x="774441" y="3441440"/>
            <a:ext cx="2771192" cy="7135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РТ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923F7D6-455F-4166-AE31-655505F4618E}"/>
              </a:ext>
            </a:extLst>
          </p:cNvPr>
          <p:cNvSpPr/>
          <p:nvPr/>
        </p:nvSpPr>
        <p:spPr>
          <a:xfrm>
            <a:off x="774441" y="4359724"/>
            <a:ext cx="2771192" cy="7135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5C6274A-9D17-44B5-8694-E7DDF95BA985}"/>
              </a:ext>
            </a:extLst>
          </p:cNvPr>
          <p:cNvSpPr/>
          <p:nvPr/>
        </p:nvSpPr>
        <p:spPr>
          <a:xfrm>
            <a:off x="3718931" y="3679688"/>
            <a:ext cx="811763" cy="297382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AFC4022-389E-477B-9AD3-9715D9F7E2CD}"/>
              </a:ext>
            </a:extLst>
          </p:cNvPr>
          <p:cNvSpPr/>
          <p:nvPr/>
        </p:nvSpPr>
        <p:spPr>
          <a:xfrm>
            <a:off x="3681798" y="4472587"/>
            <a:ext cx="843551" cy="29535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4F984EA-B5C2-4059-98B8-42B1E7B04C07}"/>
              </a:ext>
            </a:extLst>
          </p:cNvPr>
          <p:cNvSpPr/>
          <p:nvPr/>
        </p:nvSpPr>
        <p:spPr>
          <a:xfrm>
            <a:off x="4719934" y="3281216"/>
            <a:ext cx="2174033" cy="15784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модельный центр (РМЦ)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B2B1A47-12F3-4A0B-ABA7-F7EA111C4710}"/>
              </a:ext>
            </a:extLst>
          </p:cNvPr>
          <p:cNvSpPr/>
          <p:nvPr/>
        </p:nvSpPr>
        <p:spPr>
          <a:xfrm>
            <a:off x="7932103" y="3410065"/>
            <a:ext cx="3060441" cy="7135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профильные организации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BBDB2A9-1266-4A32-B5DF-E33E32CCF699}"/>
              </a:ext>
            </a:extLst>
          </p:cNvPr>
          <p:cNvSpPr/>
          <p:nvPr/>
        </p:nvSpPr>
        <p:spPr>
          <a:xfrm>
            <a:off x="7932102" y="4245072"/>
            <a:ext cx="3060441" cy="94239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партнеры: предприятия реального сектора экономики, научные организации, бизнес структуры</a:t>
            </a:r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2BE40E5B-C39B-48E2-9B04-4244B664C460}"/>
              </a:ext>
            </a:extLst>
          </p:cNvPr>
          <p:cNvSpPr/>
          <p:nvPr/>
        </p:nvSpPr>
        <p:spPr>
          <a:xfrm>
            <a:off x="7083207" y="3679688"/>
            <a:ext cx="754509" cy="297382"/>
          </a:xfrm>
          <a:prstGeom prst="lef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лево 16">
            <a:extLst>
              <a:ext uri="{FF2B5EF4-FFF2-40B4-BE49-F238E27FC236}">
                <a16:creationId xmlns:a16="http://schemas.microsoft.com/office/drawing/2014/main" id="{C8B90325-BA12-4ABD-86D8-5CA5E5FEC715}"/>
              </a:ext>
            </a:extLst>
          </p:cNvPr>
          <p:cNvSpPr/>
          <p:nvPr/>
        </p:nvSpPr>
        <p:spPr>
          <a:xfrm>
            <a:off x="7083207" y="4452239"/>
            <a:ext cx="754509" cy="297382"/>
          </a:xfrm>
          <a:prstGeom prst="lef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91DB6BF-9E81-4AD8-9D55-5481BE6B950B}"/>
              </a:ext>
            </a:extLst>
          </p:cNvPr>
          <p:cNvSpPr/>
          <p:nvPr/>
        </p:nvSpPr>
        <p:spPr>
          <a:xfrm>
            <a:off x="2878494" y="5344218"/>
            <a:ext cx="6130212" cy="7135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осуществляющие образовательную деятельность по ДОП в сфере: образования, культуры, спорта, частные организации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DC67D7A-7BD4-41B4-B585-5B0656160961}"/>
              </a:ext>
            </a:extLst>
          </p:cNvPr>
          <p:cNvSpPr/>
          <p:nvPr/>
        </p:nvSpPr>
        <p:spPr>
          <a:xfrm>
            <a:off x="2878494" y="6309736"/>
            <a:ext cx="6130212" cy="3846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АИС «ПФДО» (Региональный навигатор)</a:t>
            </a: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9445814F-E818-4B74-B355-FDD73DB16BDB}"/>
              </a:ext>
            </a:extLst>
          </p:cNvPr>
          <p:cNvSpPr/>
          <p:nvPr/>
        </p:nvSpPr>
        <p:spPr>
          <a:xfrm>
            <a:off x="5750688" y="4935896"/>
            <a:ext cx="192912" cy="397875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4280D2B8-AF22-4F75-9EDD-EF5E209E4F46}"/>
              </a:ext>
            </a:extLst>
          </p:cNvPr>
          <p:cNvSpPr/>
          <p:nvPr/>
        </p:nvSpPr>
        <p:spPr>
          <a:xfrm>
            <a:off x="5750688" y="6080190"/>
            <a:ext cx="192912" cy="176795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55FA0F92-A940-48BE-8835-BBFF81BA6F82}"/>
              </a:ext>
            </a:extLst>
          </p:cNvPr>
          <p:cNvSpPr/>
          <p:nvPr/>
        </p:nvSpPr>
        <p:spPr>
          <a:xfrm>
            <a:off x="5555342" y="2796010"/>
            <a:ext cx="223935" cy="447870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040BA8D-8D8B-4541-BA59-4EE2EEC543C6}"/>
              </a:ext>
            </a:extLst>
          </p:cNvPr>
          <p:cNvSpPr/>
          <p:nvPr/>
        </p:nvSpPr>
        <p:spPr>
          <a:xfrm>
            <a:off x="8710047" y="703605"/>
            <a:ext cx="3372362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>
              <a:spcBef>
                <a:spcPts val="480"/>
              </a:spcBef>
              <a:buClr>
                <a:srgbClr val="000000"/>
              </a:buClr>
              <a:buSzPts val="1800"/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Сайт РМЦ:</a:t>
            </a:r>
            <a:r>
              <a:rPr lang="en-US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https://rcrdo.rtyva.ru/?page_id=9454</a:t>
            </a:r>
            <a:endParaRPr lang="ru-RU" sz="1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152396">
              <a:spcBef>
                <a:spcPts val="480"/>
              </a:spcBef>
              <a:buClr>
                <a:srgbClr val="000000"/>
              </a:buClr>
              <a:buSzPts val="1800"/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Юридический адрес: 667000, Республика Тыва, г. Кызыл, Московская ул., д. 44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99DA280B-613E-4FE0-8BF2-B7DF24C7DD7E}"/>
              </a:ext>
            </a:extLst>
          </p:cNvPr>
          <p:cNvSpPr/>
          <p:nvPr/>
        </p:nvSpPr>
        <p:spPr>
          <a:xfrm>
            <a:off x="2463284" y="5544556"/>
            <a:ext cx="284583" cy="986875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олна 24">
            <a:extLst>
              <a:ext uri="{FF2B5EF4-FFF2-40B4-BE49-F238E27FC236}">
                <a16:creationId xmlns:a16="http://schemas.microsoft.com/office/drawing/2014/main" id="{AF9DB4F3-698C-4522-ABCE-55CED9E97BE3}"/>
              </a:ext>
            </a:extLst>
          </p:cNvPr>
          <p:cNvSpPr/>
          <p:nvPr/>
        </p:nvSpPr>
        <p:spPr>
          <a:xfrm>
            <a:off x="279918" y="5696546"/>
            <a:ext cx="2052735" cy="713585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</a:t>
            </a:r>
          </a:p>
        </p:txBody>
      </p:sp>
    </p:spTree>
    <p:extLst>
      <p:ext uri="{BB962C8B-B14F-4D97-AF65-F5344CB8AC3E}">
        <p14:creationId xmlns:p14="http://schemas.microsoft.com/office/powerpoint/2010/main" val="391548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2"/>
          <p:cNvSpPr/>
          <p:nvPr/>
        </p:nvSpPr>
        <p:spPr>
          <a:xfrm>
            <a:off x="8139016" y="5807610"/>
            <a:ext cx="2227095" cy="29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r">
              <a:lnSpc>
                <a:spcPct val="100000"/>
              </a:lnSpc>
            </a:pPr>
            <a:fld id="{DFC659F0-FF81-4A10-BD0E-A925279130A9}" type="slidenum">
              <a:rPr lang="ru-RU" sz="975" spc="-1">
                <a:solidFill>
                  <a:srgbClr val="8B8B8B"/>
                </a:solidFill>
                <a:latin typeface="Calibri"/>
                <a:ea typeface="DejaVu Sans"/>
              </a:rPr>
              <a:t>11</a:t>
            </a:fld>
            <a:endParaRPr lang="ru-RU" sz="975" spc="-1">
              <a:latin typeface="Arial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552C38B1-2E09-442D-A0FC-81D844F399E9}"/>
              </a:ext>
            </a:extLst>
          </p:cNvPr>
          <p:cNvSpPr/>
          <p:nvPr/>
        </p:nvSpPr>
        <p:spPr>
          <a:xfrm>
            <a:off x="1390553" y="163573"/>
            <a:ext cx="9410895" cy="5047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2060"/>
                </a:solidFill>
                <a:latin typeface="Arial"/>
                <a:ea typeface="DejaVu Sans"/>
              </a:rPr>
              <a:t>РАЗВИТИЕ ВОСПИТАТЕЛЬНОЙ СРЕДЫ</a:t>
            </a:r>
            <a:endParaRPr lang="ru-RU" sz="28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5716C5-1912-E77D-FD2D-0DA16AD2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2" y="754996"/>
            <a:ext cx="2472537" cy="20542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stomShape 2">
            <a:extLst>
              <a:ext uri="{FF2B5EF4-FFF2-40B4-BE49-F238E27FC236}">
                <a16:creationId xmlns:a16="http://schemas.microsoft.com/office/drawing/2014/main" id="{8D72677B-A86E-42A0-A105-F97528927EC4}"/>
              </a:ext>
            </a:extLst>
          </p:cNvPr>
          <p:cNvSpPr/>
          <p:nvPr/>
        </p:nvSpPr>
        <p:spPr>
          <a:xfrm>
            <a:off x="3541349" y="1318748"/>
            <a:ext cx="1726712" cy="774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75" spc="-1" dirty="0">
                <a:solidFill>
                  <a:srgbClr val="002060"/>
                </a:solidFill>
                <a:latin typeface="Arial"/>
                <a:ea typeface="DejaVu Sans"/>
              </a:rPr>
              <a:t>Школьные музеи</a:t>
            </a:r>
            <a:endParaRPr lang="ru-RU" sz="2275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4FC49DA-07A6-0AD1-56BB-EDFEB8D58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" t="9751" r="35336" b="19239"/>
          <a:stretch/>
        </p:blipFill>
        <p:spPr bwMode="auto">
          <a:xfrm>
            <a:off x="2795524" y="2743229"/>
            <a:ext cx="2472537" cy="2073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3EA725FA-E7C2-40CF-F036-F33EBED77B94}"/>
              </a:ext>
            </a:extLst>
          </p:cNvPr>
          <p:cNvSpPr/>
          <p:nvPr/>
        </p:nvSpPr>
        <p:spPr>
          <a:xfrm>
            <a:off x="729238" y="3405988"/>
            <a:ext cx="1726712" cy="774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75" spc="-1" dirty="0">
                <a:solidFill>
                  <a:srgbClr val="002060"/>
                </a:solidFill>
                <a:latin typeface="Arial"/>
                <a:ea typeface="DejaVu Sans"/>
              </a:rPr>
              <a:t>Школьные театры</a:t>
            </a:r>
            <a:endParaRPr lang="ru-RU" sz="2275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8455654C-6B7E-BAB6-28BE-B606E60A0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7" t="4385" r="8413" b="6490"/>
          <a:stretch/>
        </p:blipFill>
        <p:spPr bwMode="auto">
          <a:xfrm>
            <a:off x="218973" y="4588294"/>
            <a:ext cx="2509745" cy="1962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4AEA8823-D7C3-2678-61A8-5D8DA779CAF6}"/>
              </a:ext>
            </a:extLst>
          </p:cNvPr>
          <p:cNvSpPr/>
          <p:nvPr/>
        </p:nvSpPr>
        <p:spPr>
          <a:xfrm>
            <a:off x="3677438" y="5392966"/>
            <a:ext cx="1933370" cy="1124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75" spc="-1" dirty="0">
                <a:solidFill>
                  <a:srgbClr val="002060"/>
                </a:solidFill>
                <a:latin typeface="Arial"/>
                <a:ea typeface="DejaVu Sans"/>
              </a:rPr>
              <a:t>Школьные спортивные клубы</a:t>
            </a:r>
            <a:endParaRPr lang="ru-RU" sz="2275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9103B17D-EA47-1497-4647-A8FEEB8FD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0" t="11087" r="545" b="13169"/>
          <a:stretch/>
        </p:blipFill>
        <p:spPr bwMode="auto">
          <a:xfrm>
            <a:off x="6586976" y="1905789"/>
            <a:ext cx="2472537" cy="19265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539A37C9-0E1C-02D8-0800-05A4C5737649}"/>
              </a:ext>
            </a:extLst>
          </p:cNvPr>
          <p:cNvSpPr/>
          <p:nvPr/>
        </p:nvSpPr>
        <p:spPr>
          <a:xfrm>
            <a:off x="9549532" y="1999369"/>
            <a:ext cx="2249175" cy="1124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75" spc="-1" dirty="0">
                <a:solidFill>
                  <a:srgbClr val="002060"/>
                </a:solidFill>
                <a:latin typeface="Arial"/>
                <a:ea typeface="DejaVu Sans"/>
              </a:rPr>
              <a:t>Детские общественные объединения</a:t>
            </a:r>
            <a:endParaRPr lang="ru-RU" sz="2275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D06E6D9A-4BC8-351E-ED6C-2F53A1C4F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11017" r="12797" b="9407"/>
          <a:stretch/>
        </p:blipFill>
        <p:spPr bwMode="auto">
          <a:xfrm>
            <a:off x="6586976" y="4550547"/>
            <a:ext cx="2582319" cy="2046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2E8D67A2-2A13-75BB-B240-CCDD5A94FBE9}"/>
              </a:ext>
            </a:extLst>
          </p:cNvPr>
          <p:cNvSpPr/>
          <p:nvPr/>
        </p:nvSpPr>
        <p:spPr>
          <a:xfrm>
            <a:off x="9852883" y="5131088"/>
            <a:ext cx="2249175" cy="1124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75" spc="-1" dirty="0">
                <a:solidFill>
                  <a:srgbClr val="002060"/>
                </a:solidFill>
                <a:latin typeface="Arial"/>
                <a:ea typeface="DejaVu Sans"/>
              </a:rPr>
              <a:t>Центры детских инициатив</a:t>
            </a:r>
            <a:endParaRPr lang="ru-RU" sz="2275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790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248" y="81756"/>
            <a:ext cx="11877573" cy="269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регионального уровня: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228" y="1139722"/>
            <a:ext cx="11808593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духовно-нравственного развития и воспитания детей и молодежи Республики Тыва до 2025 года, утв. Постановлением Правительства Республики Тыва от 12 февраля 2019 года № 73;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8272" y="579267"/>
            <a:ext cx="11792549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 «Развитие образования и науки на 2014-2025 годы», утв. Постановлением Правительства Республики Тыва от 13 февраля 2019 года № 74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228" y="1745014"/>
            <a:ext cx="11808593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 РТ «патриотическое воспитание граждан, проживающих в Республике  Тыва, НА 2022-2024 годы, утв. Постановлением Республики Тыва от 16 июня 2021 года № 348»;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228" y="2330796"/>
            <a:ext cx="11808593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Правительства РТ № 278-р от 29 июня 2018 года «О мерах по реализации Десятилетия детства в РТ на 2018-2027 годы»;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228" y="2927551"/>
            <a:ext cx="11808593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развития воспитания в Республике Тыва на период до 2025 года, утв. Распоряжением Правительства Республики Тыва от 28 марта № 158-р;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228" y="4045295"/>
            <a:ext cx="11808594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(дорожная карта) по развитию детско-юношеского туризма в Республике Тыва на 2022-2023 годы, утв. Распоряжением Правительства Республики Тыва от 21 апреля 2022 года № 219-р;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7386" y="3462515"/>
            <a:ext cx="11823436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Межведомственный координационный совет по дополнительному образованию детей в Республике Тыва на 2021-2024 годы, утв. Распоряжением Правительства Республики Тыва от 21 декабря 2021 года № 580-р;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2232" y="6015322"/>
            <a:ext cx="11808590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Межотраслевая программа развития школьного спорта в Республике Тыва до 2024 года, утв. Приказами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Минитсерства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спорта РТ  от 23 августа 2021 года № 02/135, Министерством образования РТ от 26 августа 2021 года № 999-д.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2231" y="5248330"/>
            <a:ext cx="11808590" cy="5769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(дорожная карта) по реализации Концепции духовно-нравственного развития и воспитания детей и молодежи Республики Тыва до 2025 года, утв. Распоряжением Правительства Республики Тыва от 29 апреля 2019 года « 214-р;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3828" y="4560856"/>
            <a:ext cx="11806993" cy="592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(дорожная карта)  по созданию и развитию в Республике Тыва школьных театров в 2022-2024 годах, утв. Двухсторонним приказом Министерства образования РТ и Министерством культуры и туризма РТ от 9 марта 2022 года №№ 164-д, 175;</a:t>
            </a:r>
          </a:p>
        </p:txBody>
      </p:sp>
    </p:spTree>
    <p:extLst>
      <p:ext uri="{BB962C8B-B14F-4D97-AF65-F5344CB8AC3E}">
        <p14:creationId xmlns:p14="http://schemas.microsoft.com/office/powerpoint/2010/main" val="1919887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34" y="77002"/>
            <a:ext cx="11984966" cy="671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8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kandabulaksch.minobr63.ru/wp-content/uploads/2020/12/8e67c8b1a936b0da78312d4cdc19eb0f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86" y="1"/>
            <a:ext cx="5338813" cy="32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594" y="585729"/>
            <a:ext cx="5431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школа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ребенка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профессионалы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активность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граждан Российской Федерации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занятости национального проекта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2594" y="164250"/>
            <a:ext cx="4230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588" y="3213177"/>
            <a:ext cx="376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ИНФРАСТРУКТУРЫ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9588" y="36592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РАЗВИТИЕ ПЕДАГОГОВ И УПРАВЛЕНЧЕСКИХ КАДРОВ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0965" y="42465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ОБРАЗОВАНИЯ И ВОСПИТАНИЯ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8CADF3-D41F-47DA-8746-F637014DC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23" y="3393873"/>
            <a:ext cx="958326" cy="435950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622940" y="3393873"/>
            <a:ext cx="1547771" cy="617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г. в 20 школах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г. в  42 школах 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г. в  25 школах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05158" y="3410691"/>
            <a:ext cx="1587712" cy="658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г. в 24 школах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г. в 17 школах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г. в  16 школах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5C9618-9CD5-4611-9D2E-5116CDA87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73" y="4186665"/>
            <a:ext cx="843505" cy="614133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7622940" y="4215879"/>
            <a:ext cx="1578627" cy="635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– РЦРДО;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квантриум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03289" y="4186665"/>
            <a:ext cx="2198319" cy="101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г. на базе школы № 3 г. Кызыла,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г. на базе 1 школы г. Кызыла,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г. на базе 4 школ г. Кызыла,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06" y="5979342"/>
            <a:ext cx="1635206" cy="8509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4304" y="5831248"/>
            <a:ext cx="4023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150 школах обновлена материально-техническая база для внедрения целевой модели цифровой образовательной среды 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4" y="4830924"/>
            <a:ext cx="1079630" cy="10580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50" y="5797261"/>
            <a:ext cx="2092960" cy="8649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29618" y="4984935"/>
            <a:ext cx="530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 учреждениях СПО созданы 11 мастерских по современным компетенциям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50689" y="5925484"/>
            <a:ext cx="530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обновлена материально-техническая база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школ для детей с ОВЗ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53" y="4889132"/>
            <a:ext cx="1026670" cy="9998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70831" y="5205499"/>
            <a:ext cx="530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69 сельских школах созданы условия для занятий физической культурой и спортом</a:t>
            </a:r>
          </a:p>
        </p:txBody>
      </p:sp>
    </p:spTree>
    <p:extLst>
      <p:ext uri="{BB962C8B-B14F-4D97-AF65-F5344CB8AC3E}">
        <p14:creationId xmlns:p14="http://schemas.microsoft.com/office/powerpoint/2010/main" val="12685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440" y="481"/>
            <a:ext cx="12264800" cy="685751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02831" y="170050"/>
            <a:ext cx="11789169" cy="4685466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06" y="170050"/>
            <a:ext cx="3811602" cy="9509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19613" y="2464687"/>
            <a:ext cx="5072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Circe Bold" pitchFamily="34" charset="-52"/>
              </a:rPr>
              <a:t>Спасибо за внимание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D67F8E-A4EF-E09C-975D-4DFE66DAF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19" y="3161758"/>
            <a:ext cx="3718441" cy="37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8543" y="192504"/>
            <a:ext cx="10433786" cy="1761178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 современного качественного доступного образования, причем во всех регионах страны, невозможно добиться ничего в сфере развития. 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5587" y="5489676"/>
            <a:ext cx="8816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				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10500" y="2945639"/>
            <a:ext cx="7141946" cy="721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+mj-lt"/>
              </a:rPr>
              <a:t>Внедрение 1 сентября 2023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6004" y="5622353"/>
            <a:ext cx="7026442" cy="9625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Указ Президента РФ от 21 июля 2020 года № 474 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«О национальных целях развития РФ на период до 2030 года»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	</a:t>
            </a:r>
            <a:endParaRPr lang="ru-RU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0500" y="2088713"/>
            <a:ext cx="7141946" cy="7218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Справедливость, доступность и универсальность образования</a:t>
            </a:r>
          </a:p>
        </p:txBody>
      </p:sp>
      <p:pic>
        <p:nvPicPr>
          <p:cNvPr id="3074" name="Picture 2" descr="https://avatars.mds.yandex.net/i?id=28772980e23f6475bf88d4050ceb42702edee3b2-849805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64" y="3757097"/>
            <a:ext cx="8412482" cy="17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imega.com/wp-content/uploads/2018/01/Integrated-Te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3" y="1168342"/>
            <a:ext cx="2825241" cy="28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2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DE32B9-A771-B372-1D62-6CDDA8B81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118" t="11250" r="5781"/>
          <a:stretch/>
        </p:blipFill>
        <p:spPr bwMode="auto">
          <a:xfrm>
            <a:off x="0" y="86264"/>
            <a:ext cx="12192000" cy="66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20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268303" y="5324156"/>
            <a:ext cx="7308834" cy="132690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AF851E5-84EA-4E59-8BF6-0751FBE0C9B9}"/>
              </a:ext>
            </a:extLst>
          </p:cNvPr>
          <p:cNvSpPr/>
          <p:nvPr/>
        </p:nvSpPr>
        <p:spPr>
          <a:xfrm>
            <a:off x="1044163" y="592413"/>
            <a:ext cx="2148250" cy="91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Инфраструктура ШКОЛЫ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03B4816-0046-406A-AF30-EFE5152CE457}"/>
              </a:ext>
            </a:extLst>
          </p:cNvPr>
          <p:cNvSpPr/>
          <p:nvPr/>
        </p:nvSpPr>
        <p:spPr>
          <a:xfrm>
            <a:off x="4320526" y="562943"/>
            <a:ext cx="1857226" cy="946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Инфраструктура УДО</a:t>
            </a:r>
          </a:p>
        </p:txBody>
      </p:sp>
      <p:sp>
        <p:nvSpPr>
          <p:cNvPr id="19" name="Знак ''плюс'' 18">
            <a:extLst>
              <a:ext uri="{FF2B5EF4-FFF2-40B4-BE49-F238E27FC236}">
                <a16:creationId xmlns:a16="http://schemas.microsoft.com/office/drawing/2014/main" id="{463A78D0-E47E-4A26-A65F-35A435A03615}"/>
              </a:ext>
            </a:extLst>
          </p:cNvPr>
          <p:cNvSpPr/>
          <p:nvPr/>
        </p:nvSpPr>
        <p:spPr>
          <a:xfrm>
            <a:off x="3066261" y="412365"/>
            <a:ext cx="1417162" cy="1402769"/>
          </a:xfrm>
          <a:prstGeom prst="mathPlu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Сетевое взаимодействие</a:t>
            </a:r>
          </a:p>
        </p:txBody>
      </p:sp>
      <p:sp>
        <p:nvSpPr>
          <p:cNvPr id="22" name="Равно 21">
            <a:extLst>
              <a:ext uri="{FF2B5EF4-FFF2-40B4-BE49-F238E27FC236}">
                <a16:creationId xmlns:a16="http://schemas.microsoft.com/office/drawing/2014/main" id="{B11C8726-BC0B-43EC-909C-1AD481C4BBC5}"/>
              </a:ext>
            </a:extLst>
          </p:cNvPr>
          <p:cNvSpPr/>
          <p:nvPr/>
        </p:nvSpPr>
        <p:spPr>
          <a:xfrm>
            <a:off x="6224569" y="549083"/>
            <a:ext cx="914400" cy="914400"/>
          </a:xfrm>
          <a:prstGeom prst="mathEqua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: усеченные противолежащие углы 23">
            <a:extLst>
              <a:ext uri="{FF2B5EF4-FFF2-40B4-BE49-F238E27FC236}">
                <a16:creationId xmlns:a16="http://schemas.microsoft.com/office/drawing/2014/main" id="{FA1DC4EA-EAF0-4AC1-9E4D-68DA35D3E2E2}"/>
              </a:ext>
            </a:extLst>
          </p:cNvPr>
          <p:cNvSpPr/>
          <p:nvPr/>
        </p:nvSpPr>
        <p:spPr>
          <a:xfrm>
            <a:off x="7237042" y="542239"/>
            <a:ext cx="4804162" cy="959074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4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Центр образования, воспитания и просвещения</a:t>
            </a:r>
          </a:p>
        </p:txBody>
      </p:sp>
      <p:sp>
        <p:nvSpPr>
          <p:cNvPr id="27" name="Стрелка: изогнутая вверх 26">
            <a:extLst>
              <a:ext uri="{FF2B5EF4-FFF2-40B4-BE49-F238E27FC236}">
                <a16:creationId xmlns:a16="http://schemas.microsoft.com/office/drawing/2014/main" id="{C2CB4A0A-E246-490D-BF37-17AF1BF18DB7}"/>
              </a:ext>
            </a:extLst>
          </p:cNvPr>
          <p:cNvSpPr/>
          <p:nvPr/>
        </p:nvSpPr>
        <p:spPr>
          <a:xfrm rot="5400000">
            <a:off x="243987" y="475721"/>
            <a:ext cx="868831" cy="731520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Выноска: стрелка влево 31">
            <a:extLst>
              <a:ext uri="{FF2B5EF4-FFF2-40B4-BE49-F238E27FC236}">
                <a16:creationId xmlns:a16="http://schemas.microsoft.com/office/drawing/2014/main" id="{FB3106A1-7475-49B4-9936-B4BB05382767}"/>
              </a:ext>
            </a:extLst>
          </p:cNvPr>
          <p:cNvSpPr/>
          <p:nvPr/>
        </p:nvSpPr>
        <p:spPr>
          <a:xfrm>
            <a:off x="7293480" y="1659766"/>
            <a:ext cx="4747724" cy="2588141"/>
          </a:xfrm>
          <a:prstGeom prst="leftArrowCallou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«Школы Минпросвещения России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4" name="Стрелка: пятиугольник 33">
            <a:extLst>
              <a:ext uri="{FF2B5EF4-FFF2-40B4-BE49-F238E27FC236}">
                <a16:creationId xmlns:a16="http://schemas.microsoft.com/office/drawing/2014/main" id="{1B0CA3F8-6CCC-4F68-A904-74CF9FB398EC}"/>
              </a:ext>
            </a:extLst>
          </p:cNvPr>
          <p:cNvSpPr/>
          <p:nvPr/>
        </p:nvSpPr>
        <p:spPr>
          <a:xfrm>
            <a:off x="312642" y="4414461"/>
            <a:ext cx="1817830" cy="868832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Магистральные направления</a:t>
            </a:r>
          </a:p>
          <a:p>
            <a:pPr algn="ctr"/>
            <a:endParaRPr lang="ru-RU" dirty="0"/>
          </a:p>
        </p:txBody>
      </p:sp>
      <p:sp>
        <p:nvSpPr>
          <p:cNvPr id="35" name="Прямоугольник: скругленные противолежащие углы 34">
            <a:extLst>
              <a:ext uri="{FF2B5EF4-FFF2-40B4-BE49-F238E27FC236}">
                <a16:creationId xmlns:a16="http://schemas.microsoft.com/office/drawing/2014/main" id="{609A350B-167D-4304-87AA-0FFEDE91620A}"/>
              </a:ext>
            </a:extLst>
          </p:cNvPr>
          <p:cNvSpPr/>
          <p:nvPr/>
        </p:nvSpPr>
        <p:spPr>
          <a:xfrm>
            <a:off x="312642" y="1705943"/>
            <a:ext cx="6980838" cy="497985"/>
          </a:xfrm>
          <a:prstGeom prst="round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единых магистральных направлений</a:t>
            </a:r>
            <a:endParaRPr lang="ru-RU" sz="1600" dirty="0"/>
          </a:p>
        </p:txBody>
      </p:sp>
      <p:sp>
        <p:nvSpPr>
          <p:cNvPr id="36" name="Прямоугольник: скругленные противолежащие углы 35">
            <a:extLst>
              <a:ext uri="{FF2B5EF4-FFF2-40B4-BE49-F238E27FC236}">
                <a16:creationId xmlns:a16="http://schemas.microsoft.com/office/drawing/2014/main" id="{E2158031-CA68-4AD4-A8C0-92762A031AAC}"/>
              </a:ext>
            </a:extLst>
          </p:cNvPr>
          <p:cNvSpPr/>
          <p:nvPr/>
        </p:nvSpPr>
        <p:spPr>
          <a:xfrm>
            <a:off x="312642" y="2244791"/>
            <a:ext cx="6964554" cy="497985"/>
          </a:xfrm>
          <a:prstGeom prst="round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единого образовательного пространства</a:t>
            </a:r>
            <a:endParaRPr lang="ru-RU" dirty="0"/>
          </a:p>
        </p:txBody>
      </p:sp>
      <p:sp>
        <p:nvSpPr>
          <p:cNvPr id="37" name="Прямоугольник: скругленные противолежащие углы 36">
            <a:extLst>
              <a:ext uri="{FF2B5EF4-FFF2-40B4-BE49-F238E27FC236}">
                <a16:creationId xmlns:a16="http://schemas.microsoft.com/office/drawing/2014/main" id="{3F62D659-1686-49A3-9885-9BF18FD3333B}"/>
              </a:ext>
            </a:extLst>
          </p:cNvPr>
          <p:cNvSpPr/>
          <p:nvPr/>
        </p:nvSpPr>
        <p:spPr>
          <a:xfrm>
            <a:off x="312642" y="2783639"/>
            <a:ext cx="6958553" cy="680265"/>
          </a:xfrm>
          <a:prstGeom prst="round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механизмов синхронизации и взаимодействия  образовательных и учебных процессов</a:t>
            </a:r>
          </a:p>
          <a:p>
            <a:pPr algn="ctr"/>
            <a:endParaRPr lang="ru-RU" dirty="0"/>
          </a:p>
        </p:txBody>
      </p:sp>
      <p:sp>
        <p:nvSpPr>
          <p:cNvPr id="38" name="Прямоугольник: скругленные противолежащие углы 37">
            <a:extLst>
              <a:ext uri="{FF2B5EF4-FFF2-40B4-BE49-F238E27FC236}">
                <a16:creationId xmlns:a16="http://schemas.microsoft.com/office/drawing/2014/main" id="{A81B0B80-1184-4309-994F-2C1E849A3F35}"/>
              </a:ext>
            </a:extLst>
          </p:cNvPr>
          <p:cNvSpPr/>
          <p:nvPr/>
        </p:nvSpPr>
        <p:spPr>
          <a:xfrm>
            <a:off x="312642" y="3504767"/>
            <a:ext cx="6932058" cy="868831"/>
          </a:xfrm>
          <a:prstGeom prst="round2DiagRect">
            <a:avLst>
              <a:gd name="adj1" fmla="val 27967"/>
              <a:gd name="adj2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механизмов вовлечения  и поддержки семьи в процесс социализации, выбора жизненного пути</a:t>
            </a:r>
          </a:p>
          <a:p>
            <a:pPr algn="ctr"/>
            <a:endParaRPr lang="ru-RU" dirty="0"/>
          </a:p>
        </p:txBody>
      </p:sp>
      <p:sp>
        <p:nvSpPr>
          <p:cNvPr id="40" name="Прямоугольник: один скругленный угол 39">
            <a:extLst>
              <a:ext uri="{FF2B5EF4-FFF2-40B4-BE49-F238E27FC236}">
                <a16:creationId xmlns:a16="http://schemas.microsoft.com/office/drawing/2014/main" id="{829F29EA-DCF0-4E3C-B77C-3DDB7CFA86A0}"/>
              </a:ext>
            </a:extLst>
          </p:cNvPr>
          <p:cNvSpPr/>
          <p:nvPr/>
        </p:nvSpPr>
        <p:spPr>
          <a:xfrm>
            <a:off x="2171606" y="4414462"/>
            <a:ext cx="1951819" cy="868831"/>
          </a:xfrm>
          <a:prstGeom prst="round1Rect">
            <a:avLst/>
          </a:prstGeom>
          <a:solidFill>
            <a:schemeClr val="accent2">
              <a:lumMod val="40000"/>
              <a:lumOff val="60000"/>
              <a:alpha val="49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Знание: качество и объективность</a:t>
            </a:r>
          </a:p>
        </p:txBody>
      </p:sp>
      <p:sp>
        <p:nvSpPr>
          <p:cNvPr id="41" name="Прямоугольник: один скругленный угол 40">
            <a:extLst>
              <a:ext uri="{FF2B5EF4-FFF2-40B4-BE49-F238E27FC236}">
                <a16:creationId xmlns:a16="http://schemas.microsoft.com/office/drawing/2014/main" id="{3C8E83A3-B7E4-46EA-B447-4567B14902EE}"/>
              </a:ext>
            </a:extLst>
          </p:cNvPr>
          <p:cNvSpPr/>
          <p:nvPr/>
        </p:nvSpPr>
        <p:spPr>
          <a:xfrm>
            <a:off x="4322484" y="4402133"/>
            <a:ext cx="2223709" cy="867022"/>
          </a:xfrm>
          <a:prstGeom prst="round1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Здоровье</a:t>
            </a:r>
          </a:p>
        </p:txBody>
      </p:sp>
      <p:sp>
        <p:nvSpPr>
          <p:cNvPr id="42" name="Прямоугольник: один скругленный угол 41">
            <a:extLst>
              <a:ext uri="{FF2B5EF4-FFF2-40B4-BE49-F238E27FC236}">
                <a16:creationId xmlns:a16="http://schemas.microsoft.com/office/drawing/2014/main" id="{DB306E71-445A-4A34-9FF2-42020F0BDB38}"/>
              </a:ext>
            </a:extLst>
          </p:cNvPr>
          <p:cNvSpPr/>
          <p:nvPr/>
        </p:nvSpPr>
        <p:spPr>
          <a:xfrm>
            <a:off x="6590918" y="4414461"/>
            <a:ext cx="2058148" cy="854694"/>
          </a:xfrm>
          <a:prstGeom prst="round1Rect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Творчество</a:t>
            </a:r>
          </a:p>
        </p:txBody>
      </p:sp>
      <p:sp>
        <p:nvSpPr>
          <p:cNvPr id="44" name="Прямоугольник: один скругленный угол 43">
            <a:extLst>
              <a:ext uri="{FF2B5EF4-FFF2-40B4-BE49-F238E27FC236}">
                <a16:creationId xmlns:a16="http://schemas.microsoft.com/office/drawing/2014/main" id="{55F24708-51E4-408C-9358-77B99D19BFD6}"/>
              </a:ext>
            </a:extLst>
          </p:cNvPr>
          <p:cNvSpPr/>
          <p:nvPr/>
        </p:nvSpPr>
        <p:spPr>
          <a:xfrm>
            <a:off x="8738516" y="4414461"/>
            <a:ext cx="2165273" cy="854694"/>
          </a:xfrm>
          <a:prstGeom prst="round1Rect">
            <a:avLst/>
          </a:prstGeom>
          <a:solidFill>
            <a:schemeClr val="accent2">
              <a:lumMod val="40000"/>
              <a:lumOff val="60000"/>
              <a:alpha val="4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Воспитание</a:t>
            </a:r>
          </a:p>
        </p:txBody>
      </p:sp>
      <p:sp>
        <p:nvSpPr>
          <p:cNvPr id="45" name="Прямоугольник: один скругленный угол 44">
            <a:extLst>
              <a:ext uri="{FF2B5EF4-FFF2-40B4-BE49-F238E27FC236}">
                <a16:creationId xmlns:a16="http://schemas.microsoft.com/office/drawing/2014/main" id="{FB0D5488-35F3-4ED2-AA8A-9E3B03DF4479}"/>
              </a:ext>
            </a:extLst>
          </p:cNvPr>
          <p:cNvSpPr/>
          <p:nvPr/>
        </p:nvSpPr>
        <p:spPr>
          <a:xfrm>
            <a:off x="366169" y="5530458"/>
            <a:ext cx="1955661" cy="854694"/>
          </a:xfrm>
          <a:prstGeom prst="round1Rect">
            <a:avLst/>
          </a:prstGeom>
          <a:solidFill>
            <a:schemeClr val="accent2">
              <a:lumMod val="40000"/>
              <a:lumOff val="60000"/>
              <a:alpha val="4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Профориентация</a:t>
            </a:r>
          </a:p>
        </p:txBody>
      </p:sp>
      <p:sp>
        <p:nvSpPr>
          <p:cNvPr id="46" name="Прямоугольник: один скругленный угол 45">
            <a:extLst>
              <a:ext uri="{FF2B5EF4-FFF2-40B4-BE49-F238E27FC236}">
                <a16:creationId xmlns:a16="http://schemas.microsoft.com/office/drawing/2014/main" id="{DAEA9917-C1BC-4754-AEA1-B5093A7820D6}"/>
              </a:ext>
            </a:extLst>
          </p:cNvPr>
          <p:cNvSpPr/>
          <p:nvPr/>
        </p:nvSpPr>
        <p:spPr>
          <a:xfrm>
            <a:off x="2589197" y="5549226"/>
            <a:ext cx="1841304" cy="854694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Учитель</a:t>
            </a:r>
          </a:p>
        </p:txBody>
      </p:sp>
      <p:sp>
        <p:nvSpPr>
          <p:cNvPr id="47" name="Прямоугольник: один скругленный угол 46">
            <a:extLst>
              <a:ext uri="{FF2B5EF4-FFF2-40B4-BE49-F238E27FC236}">
                <a16:creationId xmlns:a16="http://schemas.microsoft.com/office/drawing/2014/main" id="{0D738DF6-9E3C-4857-A4EA-79F776E63192}"/>
              </a:ext>
            </a:extLst>
          </p:cNvPr>
          <p:cNvSpPr/>
          <p:nvPr/>
        </p:nvSpPr>
        <p:spPr>
          <a:xfrm>
            <a:off x="6822609" y="5530458"/>
            <a:ext cx="2127465" cy="854694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Школьный климат</a:t>
            </a:r>
          </a:p>
        </p:txBody>
      </p:sp>
      <p:sp>
        <p:nvSpPr>
          <p:cNvPr id="48" name="Прямоугольник: один скругленный угол 47">
            <a:extLst>
              <a:ext uri="{FF2B5EF4-FFF2-40B4-BE49-F238E27FC236}">
                <a16:creationId xmlns:a16="http://schemas.microsoft.com/office/drawing/2014/main" id="{A23A4C84-B320-41F8-B61E-6565BCC7B266}"/>
              </a:ext>
            </a:extLst>
          </p:cNvPr>
          <p:cNvSpPr/>
          <p:nvPr/>
        </p:nvSpPr>
        <p:spPr>
          <a:xfrm>
            <a:off x="4533528" y="5549226"/>
            <a:ext cx="2083025" cy="854694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Образовательная среда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2642" y="96253"/>
            <a:ext cx="11738187" cy="390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chemeClr val="tx1"/>
                </a:solidFill>
              </a:rPr>
              <a:t>Школа Минпросвещения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96121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843" y="519146"/>
            <a:ext cx="3804249" cy="369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воспитания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843" y="1017807"/>
            <a:ext cx="3804249" cy="323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план воспитательной работы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7843" y="1395980"/>
            <a:ext cx="3804249" cy="307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Советник по воспитанию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7113" y="6289887"/>
            <a:ext cx="3804249" cy="348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 воспитательной работы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842" y="1795532"/>
            <a:ext cx="3804249" cy="4138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подходы к работе с родительской общественностью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7841" y="2309695"/>
            <a:ext cx="3804249" cy="4024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детских инициатив/ ученическое самоуправление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7113" y="2825290"/>
            <a:ext cx="3804249" cy="3331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символика (флаг, герб, гимн)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7113" y="3357484"/>
            <a:ext cx="3804249" cy="6469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 молодежные общественные объединения(РДДМ, «Юнармия», «Большая перемена», </a:t>
            </a:r>
            <a:r>
              <a:rPr lang="ru-RU" sz="1400" dirty="0">
                <a:solidFill>
                  <a:srgbClr val="002060"/>
                </a:solidFill>
              </a:rPr>
              <a:t>«Орлята России»)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7113" y="4138504"/>
            <a:ext cx="3804249" cy="4042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краеведения и школьного туризма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7841" y="4744524"/>
            <a:ext cx="3804249" cy="5256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педагогических работников с сфере воспитания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3205" y="5816308"/>
            <a:ext cx="3804249" cy="390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оценке качества воспитательной работы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3205" y="5357999"/>
            <a:ext cx="3804249" cy="390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7C344-D08E-4C2C-BAD5-14EEC9BE4F76}"/>
              </a:ext>
            </a:extLst>
          </p:cNvPr>
          <p:cNvSpPr txBox="1"/>
          <p:nvPr/>
        </p:nvSpPr>
        <p:spPr>
          <a:xfrm>
            <a:off x="4613099" y="495582"/>
            <a:ext cx="724908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2022 г. внедрена обновленная программа в 175 школах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FF9E99-A6AA-4F13-80AD-E9575AE96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6" t="14795" r="45513" b="5814"/>
          <a:stretch/>
        </p:blipFill>
        <p:spPr>
          <a:xfrm>
            <a:off x="10773502" y="889331"/>
            <a:ext cx="1291193" cy="14616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957DA7-1895-48D0-88BD-E4B5124A3254}"/>
              </a:ext>
            </a:extLst>
          </p:cNvPr>
          <p:cNvSpPr txBox="1"/>
          <p:nvPr/>
        </p:nvSpPr>
        <p:spPr>
          <a:xfrm>
            <a:off x="4613099" y="997915"/>
            <a:ext cx="599394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календарь воспитательных мероприятий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613098" y="1423604"/>
            <a:ext cx="599394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2023 г. ведение 59,5 ставок Советников во всех ОУ РТ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3961363" y="645217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961363" y="1114323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952090" y="1459722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613097" y="2075505"/>
            <a:ext cx="599394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национальная родительская Ассоциация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3973240" y="2493907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613096" y="4139051"/>
            <a:ext cx="522558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140 общеразвивающих программ по краеведению и школьному туризму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3952090" y="2070134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656409" y="2442244"/>
            <a:ext cx="590731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21 школе созданы комнаты детских инициатив</a:t>
            </a:r>
          </a:p>
        </p:txBody>
      </p:sp>
      <p:sp>
        <p:nvSpPr>
          <p:cNvPr id="31" name="Стрелка вправо 30"/>
          <p:cNvSpPr/>
          <p:nvPr/>
        </p:nvSpPr>
        <p:spPr>
          <a:xfrm>
            <a:off x="3953978" y="4170803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3961363" y="2906966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3953978" y="3503321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589341" y="4780578"/>
            <a:ext cx="524933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826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педработников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3595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руководителей прошли КПК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613096" y="5401501"/>
            <a:ext cx="522558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 организаций, охват более 14 тыс. детей</a:t>
            </a:r>
          </a:p>
        </p:txBody>
      </p:sp>
      <p:sp>
        <p:nvSpPr>
          <p:cNvPr id="36" name="Стрелка вправо 35"/>
          <p:cNvSpPr/>
          <p:nvPr/>
        </p:nvSpPr>
        <p:spPr>
          <a:xfrm>
            <a:off x="3961362" y="4912202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953978" y="5452986"/>
            <a:ext cx="618706" cy="18037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F36033-3EBB-4836-98D1-7DBC673FCD01}"/>
              </a:ext>
            </a:extLst>
          </p:cNvPr>
          <p:cNvSpPr txBox="1"/>
          <p:nvPr/>
        </p:nvSpPr>
        <p:spPr>
          <a:xfrm>
            <a:off x="4624227" y="5919067"/>
            <a:ext cx="359169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внеурочных занятий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613096" y="2841637"/>
            <a:ext cx="591658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 школ республики, будут оснащены комплектами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Госсимволики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 на сумму 16 242,5 тыс. руб.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1B3038-FECF-4904-9D7F-7B1BC43490B8}"/>
              </a:ext>
            </a:extLst>
          </p:cNvPr>
          <p:cNvSpPr txBox="1"/>
          <p:nvPr/>
        </p:nvSpPr>
        <p:spPr>
          <a:xfrm>
            <a:off x="4613096" y="3462560"/>
            <a:ext cx="591658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27.01.23 единый день открытия первичных отделений РДДМ, 125 отрядов «Юнармия», 5625 детей и др.</a:t>
            </a:r>
          </a:p>
        </p:txBody>
      </p:sp>
      <p:sp>
        <p:nvSpPr>
          <p:cNvPr id="43" name="Правая фигурная скобка 42"/>
          <p:cNvSpPr/>
          <p:nvPr/>
        </p:nvSpPr>
        <p:spPr>
          <a:xfrm>
            <a:off x="3973994" y="5950408"/>
            <a:ext cx="108781" cy="5761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4" name="Стрелка вправо 43"/>
          <p:cNvSpPr/>
          <p:nvPr/>
        </p:nvSpPr>
        <p:spPr>
          <a:xfrm>
            <a:off x="4093903" y="6171292"/>
            <a:ext cx="519196" cy="20343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10">
            <a:extLst>
              <a:ext uri="{FF2B5EF4-FFF2-40B4-BE49-F238E27FC236}">
                <a16:creationId xmlns:a16="http://schemas.microsoft.com/office/drawing/2014/main" id="{D06E6D9A-4BC8-351E-ED6C-2F53A1C4F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11017" r="12797" b="9407"/>
          <a:stretch/>
        </p:blipFill>
        <p:spPr bwMode="auto">
          <a:xfrm>
            <a:off x="10529684" y="2422137"/>
            <a:ext cx="1573887" cy="164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CF36033-3EBB-4836-98D1-7DBC673FCD01}"/>
              </a:ext>
            </a:extLst>
          </p:cNvPr>
          <p:cNvSpPr txBox="1"/>
          <p:nvPr/>
        </p:nvSpPr>
        <p:spPr>
          <a:xfrm>
            <a:off x="8287352" y="5930727"/>
            <a:ext cx="3841886" cy="615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Поднятие государственных флагов, исполнение гимнов РФ и РТ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024237"/>
              </p:ext>
            </p:extLst>
          </p:nvPr>
        </p:nvGraphicFramePr>
        <p:xfrm>
          <a:off x="92324" y="0"/>
          <a:ext cx="12084878" cy="471638"/>
        </p:xfrm>
        <a:graphic>
          <a:graphicData uri="http://schemas.openxmlformats.org/drawingml/2006/table">
            <a:tbl>
              <a:tblPr firstRow="1" firstCol="1" bandRow="1"/>
              <a:tblGrid>
                <a:gridCol w="5788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1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Минпросвещения России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2" name="Picture 2">
            <a:extLst>
              <a:ext uri="{FF2B5EF4-FFF2-40B4-BE49-F238E27FC236}">
                <a16:creationId xmlns:a16="http://schemas.microsoft.com/office/drawing/2014/main" id="{C14EF2D6-3770-7F32-3008-3C303623E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01"/>
          <a:stretch/>
        </p:blipFill>
        <p:spPr bwMode="auto">
          <a:xfrm>
            <a:off x="10054216" y="4147490"/>
            <a:ext cx="2010479" cy="1613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04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2">
            <a:extLst>
              <a:ext uri="{FF2B5EF4-FFF2-40B4-BE49-F238E27FC236}">
                <a16:creationId xmlns:a16="http://schemas.microsoft.com/office/drawing/2014/main" id="{552C38B1-2E09-442D-A0FC-81D844F399E9}"/>
              </a:ext>
            </a:extLst>
          </p:cNvPr>
          <p:cNvSpPr/>
          <p:nvPr/>
        </p:nvSpPr>
        <p:spPr>
          <a:xfrm>
            <a:off x="231005" y="143817"/>
            <a:ext cx="11858326" cy="5047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3125" tIns="36563" rIns="73125" bIns="3656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2060"/>
                </a:solidFill>
                <a:latin typeface="Arial"/>
                <a:ea typeface="DejaVu Sans"/>
              </a:rPr>
              <a:t>Советник директора по воспитанию и взаимодействию с ДОО</a:t>
            </a:r>
            <a:endParaRPr lang="ru-RU" sz="28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14EF2D6-3770-7F32-3008-3C303623E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01"/>
          <a:stretch/>
        </p:blipFill>
        <p:spPr bwMode="auto">
          <a:xfrm>
            <a:off x="231005" y="1040352"/>
            <a:ext cx="4963194" cy="32409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2DDAF-0814-4A40-BD2D-8E696F639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0" t="44972" r="39209" b="32059"/>
          <a:stretch/>
        </p:blipFill>
        <p:spPr>
          <a:xfrm>
            <a:off x="5194198" y="3964972"/>
            <a:ext cx="6712251" cy="2579309"/>
          </a:xfrm>
          <a:prstGeom prst="rect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FE1C6625-0B16-987A-D41A-4BCBA1D2835B}"/>
              </a:ext>
            </a:extLst>
          </p:cNvPr>
          <p:cNvSpPr/>
          <p:nvPr/>
        </p:nvSpPr>
        <p:spPr>
          <a:xfrm>
            <a:off x="250023" y="4712408"/>
            <a:ext cx="4944176" cy="15819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3125" tIns="36563" rIns="73125" bIns="3656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spc="-1" dirty="0">
                <a:solidFill>
                  <a:srgbClr val="002060"/>
                </a:solidFill>
                <a:latin typeface="Arial"/>
                <a:ea typeface="DejaVu Sans"/>
              </a:rPr>
              <a:t>1 сентября 2023 г.</a:t>
            </a:r>
          </a:p>
          <a:p>
            <a:pPr algn="ctr">
              <a:lnSpc>
                <a:spcPct val="100000"/>
              </a:lnSpc>
            </a:pPr>
            <a:endParaRPr lang="en-US" sz="1400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 marL="457200" indent="-457200" algn="ctr">
              <a:buFontTx/>
              <a:buChar char="-"/>
            </a:pPr>
            <a:r>
              <a:rPr lang="en-US" sz="2800" b="1" spc="-1" dirty="0">
                <a:solidFill>
                  <a:srgbClr val="002060"/>
                </a:solidFill>
                <a:latin typeface="Arial"/>
              </a:rPr>
              <a:t>52</a:t>
            </a:r>
            <a:r>
              <a:rPr lang="ru-RU" sz="2800" b="1" spc="-1" dirty="0">
                <a:solidFill>
                  <a:srgbClr val="002060"/>
                </a:solidFill>
                <a:latin typeface="Arial"/>
              </a:rPr>
              <a:t>,5 ед.</a:t>
            </a:r>
          </a:p>
          <a:p>
            <a:pPr marL="457200" indent="-457200" algn="ctr">
              <a:buFontTx/>
              <a:buChar char="-"/>
            </a:pPr>
            <a:r>
              <a:rPr lang="ru-RU" sz="2800" b="1" spc="-1" dirty="0">
                <a:solidFill>
                  <a:srgbClr val="002060"/>
                </a:solidFill>
                <a:latin typeface="Arial"/>
              </a:rPr>
              <a:t>105 школ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CD99CA-9156-0A92-A285-9C5DB3ECD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52170" r="9140" b="23610"/>
          <a:stretch/>
        </p:blipFill>
        <p:spPr>
          <a:xfrm>
            <a:off x="5194199" y="917415"/>
            <a:ext cx="6712251" cy="277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185342"/>
              </p:ext>
            </p:extLst>
          </p:nvPr>
        </p:nvGraphicFramePr>
        <p:xfrm>
          <a:off x="134754" y="60168"/>
          <a:ext cx="11906450" cy="488513"/>
        </p:xfrm>
        <a:graphic>
          <a:graphicData uri="http://schemas.openxmlformats.org/drawingml/2006/table">
            <a:tbl>
              <a:tblPr firstRow="1" firstCol="1" bandRow="1"/>
              <a:tblGrid>
                <a:gridCol w="5703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3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Здоровье</a:t>
                      </a:r>
                      <a:r>
                        <a:rPr lang="ru-RU" sz="2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Минпросвещения России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2A296-231C-4445-AEC6-88373BBEC853}"/>
              </a:ext>
            </a:extLst>
          </p:cNvPr>
          <p:cNvSpPr/>
          <p:nvPr/>
        </p:nvSpPr>
        <p:spPr>
          <a:xfrm>
            <a:off x="133362" y="668639"/>
            <a:ext cx="5333787" cy="3190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Летний оздоровительный лагерь или ВДЦ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D42EA96-ABEA-4B27-A0EB-424226B51B4F}"/>
              </a:ext>
            </a:extLst>
          </p:cNvPr>
          <p:cNvSpPr/>
          <p:nvPr/>
        </p:nvSpPr>
        <p:spPr>
          <a:xfrm>
            <a:off x="566038" y="3057980"/>
            <a:ext cx="3953302" cy="5673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Школьные спортивные клубы и команды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A12E18D-9225-44A6-AB59-5255866F128D}"/>
              </a:ext>
            </a:extLst>
          </p:cNvPr>
          <p:cNvCxnSpPr>
            <a:cxnSpLocks/>
          </p:cNvCxnSpPr>
          <p:nvPr/>
        </p:nvCxnSpPr>
        <p:spPr>
          <a:xfrm>
            <a:off x="5870711" y="1195966"/>
            <a:ext cx="3089" cy="504738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03D6F1D3-40F3-42D5-8321-0EB2341DCE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804"/>
              </p:ext>
            </p:extLst>
          </p:nvPr>
        </p:nvGraphicFramePr>
        <p:xfrm>
          <a:off x="566038" y="3888606"/>
          <a:ext cx="4256219" cy="2245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2" name="Диаграмма 51">
            <a:extLst>
              <a:ext uri="{FF2B5EF4-FFF2-40B4-BE49-F238E27FC236}">
                <a16:creationId xmlns:a16="http://schemas.microsoft.com/office/drawing/2014/main" id="{7887A919-4A24-4924-A39F-AF3FF67DA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527875"/>
              </p:ext>
            </p:extLst>
          </p:nvPr>
        </p:nvGraphicFramePr>
        <p:xfrm>
          <a:off x="133361" y="1141492"/>
          <a:ext cx="5333787" cy="1616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338" y="3888606"/>
            <a:ext cx="6096851" cy="2550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57339" y="679959"/>
            <a:ext cx="609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единого образовательного пространства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76362" y="1070806"/>
            <a:ext cx="58778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Единые рекомендации 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школе, в том числе при занятиях за ПК;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Среда без ПАВ (наркотики, алкоголь, табак);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ГТО;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Летний оздоровительный лагерь (в том числе тематические смены);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Доступность спортивной инфраструктуры для семей с детьми (во внеклассное время);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Горячее питание (единое меню, родительский контроль);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Школьные спортивные команды.</a:t>
            </a:r>
          </a:p>
        </p:txBody>
      </p:sp>
    </p:spTree>
    <p:extLst>
      <p:ext uri="{BB962C8B-B14F-4D97-AF65-F5344CB8AC3E}">
        <p14:creationId xmlns:p14="http://schemas.microsoft.com/office/powerpoint/2010/main" val="3584634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174243"/>
              </p:ext>
            </p:extLst>
          </p:nvPr>
        </p:nvGraphicFramePr>
        <p:xfrm>
          <a:off x="240632" y="60167"/>
          <a:ext cx="11771696" cy="640080"/>
        </p:xfrm>
        <a:graphic>
          <a:graphicData uri="http://schemas.openxmlformats.org/drawingml/2006/table">
            <a:tbl>
              <a:tblPr firstRow="1" firstCol="1" bandRow="1"/>
              <a:tblGrid>
                <a:gridCol w="5638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Творчество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E8DF6A7-67E4-4AFA-BFF0-C2AB8935DCCF}"/>
              </a:ext>
            </a:extLst>
          </p:cNvPr>
          <p:cNvSpPr/>
          <p:nvPr/>
        </p:nvSpPr>
        <p:spPr>
          <a:xfrm>
            <a:off x="231006" y="784669"/>
            <a:ext cx="5648970" cy="1437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Школа полного дня: внеурочная деятельность и дополнительное образование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B91E17B-9E08-4645-BB1C-DD3B2094573F}"/>
              </a:ext>
            </a:extLst>
          </p:cNvPr>
          <p:cNvSpPr/>
          <p:nvPr/>
        </p:nvSpPr>
        <p:spPr>
          <a:xfrm>
            <a:off x="231007" y="2398921"/>
            <a:ext cx="5660136" cy="64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конкурсов, фестивалей, олимпиад, конференций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4D0A35C-51B3-44F6-B5EC-0A83E0D351A7}"/>
              </a:ext>
            </a:extLst>
          </p:cNvPr>
          <p:cNvSpPr/>
          <p:nvPr/>
        </p:nvSpPr>
        <p:spPr>
          <a:xfrm>
            <a:off x="231006" y="3875651"/>
            <a:ext cx="5705648" cy="64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«Большая перемена»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B3B663A-5C70-488F-A346-E67126522549}"/>
              </a:ext>
            </a:extLst>
          </p:cNvPr>
          <p:cNvSpPr/>
          <p:nvPr/>
        </p:nvSpPr>
        <p:spPr>
          <a:xfrm>
            <a:off x="231006" y="6124040"/>
            <a:ext cx="11781322" cy="6737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хор, музыкальный коллектив; школьный пресс-центр (телевидение, газета, журнал)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52C9C76-8A31-4C9A-BA6A-57F61557E8D7}"/>
              </a:ext>
            </a:extLst>
          </p:cNvPr>
          <p:cNvSpPr/>
          <p:nvPr/>
        </p:nvSpPr>
        <p:spPr>
          <a:xfrm>
            <a:off x="231007" y="4646235"/>
            <a:ext cx="5693310" cy="6227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театр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84FE4E2-CAA0-4C4D-868C-6A7F3F6AB122}"/>
              </a:ext>
            </a:extLst>
          </p:cNvPr>
          <p:cNvSpPr/>
          <p:nvPr/>
        </p:nvSpPr>
        <p:spPr>
          <a:xfrm>
            <a:off x="231007" y="5445704"/>
            <a:ext cx="5693310" cy="6679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и музейная педагогика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2A39145-673F-4A62-9230-8096518FE00B}"/>
              </a:ext>
            </a:extLst>
          </p:cNvPr>
          <p:cNvSpPr/>
          <p:nvPr/>
        </p:nvSpPr>
        <p:spPr>
          <a:xfrm>
            <a:off x="6127446" y="784667"/>
            <a:ext cx="5884882" cy="8756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Сетевое взаимодействие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Школа +УДО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666690-B391-4E4B-9D90-21FDCC7FA3D8}"/>
              </a:ext>
            </a:extLst>
          </p:cNvPr>
          <p:cNvSpPr/>
          <p:nvPr/>
        </p:nvSpPr>
        <p:spPr>
          <a:xfrm>
            <a:off x="6127445" y="1726454"/>
            <a:ext cx="5884883" cy="1990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Более 200 региональных конкурсов, олимпиад;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Банк данных талантливых детей-4708 детей в т.ч. по направлениям: наука - 2147, творчество -1602, спорт – 959 детей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289D47E-3E1A-43F0-9C6E-F6DDEA1C32CE}"/>
              </a:ext>
            </a:extLst>
          </p:cNvPr>
          <p:cNvSpPr/>
          <p:nvPr/>
        </p:nvSpPr>
        <p:spPr>
          <a:xfrm>
            <a:off x="6130010" y="3859608"/>
            <a:ext cx="5882318" cy="635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15574 учащихся из 175   ОО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FE01870-A193-4FCB-91E8-CC7CD5A35F77}"/>
              </a:ext>
            </a:extLst>
          </p:cNvPr>
          <p:cNvSpPr/>
          <p:nvPr/>
        </p:nvSpPr>
        <p:spPr>
          <a:xfrm>
            <a:off x="6127446" y="4637879"/>
            <a:ext cx="5884882" cy="635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33 школьных театра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20AE24A-0B86-482A-AED0-B7AD2EC48350}"/>
              </a:ext>
            </a:extLst>
          </p:cNvPr>
          <p:cNvSpPr/>
          <p:nvPr/>
        </p:nvSpPr>
        <p:spPr>
          <a:xfrm>
            <a:off x="6121408" y="5363832"/>
            <a:ext cx="5890920" cy="8765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школьных музеев,       зарегистрированных в федеральном реестре</a:t>
            </a:r>
          </a:p>
        </p:txBody>
      </p:sp>
      <p:sp>
        <p:nvSpPr>
          <p:cNvPr id="6" name="Знак ''минус'' 5">
            <a:extLst>
              <a:ext uri="{FF2B5EF4-FFF2-40B4-BE49-F238E27FC236}">
                <a16:creationId xmlns:a16="http://schemas.microsoft.com/office/drawing/2014/main" id="{63D58848-9C31-417F-9844-34E9C600C9D7}"/>
              </a:ext>
            </a:extLst>
          </p:cNvPr>
          <p:cNvSpPr/>
          <p:nvPr/>
        </p:nvSpPr>
        <p:spPr>
          <a:xfrm>
            <a:off x="5879976" y="1176756"/>
            <a:ext cx="24143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Знак ''минус'' 23">
            <a:extLst>
              <a:ext uri="{FF2B5EF4-FFF2-40B4-BE49-F238E27FC236}">
                <a16:creationId xmlns:a16="http://schemas.microsoft.com/office/drawing/2014/main" id="{F9F324BB-B722-4015-BB18-056FDD74D713}"/>
              </a:ext>
            </a:extLst>
          </p:cNvPr>
          <p:cNvSpPr/>
          <p:nvPr/>
        </p:nvSpPr>
        <p:spPr>
          <a:xfrm>
            <a:off x="5888578" y="2696102"/>
            <a:ext cx="24143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Знак ''минус'' 24">
            <a:extLst>
              <a:ext uri="{FF2B5EF4-FFF2-40B4-BE49-F238E27FC236}">
                <a16:creationId xmlns:a16="http://schemas.microsoft.com/office/drawing/2014/main" id="{0D26BD95-9CC2-4A19-844F-22E9C3F4E691}"/>
              </a:ext>
            </a:extLst>
          </p:cNvPr>
          <p:cNvSpPr/>
          <p:nvPr/>
        </p:nvSpPr>
        <p:spPr>
          <a:xfrm>
            <a:off x="5908315" y="4259687"/>
            <a:ext cx="24143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Знак ''минус'' 25">
            <a:extLst>
              <a:ext uri="{FF2B5EF4-FFF2-40B4-BE49-F238E27FC236}">
                <a16:creationId xmlns:a16="http://schemas.microsoft.com/office/drawing/2014/main" id="{DE623A80-6EB6-4EEA-912A-A82BAC1DEB57}"/>
              </a:ext>
            </a:extLst>
          </p:cNvPr>
          <p:cNvSpPr/>
          <p:nvPr/>
        </p:nvSpPr>
        <p:spPr>
          <a:xfrm>
            <a:off x="5908331" y="4990382"/>
            <a:ext cx="24143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Знак ''минус'' 26">
            <a:extLst>
              <a:ext uri="{FF2B5EF4-FFF2-40B4-BE49-F238E27FC236}">
                <a16:creationId xmlns:a16="http://schemas.microsoft.com/office/drawing/2014/main" id="{C7F73077-43ED-4E66-AB3B-D7AC498F29F1}"/>
              </a:ext>
            </a:extLst>
          </p:cNvPr>
          <p:cNvSpPr/>
          <p:nvPr/>
        </p:nvSpPr>
        <p:spPr>
          <a:xfrm>
            <a:off x="5916122" y="5721077"/>
            <a:ext cx="24143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738" y="-73347"/>
            <a:ext cx="966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Творчество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1524000" y="470154"/>
            <a:ext cx="8003236" cy="1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39928" y="482699"/>
            <a:ext cx="573831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ПОЛНОГО ДНЯ</a:t>
            </a:r>
          </a:p>
        </p:txBody>
      </p:sp>
      <p:cxnSp>
        <p:nvCxnSpPr>
          <p:cNvPr id="5" name="Прямая со стрелкой 4"/>
          <p:cNvCxnSpPr>
            <a:cxnSpLocks/>
          </p:cNvCxnSpPr>
          <p:nvPr/>
        </p:nvCxnSpPr>
        <p:spPr>
          <a:xfrm flipH="1">
            <a:off x="2168769" y="906104"/>
            <a:ext cx="3770478" cy="380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0749" y="1367768"/>
            <a:ext cx="262917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образование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748" y="2732580"/>
            <a:ext cx="260185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902" y="3362196"/>
            <a:ext cx="260185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занятия по выбору уч-ся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790" y="4555174"/>
            <a:ext cx="26441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и творческая деятельность ученика в рамках самообразования</a:t>
            </a:r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>
          <a:xfrm>
            <a:off x="1704828" y="2184368"/>
            <a:ext cx="535592" cy="5158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  <a:endCxn id="12" idx="0"/>
          </p:cNvCxnSpPr>
          <p:nvPr/>
        </p:nvCxnSpPr>
        <p:spPr>
          <a:xfrm flipH="1">
            <a:off x="1704829" y="2196648"/>
            <a:ext cx="7627" cy="11655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cxnSpLocks/>
            <a:stCxn id="10" idx="2"/>
          </p:cNvCxnSpPr>
          <p:nvPr/>
        </p:nvCxnSpPr>
        <p:spPr>
          <a:xfrm flipH="1">
            <a:off x="884004" y="2198765"/>
            <a:ext cx="841334" cy="23564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39662" y="1356817"/>
            <a:ext cx="388033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40687" y="2370488"/>
            <a:ext cx="226793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Факультативы, кружки, секции по выбору уч-ся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5939246" y="921491"/>
            <a:ext cx="0" cy="446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/>
            <a:stCxn id="27" idx="2"/>
          </p:cNvCxnSpPr>
          <p:nvPr/>
        </p:nvCxnSpPr>
        <p:spPr>
          <a:xfrm flipH="1">
            <a:off x="4718937" y="2187814"/>
            <a:ext cx="960894" cy="298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74856" y="3574998"/>
            <a:ext cx="168958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УДО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44086" y="4265697"/>
            <a:ext cx="196257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59019" y="5116073"/>
            <a:ext cx="335139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Внеклассные воспитательные мероприятия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85805" y="5969980"/>
            <a:ext cx="25766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театрами, концертными залами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07645" y="2665430"/>
            <a:ext cx="184771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Экскурсионно-туристическая деятельность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27975" y="3918042"/>
            <a:ext cx="184771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самоподготовка</a:t>
            </a:r>
          </a:p>
        </p:txBody>
      </p:sp>
      <p:cxnSp>
        <p:nvCxnSpPr>
          <p:cNvPr id="46" name="Прямая со стрелкой 45"/>
          <p:cNvCxnSpPr>
            <a:cxnSpLocks/>
            <a:stCxn id="27" idx="2"/>
          </p:cNvCxnSpPr>
          <p:nvPr/>
        </p:nvCxnSpPr>
        <p:spPr>
          <a:xfrm flipH="1">
            <a:off x="5331133" y="2187814"/>
            <a:ext cx="348698" cy="1321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cxnSpLocks/>
            <a:stCxn id="27" idx="2"/>
          </p:cNvCxnSpPr>
          <p:nvPr/>
        </p:nvCxnSpPr>
        <p:spPr>
          <a:xfrm>
            <a:off x="5679831" y="2187814"/>
            <a:ext cx="54346" cy="202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cxnSpLocks/>
            <a:stCxn id="27" idx="2"/>
          </p:cNvCxnSpPr>
          <p:nvPr/>
        </p:nvCxnSpPr>
        <p:spPr>
          <a:xfrm>
            <a:off x="5679831" y="2187814"/>
            <a:ext cx="511386" cy="2813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cxnSpLocks/>
            <a:stCxn id="27" idx="2"/>
          </p:cNvCxnSpPr>
          <p:nvPr/>
        </p:nvCxnSpPr>
        <p:spPr>
          <a:xfrm>
            <a:off x="5679831" y="2187814"/>
            <a:ext cx="1249134" cy="37640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cxnSpLocks/>
            <a:stCxn id="27" idx="2"/>
            <a:endCxn id="41" idx="0"/>
          </p:cNvCxnSpPr>
          <p:nvPr/>
        </p:nvCxnSpPr>
        <p:spPr>
          <a:xfrm>
            <a:off x="5679831" y="2187814"/>
            <a:ext cx="1351671" cy="477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cxnSpLocks/>
            <a:stCxn id="27" idx="2"/>
          </p:cNvCxnSpPr>
          <p:nvPr/>
        </p:nvCxnSpPr>
        <p:spPr>
          <a:xfrm>
            <a:off x="5679831" y="2187814"/>
            <a:ext cx="931992" cy="1699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950096" y="1017700"/>
            <a:ext cx="411294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Отдых, досуг, меры по сохранению и развитию здоровья</a:t>
            </a:r>
          </a:p>
        </p:txBody>
      </p:sp>
      <p:cxnSp>
        <p:nvCxnSpPr>
          <p:cNvPr id="71" name="Прямая со стрелкой 70"/>
          <p:cNvCxnSpPr>
            <a:cxnSpLocks/>
          </p:cNvCxnSpPr>
          <p:nvPr/>
        </p:nvCxnSpPr>
        <p:spPr>
          <a:xfrm>
            <a:off x="5955613" y="906103"/>
            <a:ext cx="2257241" cy="380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212854" y="2719402"/>
            <a:ext cx="30780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Двухразовое горячее питание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6667" y="5748286"/>
            <a:ext cx="371811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индивидуально психолого-педагогической поддержки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628411" y="4094663"/>
            <a:ext cx="180670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701140" y="3340434"/>
            <a:ext cx="30780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для перемен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076450" y="4832172"/>
            <a:ext cx="28579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Развлекательные внеклассные мероприятия</a:t>
            </a:r>
          </a:p>
        </p:txBody>
      </p:sp>
      <p:cxnSp>
        <p:nvCxnSpPr>
          <p:cNvPr id="79" name="Прямая со стрелкой 78"/>
          <p:cNvCxnSpPr>
            <a:cxnSpLocks/>
            <a:stCxn id="70" idx="2"/>
          </p:cNvCxnSpPr>
          <p:nvPr/>
        </p:nvCxnSpPr>
        <p:spPr>
          <a:xfrm flipH="1">
            <a:off x="9250252" y="2218029"/>
            <a:ext cx="756319" cy="3973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cxnSpLocks/>
          </p:cNvCxnSpPr>
          <p:nvPr/>
        </p:nvCxnSpPr>
        <p:spPr>
          <a:xfrm flipH="1">
            <a:off x="9544010" y="2218029"/>
            <a:ext cx="432520" cy="10757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cxnSpLocks/>
            <a:stCxn id="70" idx="2"/>
          </p:cNvCxnSpPr>
          <p:nvPr/>
        </p:nvCxnSpPr>
        <p:spPr>
          <a:xfrm>
            <a:off x="10006571" y="2218029"/>
            <a:ext cx="1716053" cy="35369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cxnSpLocks/>
          </p:cNvCxnSpPr>
          <p:nvPr/>
        </p:nvCxnSpPr>
        <p:spPr>
          <a:xfrm>
            <a:off x="10003456" y="2244606"/>
            <a:ext cx="0" cy="18214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cxnSpLocks/>
          </p:cNvCxnSpPr>
          <p:nvPr/>
        </p:nvCxnSpPr>
        <p:spPr>
          <a:xfrm>
            <a:off x="9975722" y="2231009"/>
            <a:ext cx="528894" cy="2614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5650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19187</TotalTime>
  <Words>1255</Words>
  <Application>Microsoft Office PowerPoint</Application>
  <PresentationFormat>Широкоэкранный</PresentationFormat>
  <Paragraphs>174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Circe Bold</vt:lpstr>
      <vt:lpstr>Times New Roman</vt:lpstr>
      <vt:lpstr>Тема Office</vt:lpstr>
      <vt:lpstr>1_Тема Office</vt:lpstr>
      <vt:lpstr>Презентация PowerPoint</vt:lpstr>
      <vt:lpstr>«Без современного качественного доступного образования, причем во всех регионах страны, невозможно добиться ничего в сфере развития.  В.В. Путин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УПРАВЛЕНИЯ РЕГИОНАЛЬНОЙ СИСТЕМОЙ  ВОСПИТАНИЯ И ДОПОЛНИТЕЛЬНОГО ОБРАЗОВАНИЯ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65</cp:revision>
  <dcterms:created xsi:type="dcterms:W3CDTF">2023-01-10T08:41:10Z</dcterms:created>
  <dcterms:modified xsi:type="dcterms:W3CDTF">2023-02-02T09:42:47Z</dcterms:modified>
</cp:coreProperties>
</file>