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9"/>
  </p:notesMasterIdLst>
  <p:sldIdLst>
    <p:sldId id="265" r:id="rId2"/>
    <p:sldId id="259" r:id="rId3"/>
    <p:sldId id="341" r:id="rId4"/>
    <p:sldId id="256" r:id="rId5"/>
    <p:sldId id="343" r:id="rId6"/>
    <p:sldId id="257" r:id="rId7"/>
    <p:sldId id="263" r:id="rId8"/>
  </p:sldIdLst>
  <p:sldSz cx="9906000" cy="6858000" type="A4"/>
  <p:notesSz cx="6858000" cy="9144000"/>
  <p:defaultTextStyle>
    <a:defPPr lvl="0">
      <a:defRPr lang="ru-RU"/>
    </a:defPPr>
    <a:lvl1pPr marL="0" lvl="0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36433" lvl="1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72866" lvl="2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09298" lvl="3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45731" lvl="4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82164" lvl="5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18597" lvl="6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755029" lvl="7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291462" lvl="8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0">
          <p15:clr>
            <a:srgbClr val="A4A3A4"/>
          </p15:clr>
        </p15:guide>
        <p15:guide id="4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  <a:srgbClr val="CC0000"/>
    <a:srgbClr val="2114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1368" y="84"/>
      </p:cViewPr>
      <p:guideLst>
        <p:guide orient="horz" pos="1620"/>
        <p:guide pos="2880"/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B33EAA-A3F4-4E42-BB97-A76273C3C6F9}" type="datetimeFigureOut">
              <a:rPr lang="ru-RU" smtClean="0"/>
              <a:pPr/>
              <a:t>03.02.2023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F65D33-6986-4D40-BD94-4A2CBB57C0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0301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36433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72866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09298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45731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82164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18597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755029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291462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65D33-6986-4D40-BD94-4A2CBB57C0AB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5180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5D33-6986-4D40-BD94-4A2CBB57C0AB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36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72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9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45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82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18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55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91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243A0-C5D4-406F-92D9-D00D8BA4394D}" type="datetimeFigureOut">
              <a:rPr lang="ru-RU" smtClean="0"/>
              <a:pPr/>
              <a:t>03.02.2023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5D5B4-1466-4EF0-9DE9-427636E185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243A0-C5D4-406F-92D9-D00D8BA4394D}" type="datetimeFigureOut">
              <a:rPr lang="ru-RU" smtClean="0"/>
              <a:pPr/>
              <a:t>03.02.2023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5D5B4-1466-4EF0-9DE9-427636E185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06375"/>
            <a:ext cx="2228850" cy="438785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06375"/>
            <a:ext cx="6521450" cy="43878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243A0-C5D4-406F-92D9-D00D8BA4394D}" type="datetimeFigureOut">
              <a:rPr lang="ru-RU" smtClean="0"/>
              <a:pPr/>
              <a:t>03.02.2023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5D5B4-1466-4EF0-9DE9-427636E185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243A0-C5D4-406F-92D9-D00D8BA4394D}" type="datetimeFigureOut">
              <a:rPr lang="ru-RU" smtClean="0"/>
              <a:pPr/>
              <a:t>03.02.2023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5D5B4-1466-4EF0-9DE9-427636E185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7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3643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7286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092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457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821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2185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755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2914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243A0-C5D4-406F-92D9-D00D8BA4394D}" type="datetimeFigureOut">
              <a:rPr lang="ru-RU" smtClean="0"/>
              <a:pPr/>
              <a:t>03.02.2023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5D5B4-1466-4EF0-9DE9-427636E185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200151"/>
            <a:ext cx="4375150" cy="3394075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200151"/>
            <a:ext cx="4375150" cy="3394075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243A0-C5D4-406F-92D9-D00D8BA4394D}" type="datetimeFigureOut">
              <a:rPr lang="ru-RU" smtClean="0"/>
              <a:pPr/>
              <a:t>03.02.2023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5D5B4-1466-4EF0-9DE9-427636E185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9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3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6433" indent="0">
              <a:buNone/>
              <a:defRPr sz="2300" b="1"/>
            </a:lvl2pPr>
            <a:lvl3pPr marL="1072866" indent="0">
              <a:buNone/>
              <a:defRPr sz="2100" b="1"/>
            </a:lvl3pPr>
            <a:lvl4pPr marL="1609298" indent="0">
              <a:buNone/>
              <a:defRPr sz="1900" b="1"/>
            </a:lvl4pPr>
            <a:lvl5pPr marL="2145731" indent="0">
              <a:buNone/>
              <a:defRPr sz="1900" b="1"/>
            </a:lvl5pPr>
            <a:lvl6pPr marL="2682164" indent="0">
              <a:buNone/>
              <a:defRPr sz="1900" b="1"/>
            </a:lvl6pPr>
            <a:lvl7pPr marL="3218597" indent="0">
              <a:buNone/>
              <a:defRPr sz="1900" b="1"/>
            </a:lvl7pPr>
            <a:lvl8pPr marL="3755029" indent="0">
              <a:buNone/>
              <a:defRPr sz="1900" b="1"/>
            </a:lvl8pPr>
            <a:lvl9pPr marL="4291462" indent="0">
              <a:buNone/>
              <a:defRPr sz="19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2" y="1535113"/>
            <a:ext cx="4378590" cy="639763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6433" indent="0">
              <a:buNone/>
              <a:defRPr sz="2300" b="1"/>
            </a:lvl2pPr>
            <a:lvl3pPr marL="1072866" indent="0">
              <a:buNone/>
              <a:defRPr sz="2100" b="1"/>
            </a:lvl3pPr>
            <a:lvl4pPr marL="1609298" indent="0">
              <a:buNone/>
              <a:defRPr sz="1900" b="1"/>
            </a:lvl4pPr>
            <a:lvl5pPr marL="2145731" indent="0">
              <a:buNone/>
              <a:defRPr sz="1900" b="1"/>
            </a:lvl5pPr>
            <a:lvl6pPr marL="2682164" indent="0">
              <a:buNone/>
              <a:defRPr sz="1900" b="1"/>
            </a:lvl6pPr>
            <a:lvl7pPr marL="3218597" indent="0">
              <a:buNone/>
              <a:defRPr sz="1900" b="1"/>
            </a:lvl7pPr>
            <a:lvl8pPr marL="3755029" indent="0">
              <a:buNone/>
              <a:defRPr sz="1900" b="1"/>
            </a:lvl8pPr>
            <a:lvl9pPr marL="4291462" indent="0">
              <a:buNone/>
              <a:defRPr sz="19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2" y="2174875"/>
            <a:ext cx="4378590" cy="395128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243A0-C5D4-406F-92D9-D00D8BA4394D}" type="datetimeFigureOut">
              <a:rPr lang="ru-RU" smtClean="0"/>
              <a:pPr/>
              <a:t>03.02.2023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5D5B4-1466-4EF0-9DE9-427636E185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243A0-C5D4-406F-92D9-D00D8BA4394D}" type="datetimeFigureOut">
              <a:rPr lang="ru-RU" smtClean="0"/>
              <a:pPr/>
              <a:t>03.02.2023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5D5B4-1466-4EF0-9DE9-427636E185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243A0-C5D4-406F-92D9-D00D8BA4394D}" type="datetimeFigureOut">
              <a:rPr lang="ru-RU" smtClean="0"/>
              <a:pPr/>
              <a:t>03.02.2023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5D5B4-1466-4EF0-9DE9-427636E185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2" y="273049"/>
            <a:ext cx="3259006" cy="1162051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1" y="273052"/>
            <a:ext cx="5537729" cy="5853113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8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2" y="1435102"/>
            <a:ext cx="3259006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36433" indent="0">
              <a:buNone/>
              <a:defRPr sz="1400"/>
            </a:lvl2pPr>
            <a:lvl3pPr marL="1072866" indent="0">
              <a:buNone/>
              <a:defRPr sz="1200"/>
            </a:lvl3pPr>
            <a:lvl4pPr marL="1609298" indent="0">
              <a:buNone/>
              <a:defRPr sz="1100"/>
            </a:lvl4pPr>
            <a:lvl5pPr marL="2145731" indent="0">
              <a:buNone/>
              <a:defRPr sz="1100"/>
            </a:lvl5pPr>
            <a:lvl6pPr marL="2682164" indent="0">
              <a:buNone/>
              <a:defRPr sz="1100"/>
            </a:lvl6pPr>
            <a:lvl7pPr marL="3218597" indent="0">
              <a:buNone/>
              <a:defRPr sz="1100"/>
            </a:lvl7pPr>
            <a:lvl8pPr marL="3755029" indent="0">
              <a:buNone/>
              <a:defRPr sz="1100"/>
            </a:lvl8pPr>
            <a:lvl9pPr marL="4291462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243A0-C5D4-406F-92D9-D00D8BA4394D}" type="datetimeFigureOut">
              <a:rPr lang="ru-RU" smtClean="0"/>
              <a:pPr/>
              <a:t>03.02.2023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5D5B4-1466-4EF0-9DE9-427636E185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9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800"/>
            </a:lvl1pPr>
            <a:lvl2pPr marL="536433" indent="0">
              <a:buNone/>
              <a:defRPr sz="3300"/>
            </a:lvl2pPr>
            <a:lvl3pPr marL="1072866" indent="0">
              <a:buNone/>
              <a:defRPr sz="2800"/>
            </a:lvl3pPr>
            <a:lvl4pPr marL="1609298" indent="0">
              <a:buNone/>
              <a:defRPr sz="2300"/>
            </a:lvl4pPr>
            <a:lvl5pPr marL="2145731" indent="0">
              <a:buNone/>
              <a:defRPr sz="2300"/>
            </a:lvl5pPr>
            <a:lvl6pPr marL="2682164" indent="0">
              <a:buNone/>
              <a:defRPr sz="2300"/>
            </a:lvl6pPr>
            <a:lvl7pPr marL="3218597" indent="0">
              <a:buNone/>
              <a:defRPr sz="2300"/>
            </a:lvl7pPr>
            <a:lvl8pPr marL="3755029" indent="0">
              <a:buNone/>
              <a:defRPr sz="2300"/>
            </a:lvl8pPr>
            <a:lvl9pPr marL="4291462" indent="0">
              <a:buNone/>
              <a:defRPr sz="23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3"/>
          </a:xfrm>
        </p:spPr>
        <p:txBody>
          <a:bodyPr/>
          <a:lstStyle>
            <a:lvl1pPr marL="0" indent="0">
              <a:buNone/>
              <a:defRPr sz="1600"/>
            </a:lvl1pPr>
            <a:lvl2pPr marL="536433" indent="0">
              <a:buNone/>
              <a:defRPr sz="1400"/>
            </a:lvl2pPr>
            <a:lvl3pPr marL="1072866" indent="0">
              <a:buNone/>
              <a:defRPr sz="1200"/>
            </a:lvl3pPr>
            <a:lvl4pPr marL="1609298" indent="0">
              <a:buNone/>
              <a:defRPr sz="1100"/>
            </a:lvl4pPr>
            <a:lvl5pPr marL="2145731" indent="0">
              <a:buNone/>
              <a:defRPr sz="1100"/>
            </a:lvl5pPr>
            <a:lvl6pPr marL="2682164" indent="0">
              <a:buNone/>
              <a:defRPr sz="1100"/>
            </a:lvl6pPr>
            <a:lvl7pPr marL="3218597" indent="0">
              <a:buNone/>
              <a:defRPr sz="1100"/>
            </a:lvl7pPr>
            <a:lvl8pPr marL="3755029" indent="0">
              <a:buNone/>
              <a:defRPr sz="1100"/>
            </a:lvl8pPr>
            <a:lvl9pPr marL="4291462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243A0-C5D4-406F-92D9-D00D8BA4394D}" type="datetimeFigureOut">
              <a:rPr lang="ru-RU" smtClean="0"/>
              <a:pPr/>
              <a:t>03.02.2023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5D5B4-1466-4EF0-9DE9-427636E185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50000"/>
                <a:lumOff val="50000"/>
              </a:schemeClr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path path="rect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9"/>
            <a:ext cx="8915400" cy="1143000"/>
          </a:xfrm>
          <a:prstGeom prst="rect">
            <a:avLst/>
          </a:prstGeom>
        </p:spPr>
        <p:txBody>
          <a:bodyPr vert="horz" lIns="107287" tIns="53643" rIns="107287" bIns="53643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107287" tIns="53643" rIns="107287" bIns="53643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2243A0-C5D4-406F-92D9-D00D8BA4394D}" type="datetimeFigureOut">
              <a:rPr lang="ru-RU" smtClean="0"/>
              <a:pPr/>
              <a:t>03.02.2023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5D5B4-1466-4EF0-9DE9-427636E1857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72866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2325" indent="-402325" algn="l" defTabSz="1072866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71703" indent="-335270" algn="l" defTabSz="1072866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41082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77515" indent="-268216" algn="l" defTabSz="1072866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13947" indent="-268216" algn="l" defTabSz="1072866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50380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86813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23246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59678" indent="-268216" algn="l" defTabSz="107286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33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66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298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31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164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597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029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462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052104-2A6A-466F-1D4A-B2943388C2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90" t="42951" r="41656" b="22885"/>
          <a:stretch/>
        </p:blipFill>
        <p:spPr>
          <a:xfrm>
            <a:off x="0" y="-1"/>
            <a:ext cx="9906000" cy="685799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81"/>
          <a:stretch/>
        </p:blipFill>
        <p:spPr>
          <a:xfrm>
            <a:off x="-13319" y="1178787"/>
            <a:ext cx="7381875" cy="5679213"/>
          </a:xfrm>
          <a:prstGeom prst="rect">
            <a:avLst/>
          </a:prstGeom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4654428" y="4535859"/>
            <a:ext cx="4953001" cy="1267064"/>
          </a:xfrm>
          <a:prstGeom prst="rect">
            <a:avLst/>
          </a:prstGeom>
        </p:spPr>
        <p:txBody>
          <a:bodyPr vert="horz" lIns="107287" tIns="53643" rIns="107287" bIns="53643" rtlCol="0">
            <a:normAutofit/>
          </a:bodyPr>
          <a:lstStyle>
            <a:lvl1pPr marL="402325" indent="-402325" algn="l" defTabSz="107286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71703" indent="-335270" algn="l" defTabSz="107286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1082" indent="-268216" algn="l" defTabSz="107286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7515" indent="-268216" algn="l" defTabSz="107286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13947" indent="-268216" algn="l" defTabSz="1072866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50380" indent="-268216" algn="l" defTabSz="107286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86813" indent="-268216" algn="l" defTabSz="107286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23246" indent="-268216" algn="l" defTabSz="107286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59678" indent="-268216" algn="l" defTabSz="107286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3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Сенди Ч.Х., начальник отдела воспитания и дополнительного образования Минобразования РТ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73" y="365641"/>
            <a:ext cx="4792304" cy="1378872"/>
          </a:xfrm>
          <a:prstGeom prst="rect">
            <a:avLst/>
          </a:prstGeom>
        </p:spPr>
      </p:pic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B45935E1-7501-CAF1-FFAF-D562EB3F3A66}"/>
              </a:ext>
            </a:extLst>
          </p:cNvPr>
          <p:cNvSpPr txBox="1">
            <a:spLocks/>
          </p:cNvSpPr>
          <p:nvPr/>
        </p:nvSpPr>
        <p:spPr>
          <a:xfrm>
            <a:off x="424529" y="2444945"/>
            <a:ext cx="9056942" cy="1903623"/>
          </a:xfrm>
          <a:prstGeom prst="rect">
            <a:avLst/>
          </a:prstGeom>
        </p:spPr>
        <p:txBody>
          <a:bodyPr vert="horz" lIns="107287" tIns="53643" rIns="107287" bIns="53643" rtlCol="0">
            <a:normAutofit/>
          </a:bodyPr>
          <a:lstStyle>
            <a:lvl1pPr marL="402325" indent="-402325" algn="l" defTabSz="107286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71703" indent="-335270" algn="l" defTabSz="107286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1082" indent="-268216" algn="l" defTabSz="107286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7515" indent="-268216" algn="l" defTabSz="107286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13947" indent="-268216" algn="l" defTabSz="1072866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50380" indent="-268216" algn="l" defTabSz="107286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86813" indent="-268216" algn="l" defTabSz="107286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23246" indent="-268216" algn="l" defTabSz="107286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59678" indent="-268216" algn="l" defTabSz="107286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 рассмотрении проекта                               межведомственного плана по организации досуга и занятости детей Республики Тыва на 2023 г.</a:t>
            </a:r>
          </a:p>
        </p:txBody>
      </p:sp>
      <p:pic>
        <p:nvPicPr>
          <p:cNvPr id="2" name="object 7">
            <a:extLst>
              <a:ext uri="{FF2B5EF4-FFF2-40B4-BE49-F238E27FC236}">
                <a16:creationId xmlns:a16="http://schemas.microsoft.com/office/drawing/2014/main" id="{279D40A8-7FE6-B8AA-3DF1-A048F3F6424C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228382" y="247717"/>
            <a:ext cx="3028937" cy="1614720"/>
          </a:xfrm>
          <a:prstGeom prst="rect">
            <a:avLst/>
          </a:prstGeom>
        </p:spPr>
      </p:pic>
      <p:pic>
        <p:nvPicPr>
          <p:cNvPr id="9" name="object 3">
            <a:extLst>
              <a:ext uri="{FF2B5EF4-FFF2-40B4-BE49-F238E27FC236}">
                <a16:creationId xmlns:a16="http://schemas.microsoft.com/office/drawing/2014/main" id="{C1D1CDC9-6B77-E875-D2B4-673306B50B2B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904290" y="6221684"/>
            <a:ext cx="4873638" cy="636316"/>
          </a:xfrm>
          <a:prstGeom prst="rect">
            <a:avLst/>
          </a:prstGeom>
        </p:spPr>
      </p:pic>
      <p:pic>
        <p:nvPicPr>
          <p:cNvPr id="10" name="object 2">
            <a:extLst>
              <a:ext uri="{FF2B5EF4-FFF2-40B4-BE49-F238E27FC236}">
                <a16:creationId xmlns:a16="http://schemas.microsoft.com/office/drawing/2014/main" id="{038DE1EC-F3CB-3912-ADAC-16252856EC29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6221684"/>
            <a:ext cx="4873638" cy="63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618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547AD65-E08D-834B-75D8-29C810F2EE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90" t="42951" r="41656" b="22885"/>
          <a:stretch/>
        </p:blipFill>
        <p:spPr>
          <a:xfrm>
            <a:off x="-2" y="0"/>
            <a:ext cx="9906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2338" y="1108789"/>
            <a:ext cx="6141859" cy="755235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19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Цель плана: Сохранение и укрепление традиционных ценностей: труд, семья, сплоченность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2790" y="2121200"/>
            <a:ext cx="6455483" cy="33786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9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19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плана:</a:t>
            </a:r>
          </a:p>
          <a:p>
            <a:pPr marL="417909" indent="-417909" algn="just">
              <a:buAutoNum type="arabicPeriod"/>
            </a:pPr>
            <a:r>
              <a:rPr lang="ru-RU" sz="19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и провести мероприятия на укрепление семейных ценностей, традиций, сплоченности, патриотическое воспитание, профилактику семейного неблагополучия, детской безнадзорности, беспризорности, преступности;</a:t>
            </a:r>
            <a:endParaRPr lang="ru-RU" sz="853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17909" indent="-417909" algn="just">
              <a:buAutoNum type="arabicPeriod"/>
            </a:pPr>
            <a:r>
              <a:rPr lang="ru-RU" sz="19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работу по  профессиональной ориентации и трудоустройству несовершеннолетних;</a:t>
            </a:r>
          </a:p>
          <a:p>
            <a:pPr marL="417909" indent="-417909" algn="just">
              <a:buAutoNum type="arabicPeriod"/>
            </a:pPr>
            <a:r>
              <a:rPr lang="ru-RU" sz="19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Стимулирование талантливой молодежи через гранатовую поддержку.</a:t>
            </a:r>
          </a:p>
          <a:p>
            <a:pPr marL="417909" indent="-417909" algn="just">
              <a:buAutoNum type="arabicPeriod"/>
            </a:pPr>
            <a:endParaRPr lang="ru-RU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43265" y="472000"/>
            <a:ext cx="2489612" cy="17063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C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4731" y="4601354"/>
            <a:ext cx="2418146" cy="15315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C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l="36572" r="9058"/>
          <a:stretch/>
        </p:blipFill>
        <p:spPr>
          <a:xfrm>
            <a:off x="7754075" y="2521502"/>
            <a:ext cx="1560693" cy="18149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C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ject 2">
            <a:extLst>
              <a:ext uri="{FF2B5EF4-FFF2-40B4-BE49-F238E27FC236}">
                <a16:creationId xmlns:a16="http://schemas.microsoft.com/office/drawing/2014/main" id="{7B0FE977-FE3D-BA97-9C7D-70F860884D81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6221684"/>
            <a:ext cx="4953000" cy="636316"/>
          </a:xfrm>
          <a:prstGeom prst="rect">
            <a:avLst/>
          </a:prstGeom>
        </p:spPr>
      </p:pic>
      <p:pic>
        <p:nvPicPr>
          <p:cNvPr id="11" name="object 3">
            <a:extLst>
              <a:ext uri="{FF2B5EF4-FFF2-40B4-BE49-F238E27FC236}">
                <a16:creationId xmlns:a16="http://schemas.microsoft.com/office/drawing/2014/main" id="{938301B3-B42E-F343-AA71-B836BC12A68E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953000" y="6221684"/>
            <a:ext cx="4953002" cy="63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5606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6620024-4CD7-820E-9B92-58DEB21BBB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90" t="42951" r="41656" b="22885"/>
          <a:stretch/>
        </p:blipFill>
        <p:spPr>
          <a:xfrm>
            <a:off x="0" y="-1"/>
            <a:ext cx="9906000" cy="6857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9E20734-B24A-531F-F7EB-DC6BBA8F7D5A}"/>
              </a:ext>
            </a:extLst>
          </p:cNvPr>
          <p:cNvSpPr txBox="1"/>
          <p:nvPr/>
        </p:nvSpPr>
        <p:spPr>
          <a:xfrm>
            <a:off x="275572" y="285433"/>
            <a:ext cx="951978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послания Главы Республики Тыва В.Т. Ховалыга Верховному Хуралу (парламенту) Республики Тыва о положении дел в республике и внутренней политике на 2023 год «Сохранение и укрепление традиционных ценностей: труд, семья, сплоченность»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5FDCC7-44BD-EB67-42D5-12D290645145}"/>
              </a:ext>
            </a:extLst>
          </p:cNvPr>
          <p:cNvSpPr txBox="1"/>
          <p:nvPr/>
        </p:nvSpPr>
        <p:spPr>
          <a:xfrm>
            <a:off x="632563" y="2140526"/>
            <a:ext cx="8805798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2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Поручаю социальному блоку правительства сформировать </a:t>
            </a:r>
            <a:r>
              <a:rPr lang="ru-RU" sz="2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Межведомственный комплексный план по организации досуга и занятости детей на 2023 год</a:t>
            </a:r>
            <a:r>
              <a:rPr lang="ru-RU" sz="22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с включением в работу всех заинтересованных структур и максимальным использованием возможностей обновленных социальных объектов, современного технического оборудования. Поддержку социального предпринимательства направить на создание новых мест в сфере дополнительного образования детей. Также предлагаю в следующем году провести конкурс на лучший школьный Центр творческого развития.</a:t>
            </a:r>
            <a:endParaRPr lang="ru-RU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ject 2">
            <a:extLst>
              <a:ext uri="{FF2B5EF4-FFF2-40B4-BE49-F238E27FC236}">
                <a16:creationId xmlns:a16="http://schemas.microsoft.com/office/drawing/2014/main" id="{2DECD104-D032-61C5-8877-40EB263C2F70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221684"/>
            <a:ext cx="4953000" cy="636316"/>
          </a:xfrm>
          <a:prstGeom prst="rect">
            <a:avLst/>
          </a:prstGeom>
        </p:spPr>
      </p:pic>
      <p:pic>
        <p:nvPicPr>
          <p:cNvPr id="4" name="object 3">
            <a:extLst>
              <a:ext uri="{FF2B5EF4-FFF2-40B4-BE49-F238E27FC236}">
                <a16:creationId xmlns:a16="http://schemas.microsoft.com/office/drawing/2014/main" id="{CB17EDF3-2A31-1C58-D699-0136147D9429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953000" y="6221684"/>
            <a:ext cx="4953000" cy="63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0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5EB2EC-97BA-2EC8-68B6-52AEADD94A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90" t="42951" r="41656" b="22885"/>
          <a:stretch/>
        </p:blipFill>
        <p:spPr>
          <a:xfrm>
            <a:off x="0" y="-1"/>
            <a:ext cx="9906000" cy="6857999"/>
          </a:xfrm>
          <a:prstGeom prst="rect">
            <a:avLst/>
          </a:prstGeom>
        </p:spPr>
      </p:pic>
      <p:sp>
        <p:nvSpPr>
          <p:cNvPr id="12" name="Стрелка вправо 11"/>
          <p:cNvSpPr/>
          <p:nvPr/>
        </p:nvSpPr>
        <p:spPr>
          <a:xfrm>
            <a:off x="562707" y="1204543"/>
            <a:ext cx="8952180" cy="886845"/>
          </a:xfrm>
          <a:prstGeom prst="rightArrow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70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70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Мероприятия, направленные на содействие в реализации воспитательного и культурно-образовательного потенциала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89808"/>
            <a:ext cx="9906000" cy="518646"/>
          </a:xfrm>
          <a:solidFill>
            <a:srgbClr val="FFCC99"/>
          </a:solidFill>
        </p:spPr>
        <p:txBody>
          <a:bodyPr>
            <a:normAutofit/>
          </a:bodyPr>
          <a:lstStyle/>
          <a:p>
            <a:r>
              <a:rPr lang="ru-RU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проекта плана</a:t>
            </a:r>
          </a:p>
        </p:txBody>
      </p:sp>
      <p:sp>
        <p:nvSpPr>
          <p:cNvPr id="4" name="Стрелка вправо 3"/>
          <p:cNvSpPr/>
          <p:nvPr/>
        </p:nvSpPr>
        <p:spPr>
          <a:xfrm>
            <a:off x="573762" y="675511"/>
            <a:ext cx="8878621" cy="757662"/>
          </a:xfrm>
          <a:prstGeom prst="rightArrow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Организационная и методическая часть </a:t>
            </a:r>
          </a:p>
        </p:txBody>
      </p:sp>
      <p:sp>
        <p:nvSpPr>
          <p:cNvPr id="5" name="Стрелка вправо 4"/>
          <p:cNvSpPr/>
          <p:nvPr/>
        </p:nvSpPr>
        <p:spPr>
          <a:xfrm>
            <a:off x="573762" y="2449769"/>
            <a:ext cx="8952180" cy="757662"/>
          </a:xfrm>
          <a:prstGeom prst="rightArrow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Мероприятия по сохранению, укреплению здоровья и формирования мотивации для ведения здорового образа жизни</a:t>
            </a:r>
          </a:p>
        </p:txBody>
      </p:sp>
      <p:sp>
        <p:nvSpPr>
          <p:cNvPr id="6" name="Стрелка вправо 5"/>
          <p:cNvSpPr/>
          <p:nvPr/>
        </p:nvSpPr>
        <p:spPr>
          <a:xfrm>
            <a:off x="573763" y="4111059"/>
            <a:ext cx="8952180" cy="757662"/>
          </a:xfrm>
          <a:prstGeom prst="rightArrow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VII. Мероприятия по профилактике семейного неблагополучия, детской безнадзорности, беспризорности, преступности</a:t>
            </a:r>
          </a:p>
        </p:txBody>
      </p:sp>
      <p:sp>
        <p:nvSpPr>
          <p:cNvPr id="7" name="Стрелка вправо 6"/>
          <p:cNvSpPr/>
          <p:nvPr/>
        </p:nvSpPr>
        <p:spPr>
          <a:xfrm>
            <a:off x="587458" y="1854418"/>
            <a:ext cx="8915400" cy="821631"/>
          </a:xfrm>
          <a:prstGeom prst="rightArrow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Мероприятия, направленные на повышение ценности семейного образа жизни, сохранение духовно-нравственных традиций</a:t>
            </a:r>
          </a:p>
        </p:txBody>
      </p:sp>
      <p:sp>
        <p:nvSpPr>
          <p:cNvPr id="9" name="Стрелка вправо 8"/>
          <p:cNvSpPr/>
          <p:nvPr/>
        </p:nvSpPr>
        <p:spPr>
          <a:xfrm>
            <a:off x="574124" y="3027017"/>
            <a:ext cx="8952180" cy="757662"/>
          </a:xfrm>
          <a:prstGeom prst="rightArrow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 </a:t>
            </a:r>
            <a:r>
              <a:rPr lang="ru-RU" sz="170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по профориентации</a:t>
            </a:r>
          </a:p>
        </p:txBody>
      </p:sp>
      <p:sp>
        <p:nvSpPr>
          <p:cNvPr id="10" name="Стрелка вправо 9"/>
          <p:cNvSpPr/>
          <p:nvPr/>
        </p:nvSpPr>
        <p:spPr>
          <a:xfrm>
            <a:off x="573762" y="3562504"/>
            <a:ext cx="8952180" cy="757662"/>
          </a:xfrm>
          <a:prstGeom prst="rightArrow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VI. Мероприятия, направленные на повышение условий для активной трудовой деятельности всех трудоспособных членов семьи</a:t>
            </a:r>
          </a:p>
        </p:txBody>
      </p:sp>
      <p:sp>
        <p:nvSpPr>
          <p:cNvPr id="11" name="Стрелка вправо 10"/>
          <p:cNvSpPr/>
          <p:nvPr/>
        </p:nvSpPr>
        <p:spPr>
          <a:xfrm>
            <a:off x="573763" y="6026394"/>
            <a:ext cx="8952180" cy="757662"/>
          </a:xfrm>
          <a:prstGeom prst="rightArrow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6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X. Мероприятия по получению грантовой поддержки</a:t>
            </a:r>
            <a:endParaRPr lang="ru-RU" sz="1706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трелка вправо 13"/>
          <p:cNvSpPr/>
          <p:nvPr/>
        </p:nvSpPr>
        <p:spPr>
          <a:xfrm>
            <a:off x="573762" y="4713653"/>
            <a:ext cx="8952180" cy="757662"/>
          </a:xfrm>
          <a:prstGeom prst="rightArrow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VIII. Мероприятия по отдыху и оздоровлению детей</a:t>
            </a:r>
          </a:p>
        </p:txBody>
      </p:sp>
      <p:sp>
        <p:nvSpPr>
          <p:cNvPr id="15" name="Стрелка вправо 14"/>
          <p:cNvSpPr/>
          <p:nvPr/>
        </p:nvSpPr>
        <p:spPr>
          <a:xfrm>
            <a:off x="573763" y="5316247"/>
            <a:ext cx="8952180" cy="757662"/>
          </a:xfrm>
          <a:prstGeom prst="rightArrow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IX. Волонтерское движение (социальные, благотворительные акции) </a:t>
            </a:r>
          </a:p>
        </p:txBody>
      </p:sp>
      <p:sp>
        <p:nvSpPr>
          <p:cNvPr id="16" name="AutoShape 2" descr="https://kartinkin.net/pics/uploads/posts/2022-08/1660811086_59-kartinkin-net-p-fon-dlya-prezentatsii-po-tochke-rosta-kras-66.jpg"/>
          <p:cNvSpPr>
            <a:spLocks noChangeAspect="1" noChangeArrowheads="1"/>
          </p:cNvSpPr>
          <p:nvPr/>
        </p:nvSpPr>
        <p:spPr bwMode="auto">
          <a:xfrm>
            <a:off x="126405" y="525562"/>
            <a:ext cx="247650" cy="24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4295" tIns="37148" rIns="74295" bIns="37148" numCol="1" anchor="t" anchorCtr="0" compatLnSpc="1">
            <a:prstTxWarp prst="textNoShape">
              <a:avLst/>
            </a:prstTxWarp>
          </a:bodyPr>
          <a:lstStyle/>
          <a:p>
            <a:endParaRPr lang="ru-RU" sz="1706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582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23CE59-1AA5-FE59-4739-C12D62EE01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90" t="42951" r="41656" b="22885"/>
          <a:stretch/>
        </p:blipFill>
        <p:spPr>
          <a:xfrm>
            <a:off x="0" y="-1"/>
            <a:ext cx="9906000" cy="6857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9E20734-B24A-531F-F7EB-DC6BBA8F7D5A}"/>
              </a:ext>
            </a:extLst>
          </p:cNvPr>
          <p:cNvSpPr txBox="1"/>
          <p:nvPr/>
        </p:nvSpPr>
        <p:spPr>
          <a:xfrm>
            <a:off x="861164" y="62196"/>
            <a:ext cx="85223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Шаблон Межведомственного плана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3D489DC9-59E8-9BB1-BA3D-C615BCEBA3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2505828"/>
              </p:ext>
            </p:extLst>
          </p:nvPr>
        </p:nvGraphicFramePr>
        <p:xfrm>
          <a:off x="184655" y="586057"/>
          <a:ext cx="9536690" cy="588455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62749">
                  <a:extLst>
                    <a:ext uri="{9D8B030D-6E8A-4147-A177-3AD203B41FA5}">
                      <a16:colId xmlns:a16="http://schemas.microsoft.com/office/drawing/2014/main" val="1548623397"/>
                    </a:ext>
                  </a:extLst>
                </a:gridCol>
                <a:gridCol w="1064756">
                  <a:extLst>
                    <a:ext uri="{9D8B030D-6E8A-4147-A177-3AD203B41FA5}">
                      <a16:colId xmlns:a16="http://schemas.microsoft.com/office/drawing/2014/main" val="3037504887"/>
                    </a:ext>
                  </a:extLst>
                </a:gridCol>
                <a:gridCol w="839244">
                  <a:extLst>
                    <a:ext uri="{9D8B030D-6E8A-4147-A177-3AD203B41FA5}">
                      <a16:colId xmlns:a16="http://schemas.microsoft.com/office/drawing/2014/main" val="3132513611"/>
                    </a:ext>
                  </a:extLst>
                </a:gridCol>
                <a:gridCol w="1069349">
                  <a:extLst>
                    <a:ext uri="{9D8B030D-6E8A-4147-A177-3AD203B41FA5}">
                      <a16:colId xmlns:a16="http://schemas.microsoft.com/office/drawing/2014/main" val="940785812"/>
                    </a:ext>
                  </a:extLst>
                </a:gridCol>
                <a:gridCol w="801666">
                  <a:extLst>
                    <a:ext uri="{9D8B030D-6E8A-4147-A177-3AD203B41FA5}">
                      <a16:colId xmlns:a16="http://schemas.microsoft.com/office/drawing/2014/main" val="2118715272"/>
                    </a:ext>
                  </a:extLst>
                </a:gridCol>
                <a:gridCol w="643246">
                  <a:extLst>
                    <a:ext uri="{9D8B030D-6E8A-4147-A177-3AD203B41FA5}">
                      <a16:colId xmlns:a16="http://schemas.microsoft.com/office/drawing/2014/main" val="1876074937"/>
                    </a:ext>
                  </a:extLst>
                </a:gridCol>
                <a:gridCol w="1097872">
                  <a:extLst>
                    <a:ext uri="{9D8B030D-6E8A-4147-A177-3AD203B41FA5}">
                      <a16:colId xmlns:a16="http://schemas.microsoft.com/office/drawing/2014/main" val="504649492"/>
                    </a:ext>
                  </a:extLst>
                </a:gridCol>
                <a:gridCol w="1489122">
                  <a:extLst>
                    <a:ext uri="{9D8B030D-6E8A-4147-A177-3AD203B41FA5}">
                      <a16:colId xmlns:a16="http://schemas.microsoft.com/office/drawing/2014/main" val="2485064497"/>
                    </a:ext>
                  </a:extLst>
                </a:gridCol>
                <a:gridCol w="2268686">
                  <a:extLst>
                    <a:ext uri="{9D8B030D-6E8A-4147-A177-3AD203B41FA5}">
                      <a16:colId xmlns:a16="http://schemas.microsoft.com/office/drawing/2014/main" val="74597270"/>
                    </a:ext>
                  </a:extLst>
                </a:gridCol>
              </a:tblGrid>
              <a:tr h="518030">
                <a:tc>
                  <a:txBody>
                    <a:bodyPr/>
                    <a:lstStyle/>
                    <a:p>
                      <a:pPr marL="24130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мероприятия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Локальный акт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исполнения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Возрастная категория</a:t>
                      </a:r>
                      <a:endParaRPr lang="ru-RU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Примерный охват детей</a:t>
                      </a:r>
                      <a:endParaRPr lang="ru-RU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Финансирование</a:t>
                      </a:r>
                      <a:endParaRPr lang="ru-RU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проведения/ ссылки 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Ответственные (указать межведомственное взаимодействие)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extLst>
                  <a:ext uri="{0D108BD9-81ED-4DB2-BD59-A6C34878D82A}">
                    <a16:rowId xmlns:a16="http://schemas.microsoft.com/office/drawing/2014/main" val="2333173158"/>
                  </a:ext>
                </a:extLst>
              </a:tr>
              <a:tr h="107736">
                <a:tc gridSpan="9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I. Организационная и методическая часть 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876888"/>
                  </a:ext>
                </a:extLst>
              </a:tr>
              <a:tr h="107736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extLst>
                  <a:ext uri="{0D108BD9-81ED-4DB2-BD59-A6C34878D82A}">
                    <a16:rowId xmlns:a16="http://schemas.microsoft.com/office/drawing/2014/main" val="1501656928"/>
                  </a:ext>
                </a:extLst>
              </a:tr>
              <a:tr h="107736">
                <a:tc gridSpan="9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Мероприятия, направленные на содействие в реализации воспитательного и культурно-образовательного потенциала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6509404"/>
                  </a:ext>
                </a:extLst>
              </a:tr>
              <a:tr h="10773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extLst>
                  <a:ext uri="{0D108BD9-81ED-4DB2-BD59-A6C34878D82A}">
                    <a16:rowId xmlns:a16="http://schemas.microsoft.com/office/drawing/2014/main" val="2061826693"/>
                  </a:ext>
                </a:extLst>
              </a:tr>
              <a:tr h="107736">
                <a:tc gridSpan="9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Мероприятия, направленные на повышение ценности семейного воспитания, сохранение духовно-нравственных традиций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8593583"/>
                  </a:ext>
                </a:extLst>
              </a:tr>
              <a:tr h="10773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extLst>
                  <a:ext uri="{0D108BD9-81ED-4DB2-BD59-A6C34878D82A}">
                    <a16:rowId xmlns:a16="http://schemas.microsoft.com/office/drawing/2014/main" val="138239939"/>
                  </a:ext>
                </a:extLst>
              </a:tr>
              <a:tr h="107736">
                <a:tc gridSpan="9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IV</a:t>
                      </a: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Мероприятия по сохранению, укреплению здоровья и формирования мотивации для ведения здорового образа жизни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3146980"/>
                  </a:ext>
                </a:extLst>
              </a:tr>
              <a:tr h="21070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extLst>
                  <a:ext uri="{0D108BD9-81ED-4DB2-BD59-A6C34878D82A}">
                    <a16:rowId xmlns:a16="http://schemas.microsoft.com/office/drawing/2014/main" val="2188539708"/>
                  </a:ext>
                </a:extLst>
              </a:tr>
              <a:tr h="107736">
                <a:tc gridSpan="9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Профориентационные мероприятия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1675969"/>
                  </a:ext>
                </a:extLst>
              </a:tr>
              <a:tr h="10773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extLst>
                  <a:ext uri="{0D108BD9-81ED-4DB2-BD59-A6C34878D82A}">
                    <a16:rowId xmlns:a16="http://schemas.microsoft.com/office/drawing/2014/main" val="418827876"/>
                  </a:ext>
                </a:extLst>
              </a:tr>
              <a:tr h="107736">
                <a:tc gridSpan="9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</a:t>
                      </a: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Мероприятия по трудовому воспитанию, занятости и трудоустройству детей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0386360"/>
                  </a:ext>
                </a:extLst>
              </a:tr>
              <a:tr h="10773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extLst>
                  <a:ext uri="{0D108BD9-81ED-4DB2-BD59-A6C34878D82A}">
                    <a16:rowId xmlns:a16="http://schemas.microsoft.com/office/drawing/2014/main" val="4141361330"/>
                  </a:ext>
                </a:extLst>
              </a:tr>
              <a:tr h="10773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VII</a:t>
                      </a: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Профилактические мероприятия 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2006675"/>
                  </a:ext>
                </a:extLst>
              </a:tr>
              <a:tr h="18293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extLst>
                  <a:ext uri="{0D108BD9-81ED-4DB2-BD59-A6C34878D82A}">
                    <a16:rowId xmlns:a16="http://schemas.microsoft.com/office/drawing/2014/main" val="4239967126"/>
                  </a:ext>
                </a:extLst>
              </a:tr>
              <a:tr h="107736">
                <a:tc gridSpan="9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VIII</a:t>
                      </a: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Отдых и оздоровление детей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3539751"/>
                  </a:ext>
                </a:extLst>
              </a:tr>
              <a:tr h="15364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extLst>
                  <a:ext uri="{0D108BD9-81ED-4DB2-BD59-A6C34878D82A}">
                    <a16:rowId xmlns:a16="http://schemas.microsoft.com/office/drawing/2014/main" val="1493607285"/>
                  </a:ext>
                </a:extLst>
              </a:tr>
              <a:tr h="107736">
                <a:tc gridSpan="9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IX</a:t>
                      </a: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Волонтерское движение (социальные, благотворительные акции) 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6244372"/>
                  </a:ext>
                </a:extLst>
              </a:tr>
              <a:tr h="10773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extLst>
                  <a:ext uri="{0D108BD9-81ED-4DB2-BD59-A6C34878D82A}">
                    <a16:rowId xmlns:a16="http://schemas.microsoft.com/office/drawing/2014/main" val="2841800895"/>
                  </a:ext>
                </a:extLst>
              </a:tr>
              <a:tr h="107736">
                <a:tc gridSpan="9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Мероприятия по грантовой поддержке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3399116"/>
                  </a:ext>
                </a:extLst>
              </a:tr>
              <a:tr h="1551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89" marR="29689" marT="0" marB="0"/>
                </a:tc>
                <a:extLst>
                  <a:ext uri="{0D108BD9-81ED-4DB2-BD59-A6C34878D82A}">
                    <a16:rowId xmlns:a16="http://schemas.microsoft.com/office/drawing/2014/main" val="603152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6606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Двойная стрелка влево/вправо 27"/>
          <p:cNvSpPr/>
          <p:nvPr/>
        </p:nvSpPr>
        <p:spPr>
          <a:xfrm rot="19903477">
            <a:off x="2997011" y="4579371"/>
            <a:ext cx="4371824" cy="170606"/>
          </a:xfrm>
          <a:prstGeom prst="left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06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FE145A1-2994-3C6B-BD58-ED46B3D410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90" t="42951" r="41656" b="22885"/>
          <a:stretch/>
        </p:blipFill>
        <p:spPr>
          <a:xfrm>
            <a:off x="0" y="-1"/>
            <a:ext cx="9906000" cy="6857999"/>
          </a:xfrm>
          <a:prstGeom prst="rect">
            <a:avLst/>
          </a:prstGeom>
        </p:spPr>
      </p:pic>
      <p:sp>
        <p:nvSpPr>
          <p:cNvPr id="27" name="Двойная стрелка влево/вправо 26"/>
          <p:cNvSpPr/>
          <p:nvPr/>
        </p:nvSpPr>
        <p:spPr>
          <a:xfrm rot="3637870" flipV="1">
            <a:off x="5614724" y="3915979"/>
            <a:ext cx="1979834" cy="112591"/>
          </a:xfrm>
          <a:prstGeom prst="left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06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Двойная стрелка влево/вправо 25"/>
          <p:cNvSpPr/>
          <p:nvPr/>
        </p:nvSpPr>
        <p:spPr>
          <a:xfrm rot="1111050">
            <a:off x="2325502" y="4708029"/>
            <a:ext cx="4525293" cy="144536"/>
          </a:xfrm>
          <a:prstGeom prst="left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06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206902"/>
            <a:ext cx="9906000" cy="871147"/>
          </a:xfrm>
          <a:solidFill>
            <a:srgbClr val="FFCC99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Ролевая структура плана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399263" y="1357351"/>
            <a:ext cx="4796074" cy="553573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75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</a:t>
            </a:r>
            <a:endParaRPr lang="ru-RU" sz="1706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628543" y="2037763"/>
            <a:ext cx="2554962" cy="1067575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Высший исполнительный орган государственной власти 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01247" y="4962106"/>
            <a:ext cx="2246013" cy="1085004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Общественные организации, объединения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126525" y="2656615"/>
            <a:ext cx="2081731" cy="1274427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Территориальные исполнительные органы государственной власти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97742" y="2656615"/>
            <a:ext cx="2081731" cy="1274427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Центральные исполнительные органы государственной власти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780860" y="4936782"/>
            <a:ext cx="2246013" cy="1085004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Федеральные организации</a:t>
            </a:r>
          </a:p>
          <a:p>
            <a:pPr algn="ctr"/>
            <a:r>
              <a:rPr lang="ru-RU" sz="170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(по согласованию)</a:t>
            </a:r>
          </a:p>
        </p:txBody>
      </p:sp>
      <p:sp>
        <p:nvSpPr>
          <p:cNvPr id="11" name="Овал 10"/>
          <p:cNvSpPr/>
          <p:nvPr/>
        </p:nvSpPr>
        <p:spPr>
          <a:xfrm>
            <a:off x="3741951" y="3435757"/>
            <a:ext cx="2370587" cy="2046219"/>
          </a:xfrm>
          <a:prstGeom prst="ellipse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44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виды и формы образовательных организаций</a:t>
            </a:r>
          </a:p>
          <a:p>
            <a:pPr algn="ctr"/>
            <a:endParaRPr lang="ru-RU" sz="1544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Двойная стрелка влево/вправо 15"/>
          <p:cNvSpPr/>
          <p:nvPr/>
        </p:nvSpPr>
        <p:spPr>
          <a:xfrm rot="20169437">
            <a:off x="2813994" y="2596187"/>
            <a:ext cx="806854" cy="121932"/>
          </a:xfrm>
          <a:prstGeom prst="left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06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Двойная стрелка влево/вправо 16"/>
          <p:cNvSpPr/>
          <p:nvPr/>
        </p:nvSpPr>
        <p:spPr>
          <a:xfrm rot="1672556">
            <a:off x="6224219" y="2694686"/>
            <a:ext cx="874107" cy="124213"/>
          </a:xfrm>
          <a:prstGeom prst="left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06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Двойная стрелка влево/вправо 17"/>
          <p:cNvSpPr/>
          <p:nvPr/>
        </p:nvSpPr>
        <p:spPr>
          <a:xfrm>
            <a:off x="3052716" y="3213832"/>
            <a:ext cx="3810377" cy="147936"/>
          </a:xfrm>
          <a:prstGeom prst="left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06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Двойная стрелка влево/вправо 18"/>
          <p:cNvSpPr/>
          <p:nvPr/>
        </p:nvSpPr>
        <p:spPr>
          <a:xfrm rot="1098090">
            <a:off x="2811059" y="3753958"/>
            <a:ext cx="1121794" cy="119245"/>
          </a:xfrm>
          <a:prstGeom prst="left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06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Двойная стрелка влево/вправо 19"/>
          <p:cNvSpPr/>
          <p:nvPr/>
        </p:nvSpPr>
        <p:spPr>
          <a:xfrm rot="20225287">
            <a:off x="5862532" y="3579258"/>
            <a:ext cx="1171098" cy="117015"/>
          </a:xfrm>
          <a:prstGeom prst="left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06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Двойная стрелка влево/вправо 20"/>
          <p:cNvSpPr/>
          <p:nvPr/>
        </p:nvSpPr>
        <p:spPr>
          <a:xfrm rot="5400000">
            <a:off x="1233516" y="4389286"/>
            <a:ext cx="852259" cy="139160"/>
          </a:xfrm>
          <a:prstGeom prst="left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06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Двойная стрелка влево/вправо 21"/>
          <p:cNvSpPr/>
          <p:nvPr/>
        </p:nvSpPr>
        <p:spPr>
          <a:xfrm rot="16200000">
            <a:off x="7759607" y="4327119"/>
            <a:ext cx="800853" cy="157109"/>
          </a:xfrm>
          <a:prstGeom prst="left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06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Двойная стрелка влево/вправо 22"/>
          <p:cNvSpPr/>
          <p:nvPr/>
        </p:nvSpPr>
        <p:spPr>
          <a:xfrm>
            <a:off x="3368761" y="5705841"/>
            <a:ext cx="3260761" cy="160483"/>
          </a:xfrm>
          <a:prstGeom prst="left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06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Двойная стрелка влево/вправо 23"/>
          <p:cNvSpPr/>
          <p:nvPr/>
        </p:nvSpPr>
        <p:spPr>
          <a:xfrm rot="1779056">
            <a:off x="6039398" y="4907987"/>
            <a:ext cx="804416" cy="126166"/>
          </a:xfrm>
          <a:prstGeom prst="left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06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Двойная стрелка влево/вправо 24"/>
          <p:cNvSpPr/>
          <p:nvPr/>
        </p:nvSpPr>
        <p:spPr>
          <a:xfrm rot="9014804">
            <a:off x="3196327" y="5110943"/>
            <a:ext cx="719148" cy="95433"/>
          </a:xfrm>
          <a:prstGeom prst="left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06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object 2">
            <a:extLst>
              <a:ext uri="{FF2B5EF4-FFF2-40B4-BE49-F238E27FC236}">
                <a16:creationId xmlns:a16="http://schemas.microsoft.com/office/drawing/2014/main" id="{2128A374-62BE-1021-401B-9C1E1FB273C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221684"/>
            <a:ext cx="4953000" cy="636316"/>
          </a:xfrm>
          <a:prstGeom prst="rect">
            <a:avLst/>
          </a:prstGeom>
        </p:spPr>
      </p:pic>
      <p:pic>
        <p:nvPicPr>
          <p:cNvPr id="12" name="object 3">
            <a:extLst>
              <a:ext uri="{FF2B5EF4-FFF2-40B4-BE49-F238E27FC236}">
                <a16:creationId xmlns:a16="http://schemas.microsoft.com/office/drawing/2014/main" id="{7EB33560-63CB-8DA2-991C-1058BF8D45C5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953000" y="6230652"/>
            <a:ext cx="4953000" cy="63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8452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36897AB-75C8-8C45-6014-B489809FEF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90" t="42951" r="41656" b="22885"/>
          <a:stretch/>
        </p:blipFill>
        <p:spPr>
          <a:xfrm>
            <a:off x="0" y="0"/>
            <a:ext cx="9906000" cy="68579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81"/>
          <a:stretch/>
        </p:blipFill>
        <p:spPr>
          <a:xfrm>
            <a:off x="0" y="1178786"/>
            <a:ext cx="7381875" cy="5679213"/>
          </a:xfrm>
          <a:prstGeom prst="rect">
            <a:avLst/>
          </a:prstGeom>
        </p:spPr>
      </p:pic>
      <p:pic>
        <p:nvPicPr>
          <p:cNvPr id="5" name="Picture 4" descr="https://luxe-host.ru/wp-content/uploads/3/9/7/397f5c289c850e5cfe92335895ef3af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205" y="2775349"/>
            <a:ext cx="3238722" cy="323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95300" y="1336111"/>
            <a:ext cx="8915400" cy="1920213"/>
          </a:xfrm>
          <a:prstGeom prst="rect">
            <a:avLst/>
          </a:prstGeom>
        </p:spPr>
        <p:txBody>
          <a:bodyPr vert="horz" lIns="107287" tIns="53643" rIns="107287" bIns="53643" rtlCol="0" anchor="ctr">
            <a:noAutofit/>
          </a:bodyPr>
          <a:lstStyle>
            <a:lvl1pPr algn="ctr" defTabSz="1072866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85124"/>
            <a:ext cx="3305175" cy="950986"/>
          </a:xfrm>
          <a:prstGeom prst="rect">
            <a:avLst/>
          </a:prstGeom>
        </p:spPr>
      </p:pic>
      <p:pic>
        <p:nvPicPr>
          <p:cNvPr id="6" name="object 2">
            <a:extLst>
              <a:ext uri="{FF2B5EF4-FFF2-40B4-BE49-F238E27FC236}">
                <a16:creationId xmlns:a16="http://schemas.microsoft.com/office/drawing/2014/main" id="{752F128C-A46D-6CE2-B8DF-4F6B9B6129F6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6221684"/>
            <a:ext cx="4953000" cy="636316"/>
          </a:xfrm>
          <a:prstGeom prst="rect">
            <a:avLst/>
          </a:prstGeom>
        </p:spPr>
      </p:pic>
      <p:pic>
        <p:nvPicPr>
          <p:cNvPr id="9" name="object 3">
            <a:extLst>
              <a:ext uri="{FF2B5EF4-FFF2-40B4-BE49-F238E27FC236}">
                <a16:creationId xmlns:a16="http://schemas.microsoft.com/office/drawing/2014/main" id="{25C992CC-7266-6965-DF2B-2206A1611100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945056" y="6221684"/>
            <a:ext cx="4953000" cy="63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18249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527</TotalTime>
  <Words>567</Words>
  <Application>Microsoft Office PowerPoint</Application>
  <PresentationFormat>Лист A4 (210x297 мм)</PresentationFormat>
  <Paragraphs>143</Paragraphs>
  <Slides>7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Calibri</vt:lpstr>
      <vt:lpstr>Times New Roman</vt:lpstr>
      <vt:lpstr>Тема Office</vt:lpstr>
      <vt:lpstr>Презентация PowerPoint</vt:lpstr>
      <vt:lpstr>            Цель плана: Сохранение и укрепление традиционных ценностей: труд, семья, сплоченность</vt:lpstr>
      <vt:lpstr>Презентация PowerPoint</vt:lpstr>
      <vt:lpstr>Структура проекта плана</vt:lpstr>
      <vt:lpstr>Презентация PowerPoint</vt:lpstr>
      <vt:lpstr>Ролевая структура плана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 2 строка</dc:title>
  <dc:creator>Я</dc:creator>
  <cp:lastModifiedBy>User</cp:lastModifiedBy>
  <cp:revision>32</cp:revision>
  <dcterms:modified xsi:type="dcterms:W3CDTF">2023-02-03T04:58:16Z</dcterms:modified>
</cp:coreProperties>
</file>