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3" r:id="rId1"/>
  </p:sldMasterIdLst>
  <p:sldIdLst>
    <p:sldId id="256" r:id="rId2"/>
    <p:sldId id="262" r:id="rId3"/>
    <p:sldId id="257" r:id="rId4"/>
    <p:sldId id="259" r:id="rId5"/>
    <p:sldId id="260" r:id="rId6"/>
    <p:sldId id="271" r:id="rId7"/>
    <p:sldId id="272" r:id="rId8"/>
    <p:sldId id="270" r:id="rId9"/>
    <p:sldId id="263" r:id="rId10"/>
    <p:sldId id="267" r:id="rId11"/>
    <p:sldId id="269" r:id="rId12"/>
    <p:sldId id="268" r:id="rId13"/>
    <p:sldId id="264" r:id="rId14"/>
    <p:sldId id="265" r:id="rId15"/>
    <p:sldId id="273" r:id="rId16"/>
    <p:sldId id="274" r:id="rId17"/>
    <p:sldId id="276" r:id="rId18"/>
    <p:sldId id="275" r:id="rId19"/>
    <p:sldId id="277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8" d="100"/>
          <a:sy n="68" d="100"/>
        </p:scale>
        <p:origin x="-900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85015-1DDB-4BA3-9DDC-3A822A343C4B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35A62-AEEF-4B74-A505-B9719792A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97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85015-1DDB-4BA3-9DDC-3A822A343C4B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35A62-AEEF-4B74-A505-B9719792A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021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85015-1DDB-4BA3-9DDC-3A822A343C4B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35A62-AEEF-4B74-A505-B9719792A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716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85015-1DDB-4BA3-9DDC-3A822A343C4B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35A62-AEEF-4B74-A505-B9719792A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990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85015-1DDB-4BA3-9DDC-3A822A343C4B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35A62-AEEF-4B74-A505-B9719792A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383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85015-1DDB-4BA3-9DDC-3A822A343C4B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35A62-AEEF-4B74-A505-B9719792A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941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85015-1DDB-4BA3-9DDC-3A822A343C4B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35A62-AEEF-4B74-A505-B9719792A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967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85015-1DDB-4BA3-9DDC-3A822A343C4B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35A62-AEEF-4B74-A505-B9719792A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428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85015-1DDB-4BA3-9DDC-3A822A343C4B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35A62-AEEF-4B74-A505-B9719792A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685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85015-1DDB-4BA3-9DDC-3A822A343C4B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35A62-AEEF-4B74-A505-B9719792A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164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85015-1DDB-4BA3-9DDC-3A822A343C4B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35A62-AEEF-4B74-A505-B9719792A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913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85015-1DDB-4BA3-9DDC-3A822A343C4B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35A62-AEEF-4B74-A505-B9719792A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280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6.png"/><Relationship Id="rId7" Type="http://schemas.openxmlformats.org/officeDocument/2006/relationships/image" Target="../media/image3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2.png"/><Relationship Id="rId5" Type="http://schemas.openxmlformats.org/officeDocument/2006/relationships/image" Target="../media/image35.jpeg"/><Relationship Id="rId10" Type="http://schemas.openxmlformats.org/officeDocument/2006/relationships/image" Target="../media/image1.pn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jpeg"/><Relationship Id="rId7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jpeg"/><Relationship Id="rId7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18" Type="http://schemas.openxmlformats.org/officeDocument/2006/relationships/image" Target="../media/image32.jpg"/><Relationship Id="rId3" Type="http://schemas.openxmlformats.org/officeDocument/2006/relationships/image" Target="../media/image1.png"/><Relationship Id="rId21" Type="http://schemas.openxmlformats.org/officeDocument/2006/relationships/image" Target="../media/image6.pn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31.jpg"/><Relationship Id="rId2" Type="http://schemas.openxmlformats.org/officeDocument/2006/relationships/image" Target="../media/image2.png"/><Relationship Id="rId16" Type="http://schemas.openxmlformats.org/officeDocument/2006/relationships/image" Target="../media/image30.jpeg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g"/><Relationship Id="rId15" Type="http://schemas.openxmlformats.org/officeDocument/2006/relationships/image" Target="../media/image29.jpg"/><Relationship Id="rId10" Type="http://schemas.openxmlformats.org/officeDocument/2006/relationships/image" Target="../media/image24.jpg"/><Relationship Id="rId19" Type="http://schemas.openxmlformats.org/officeDocument/2006/relationships/image" Target="../media/image33.jp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429" y="2132767"/>
            <a:ext cx="11103427" cy="2497561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«Концептуальные основы подготовки педагогов-психологов в системе высшего образования в рамках профессионального стандарта «Педагог-психолог (психолог в сфере образования)»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22583" y="4600876"/>
            <a:ext cx="7357588" cy="1370140"/>
          </a:xfrm>
        </p:spPr>
        <p:txBody>
          <a:bodyPr>
            <a:normAutofit/>
          </a:bodyPr>
          <a:lstStyle/>
          <a:p>
            <a:pPr algn="ctr"/>
            <a:r>
              <a:rPr lang="ru-RU" sz="1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Монгуш</a:t>
            </a:r>
            <a:r>
              <a:rPr lang="ru-RU" sz="1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Чочагай</a:t>
            </a:r>
            <a:r>
              <a:rPr lang="ru-RU" sz="1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Николаевна, </a:t>
            </a:r>
            <a:r>
              <a:rPr lang="ru-RU" sz="1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к.пс.н</a:t>
            </a:r>
            <a:r>
              <a:rPr lang="ru-RU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доцент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зав. кафедрой психологии ФГБОУ ВО «</a:t>
            </a:r>
            <a:r>
              <a:rPr lang="ru-RU" sz="1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ТувГУ</a:t>
            </a:r>
            <a:r>
              <a:rPr lang="ru-RU" sz="1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</p:txBody>
      </p:sp>
      <p:pic>
        <p:nvPicPr>
          <p:cNvPr id="5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052457"/>
            <a:ext cx="6335486" cy="805543"/>
          </a:xfrm>
          <a:prstGeom prst="rect">
            <a:avLst/>
          </a:prstGeom>
        </p:spPr>
      </p:pic>
      <p:pic>
        <p:nvPicPr>
          <p:cNvPr id="7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35486" y="6066780"/>
            <a:ext cx="5856514" cy="791219"/>
          </a:xfrm>
          <a:prstGeom prst="rect">
            <a:avLst/>
          </a:prstGeom>
        </p:spPr>
      </p:pic>
      <p:pic>
        <p:nvPicPr>
          <p:cNvPr id="8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0006" y="154381"/>
            <a:ext cx="1995054" cy="11400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030" y="228068"/>
            <a:ext cx="2856294" cy="82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11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406" y="47507"/>
            <a:ext cx="1425038" cy="74814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95" y="47507"/>
            <a:ext cx="1993802" cy="6412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Научно-исследовательская работа кафедры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5073" y="1970862"/>
            <a:ext cx="6679933" cy="4391437"/>
          </a:xfrm>
        </p:spPr>
        <p:txBody>
          <a:bodyPr>
            <a:normAutofit fontScale="62500" lnSpcReduction="20000"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Кафедральная тема: Жизнестойкость в подростковом и юношеском возрастах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Цель и задачи Изучение показателей жизнестойкости подростков и юношей, проживающих на территории Республики Тыва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В сложных экономических и социальных условиях актуально изучение и развитие таких личностных качеств, которые способствуют преодолению трудных жизненных ситуаций.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2022 г.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по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кафедральной теме и другим острым актуальным проблемам республики было опубликовано более 25 публикаций из РИНЦ 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ВАК, защищены 2 кандидатские диссертации.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Также опубликованы совместные статьи с ведущими докторами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наук, такими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как Ситников В.Л.,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Чухрова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М.Г.,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Фотекова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Т.А. и другие.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54" y="1874159"/>
            <a:ext cx="2043726" cy="1357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34" y="4812311"/>
            <a:ext cx="2177498" cy="145109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680" y="3369907"/>
            <a:ext cx="2317898" cy="1303818"/>
          </a:xfrm>
          <a:prstGeom prst="rect">
            <a:avLst/>
          </a:prstGeom>
        </p:spPr>
      </p:pic>
      <p:pic>
        <p:nvPicPr>
          <p:cNvPr id="20" name="Picture 2" descr="Салчак Ая Михайловна смотреть онлайн видео от Защиты диссертаций в СПбГУ в  хорошем качестве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96" y="3363923"/>
            <a:ext cx="2339174" cy="131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236" y="1874159"/>
            <a:ext cx="2013788" cy="1342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735" y="4812311"/>
            <a:ext cx="2090790" cy="1393315"/>
          </a:xfrm>
          <a:prstGeom prst="rect">
            <a:avLst/>
          </a:prstGeom>
        </p:spPr>
      </p:pic>
      <p:pic>
        <p:nvPicPr>
          <p:cNvPr id="10" name="object 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6052457"/>
            <a:ext cx="6335486" cy="805543"/>
          </a:xfrm>
          <a:prstGeom prst="rect">
            <a:avLst/>
          </a:prstGeom>
        </p:spPr>
      </p:pic>
      <p:pic>
        <p:nvPicPr>
          <p:cNvPr id="11" name="object 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335486" y="6066780"/>
            <a:ext cx="5856514" cy="79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08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519" y="826792"/>
            <a:ext cx="10772775" cy="101338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Научные мероприятия кафедры (конференции, круглые столы, научные семинары, проведенные кафедрой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4032" y="2050181"/>
            <a:ext cx="11543168" cy="4081112"/>
          </a:xfrm>
        </p:spPr>
        <p:txBody>
          <a:bodyPr>
            <a:noAutofit/>
          </a:bodyPr>
          <a:lstStyle/>
          <a:p>
            <a:pPr lvl="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Международная юбилейная научная конференция, посвященная 50-летию создания Института психологии РАН «История, современность и перспективы развития психологии в системе Российской Академии наук»,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16-18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ноября 2022 г. Москва. Момбей-оол С.М., Салчак А.М.,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Кедич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С.И., Ситников В.Л.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Открытый семинар ВШЭ по образованию «Анализ результатов мониторинга студенческой жизни в контексте оценки психологического благополучия». Москва,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2022.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Круглый стол «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Тьюторское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сопровождение обучающихся с инвалидностью и ОВЗ и их семей в инклюзивном образовательном процессе как условие оказания качественной психолого-педагогической поддержки» Кызыл,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2022.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Всероссийский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научно-исследовательский - практический семинар «Вопросы этнопсихологической науки и практики»,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посв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. международному дню толерантности. Улан-Удэ, 2022.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Ежегодная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научно-практическая конференция студентов. Кызыл, 2022. Секция «Актуальные проблемы социальной психологии», секция «Актуальные проблемы общей психологии»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Международная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научно-практическая конференция «Семья и дети в современном мире». Кызыл,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2022.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Ежегодная научно-практическая конференция преподавателей и аспирантов, Кызыл,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2022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052457"/>
            <a:ext cx="6335486" cy="805543"/>
          </a:xfrm>
          <a:prstGeom prst="rect">
            <a:avLst/>
          </a:prstGeom>
        </p:spPr>
      </p:pic>
      <p:pic>
        <p:nvPicPr>
          <p:cNvPr id="5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35486" y="6066780"/>
            <a:ext cx="5856514" cy="791219"/>
          </a:xfrm>
          <a:prstGeom prst="rect">
            <a:avLst/>
          </a:prstGeom>
        </p:spPr>
      </p:pic>
      <p:pic>
        <p:nvPicPr>
          <p:cNvPr id="6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425038" cy="7481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151" y="154382"/>
            <a:ext cx="1993802" cy="64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96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2526" y="902525"/>
            <a:ext cx="10772775" cy="101338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Научные мероприятия кафедры (конференции, круглые столы, научные семинары, проведенные кафедрой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691" y="1944303"/>
            <a:ext cx="11615596" cy="4313641"/>
          </a:xfrm>
        </p:spPr>
        <p:txBody>
          <a:bodyPr>
            <a:noAutofit/>
          </a:bodyPr>
          <a:lstStyle/>
          <a:p>
            <a:pPr lvl="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Курсы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повышения квалификации «Математическая статистика» для психологов в объеме 80 часов с приглашенным специалистом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Кедич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С.И. (Санкт-Петербург, ПГУПС). Охвачено около 60 участников.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II Всероссийская научно-практическая конференция с международным участием «Актуальные проблемы преподавания на современном этапе», Кызыл (18 марта 2022)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Всероссийский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научно-практический семинар «Вопросы этнопсихологической науки и практики», посвященный Международному дню толерантности в Бурятском государственном университете имени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Доржи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Банзарова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Межрегиональный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круглый стол с международным участием «Проблемы формирования и функционирования психологических служб в системе профессионального образования» (доклад, 27 апреля 2022)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VIII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межрегиональная студенческая научно-практическая конференция «Социальны проблемы молодежи: от образования до занятости». (1 декабря)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Участие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в ЕНПК преподавателей и аспирантов, посвященный году культурного наследия народов России и 70-летию высшего образования в Туве. Без публикации. 29 октября 2022 г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.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ourier New" panose="02070309020205020404" pitchFamily="49" charset="0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Круглый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стол, посвященная Всероссийскому дню психолога Министерства образования и науки Республики Тыва и ГБУ РЦПМСС «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Сайзырал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». Кызыл ноябрь 2022. 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052457"/>
            <a:ext cx="6335486" cy="805543"/>
          </a:xfrm>
          <a:prstGeom prst="rect">
            <a:avLst/>
          </a:prstGeom>
        </p:spPr>
      </p:pic>
      <p:pic>
        <p:nvPicPr>
          <p:cNvPr id="5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35486" y="6066780"/>
            <a:ext cx="5856514" cy="791219"/>
          </a:xfrm>
          <a:prstGeom prst="rect">
            <a:avLst/>
          </a:prstGeom>
        </p:spPr>
      </p:pic>
      <p:pic>
        <p:nvPicPr>
          <p:cNvPr id="6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0007" y="154382"/>
            <a:ext cx="1425038" cy="7481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151" y="154382"/>
            <a:ext cx="1993802" cy="64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6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6494" y="795650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кафедры в реализации Стратегии социально-экономического развития Республики Тыва, в различных республиканских программах,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мероприятиях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007" y="2256014"/>
            <a:ext cx="11656193" cy="4427622"/>
          </a:xfrm>
        </p:spPr>
        <p:txBody>
          <a:bodyPr>
            <a:normAutofit fontScale="55000" lnSpcReduction="2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Росмолодежь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Название гранта «Особенности карьерного роста и удовлетворённости браком женщин в Республики Тыва»;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Courier New" panose="02070309020205020404" pitchFamily="49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Моя страна- моя Россия Название гранта «Сохраним семью»;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Courier New" panose="02070309020205020404" pitchFamily="49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Грант Председателя Правительства Республики Тыва (среди НКО). Название гранта «Семейная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генограмма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»;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Courier New" panose="02070309020205020404" pitchFamily="49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ТЗ ХГУ ГАГУ Название гранта: Особенности восприятия образа отца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южносибирских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народов Тувы, Хакасии и Алтая;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Courier New" panose="02070309020205020404" pitchFamily="49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Грант Председателя Правительства Республики Тыва среди молодых ученых название гранта: «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Pro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меня»;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Courier New" panose="02070309020205020404" pitchFamily="49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Участие в конкурсе «Лучший молодой ученый кандидат наук РТ 2022», победитель Момбей-оол С.М., призер Салчак А.М.;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Courier New" panose="02070309020205020404" pitchFamily="49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Заявка на предоставление гранта Главы Правительства Республики Тыва для поддержки молодых ученых Республики Тыва. Тема «Психологическая помощь членам семей участников СВО»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Куулар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А.А.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Courier New" panose="02070309020205020404" pitchFamily="49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Участие в конкурсе УМНИК-2022 программы «Студенческий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Стартап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» Фонда содействия инновациям по Томской области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Куулар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С.Д. Исполнитель Монгуш Ч.Н. 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Courier New" panose="02070309020205020404" pitchFamily="49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/>
          </a:p>
        </p:txBody>
      </p:sp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052457"/>
            <a:ext cx="6335486" cy="805543"/>
          </a:xfrm>
          <a:prstGeom prst="rect">
            <a:avLst/>
          </a:prstGeom>
        </p:spPr>
      </p:pic>
      <p:pic>
        <p:nvPicPr>
          <p:cNvPr id="5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35486" y="6066780"/>
            <a:ext cx="5856514" cy="791219"/>
          </a:xfrm>
          <a:prstGeom prst="rect">
            <a:avLst/>
          </a:prstGeom>
        </p:spPr>
      </p:pic>
      <p:pic>
        <p:nvPicPr>
          <p:cNvPr id="6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0007" y="154382"/>
            <a:ext cx="1425038" cy="7481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151" y="154382"/>
            <a:ext cx="1993802" cy="64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2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9427" y="795650"/>
            <a:ext cx="10772775" cy="103077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Научно-исследовательская работа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131" y="1809548"/>
            <a:ext cx="11737571" cy="4427623"/>
          </a:xfrm>
        </p:spPr>
        <p:txBody>
          <a:bodyPr>
            <a:no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2022 г. более 45 публикаций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 студентами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60-ая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научная студенческая конференция. Новосибирск, МНСК-2022 г.;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Научно-практическая конференция студентов и молодых учёных, посвященной роли буддийских религиозных институтов в общественно-государственной системе России в Забайкальском ГУ;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Ежегодная научно-практическая конференция студентов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ТувГУ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апрель 2022 год. Кызыл. ЕНПК-2022;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научно-практическая конференция «Актуальные проблемы исследования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этно-экологических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этнокультурных традиций народов Саяно-Алтая»;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VIII межрегиональная студенческая научно-практическая конференция с международным участием «Социальные проблемы молодежи: от образования до занятости» (ТОГУ);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научно-практическая конференции «Семья и дети в современном мире». Кызыл, июнь 2022 г.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научная конференция студентов, аспирантов и молодых учёных «Ломоносов-2022»;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VIII межрегиональная студенческая научно-практическая конференция «Социальны проблемы молодежи: от образования до занятости»;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Международная научно-практическая конференция «Развитие социально-устойчивой инновационной среды непрерывного педагогического образования», г. Абакан, 2022 г.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 в пространстве образования и личностного развития: перспективные практики научного исследования и сотрудничества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052457"/>
            <a:ext cx="6335486" cy="805543"/>
          </a:xfrm>
          <a:prstGeom prst="rect">
            <a:avLst/>
          </a:prstGeom>
        </p:spPr>
      </p:pic>
      <p:pic>
        <p:nvPicPr>
          <p:cNvPr id="5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35486" y="6066780"/>
            <a:ext cx="5856514" cy="791219"/>
          </a:xfrm>
          <a:prstGeom prst="rect">
            <a:avLst/>
          </a:prstGeom>
        </p:spPr>
      </p:pic>
      <p:pic>
        <p:nvPicPr>
          <p:cNvPr id="6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0007" y="154382"/>
            <a:ext cx="1425038" cy="7481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151" y="154382"/>
            <a:ext cx="1993802" cy="64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42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9613" y="110235"/>
            <a:ext cx="10772775" cy="767952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Заявки на ВКР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2072624"/>
              </p:ext>
            </p:extLst>
          </p:nvPr>
        </p:nvGraphicFramePr>
        <p:xfrm>
          <a:off x="2" y="968719"/>
          <a:ext cx="12191998" cy="5889280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2116180">
                  <a:extLst>
                    <a:ext uri="{9D8B030D-6E8A-4147-A177-3AD203B41FA5}">
                      <a16:colId xmlns="" xmlns:a16="http://schemas.microsoft.com/office/drawing/2014/main" val="2547181818"/>
                    </a:ext>
                  </a:extLst>
                </a:gridCol>
                <a:gridCol w="2875367">
                  <a:extLst>
                    <a:ext uri="{9D8B030D-6E8A-4147-A177-3AD203B41FA5}">
                      <a16:colId xmlns="" xmlns:a16="http://schemas.microsoft.com/office/drawing/2014/main" val="2457411803"/>
                    </a:ext>
                  </a:extLst>
                </a:gridCol>
                <a:gridCol w="2401889">
                  <a:extLst>
                    <a:ext uri="{9D8B030D-6E8A-4147-A177-3AD203B41FA5}">
                      <a16:colId xmlns="" xmlns:a16="http://schemas.microsoft.com/office/drawing/2014/main" val="501089729"/>
                    </a:ext>
                  </a:extLst>
                </a:gridCol>
                <a:gridCol w="2343112">
                  <a:extLst>
                    <a:ext uri="{9D8B030D-6E8A-4147-A177-3AD203B41FA5}">
                      <a16:colId xmlns="" xmlns:a16="http://schemas.microsoft.com/office/drawing/2014/main" val="2123584983"/>
                    </a:ext>
                  </a:extLst>
                </a:gridCol>
                <a:gridCol w="2455450">
                  <a:extLst>
                    <a:ext uri="{9D8B030D-6E8A-4147-A177-3AD203B41FA5}">
                      <a16:colId xmlns="" xmlns:a16="http://schemas.microsoft.com/office/drawing/2014/main" val="2051945126"/>
                    </a:ext>
                  </a:extLst>
                </a:gridCol>
              </a:tblGrid>
              <a:tr h="19630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Выпуски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психологии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ТувГУ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Психологической службы Центра здоровья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ТувГУ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УНЛ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практической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социальной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Заявки других образовательных организаций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147266671"/>
                  </a:ext>
                </a:extLst>
              </a:tr>
              <a:tr h="9815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(14) ППО_бак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7063755"/>
                  </a:ext>
                </a:extLst>
              </a:tr>
              <a:tr h="9815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(21) Пс_бак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849343083"/>
                  </a:ext>
                </a:extLst>
              </a:tr>
              <a:tr h="9815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(19)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Пс_маг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031734628"/>
                  </a:ext>
                </a:extLst>
              </a:tr>
              <a:tr h="9815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(17)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Пс_бак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201813655"/>
                  </a:ext>
                </a:extLst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007" y="154382"/>
            <a:ext cx="1425038" cy="7481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151" y="154382"/>
            <a:ext cx="1993802" cy="64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10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113136"/>
          </a:xfrm>
        </p:spPr>
        <p:txBody>
          <a:bodyPr>
            <a:normAutofit/>
          </a:bodyPr>
          <a:lstStyle/>
          <a:p>
            <a:pPr marL="228600"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Сотрудничество с учреждениями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02336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организации Республики Тыва (техникумы, школы, д/с)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Центры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психического здоровья детей, подростков РТ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Центры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помощи семье и детям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центр психолого-медико-социального сопровождения «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Сайзырал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администраций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УМВД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по г. Кызылу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ФКУ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ИК-4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ФКУ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УИН УФСИН РФ по РТ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Войсковая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98475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608" y="3615397"/>
            <a:ext cx="3631185" cy="24196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052457"/>
            <a:ext cx="6335486" cy="805543"/>
          </a:xfrm>
          <a:prstGeom prst="rect">
            <a:avLst/>
          </a:prstGeom>
        </p:spPr>
      </p:pic>
      <p:pic>
        <p:nvPicPr>
          <p:cNvPr id="6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35486" y="6066780"/>
            <a:ext cx="5856514" cy="79121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0007" y="154382"/>
            <a:ext cx="1425038" cy="7481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151" y="154382"/>
            <a:ext cx="1993802" cy="64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20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6482" y="624976"/>
            <a:ext cx="10772775" cy="80918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Выпускники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08420" y="1701256"/>
            <a:ext cx="8620983" cy="4365524"/>
          </a:xfrm>
        </p:spPr>
        <p:txBody>
          <a:bodyPr>
            <a:normAutofit/>
          </a:bodyPr>
          <a:lstStyle/>
          <a:p>
            <a:pPr algn="r">
              <a:lnSpc>
                <a:spcPct val="150000"/>
              </a:lnSpc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2011 года по направлению подготовки Психолого-педагогическое образование и Педагогику и психологию закончили более 343 выпускников из них 43 закончили с отличием.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22" y="1400561"/>
            <a:ext cx="3557476" cy="17787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8" y="3567166"/>
            <a:ext cx="3831270" cy="2256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6052457"/>
            <a:ext cx="6335486" cy="805543"/>
          </a:xfrm>
          <a:prstGeom prst="rect">
            <a:avLst/>
          </a:prstGeom>
        </p:spPr>
      </p:pic>
      <p:pic>
        <p:nvPicPr>
          <p:cNvPr id="7" name="object 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35486" y="6066780"/>
            <a:ext cx="5856514" cy="791219"/>
          </a:xfrm>
          <a:prstGeom prst="rect">
            <a:avLst/>
          </a:prstGeom>
        </p:spPr>
      </p:pic>
      <p:pic>
        <p:nvPicPr>
          <p:cNvPr id="8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0007" y="154382"/>
            <a:ext cx="1425038" cy="7481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151" y="154382"/>
            <a:ext cx="1993802" cy="64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5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162963"/>
            <a:ext cx="10772775" cy="80918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Трудоустройство выпускников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0028783"/>
              </p:ext>
            </p:extLst>
          </p:nvPr>
        </p:nvGraphicFramePr>
        <p:xfrm>
          <a:off x="346510" y="984600"/>
          <a:ext cx="11444437" cy="5082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8887">
                  <a:extLst>
                    <a:ext uri="{9D8B030D-6E8A-4147-A177-3AD203B41FA5}">
                      <a16:colId xmlns="" xmlns:a16="http://schemas.microsoft.com/office/drawing/2014/main" val="527536187"/>
                    </a:ext>
                  </a:extLst>
                </a:gridCol>
                <a:gridCol w="1273181">
                  <a:extLst>
                    <a:ext uri="{9D8B030D-6E8A-4147-A177-3AD203B41FA5}">
                      <a16:colId xmlns="" xmlns:a16="http://schemas.microsoft.com/office/drawing/2014/main" val="3065608873"/>
                    </a:ext>
                  </a:extLst>
                </a:gridCol>
                <a:gridCol w="1380077">
                  <a:extLst>
                    <a:ext uri="{9D8B030D-6E8A-4147-A177-3AD203B41FA5}">
                      <a16:colId xmlns="" xmlns:a16="http://schemas.microsoft.com/office/drawing/2014/main" val="3904835230"/>
                    </a:ext>
                  </a:extLst>
                </a:gridCol>
                <a:gridCol w="1539318">
                  <a:extLst>
                    <a:ext uri="{9D8B030D-6E8A-4147-A177-3AD203B41FA5}">
                      <a16:colId xmlns="" xmlns:a16="http://schemas.microsoft.com/office/drawing/2014/main" val="2989694321"/>
                    </a:ext>
                  </a:extLst>
                </a:gridCol>
                <a:gridCol w="1663171">
                  <a:extLst>
                    <a:ext uri="{9D8B030D-6E8A-4147-A177-3AD203B41FA5}">
                      <a16:colId xmlns="" xmlns:a16="http://schemas.microsoft.com/office/drawing/2014/main" val="400351556"/>
                    </a:ext>
                  </a:extLst>
                </a:gridCol>
                <a:gridCol w="1716251">
                  <a:extLst>
                    <a:ext uri="{9D8B030D-6E8A-4147-A177-3AD203B41FA5}">
                      <a16:colId xmlns="" xmlns:a16="http://schemas.microsoft.com/office/drawing/2014/main" val="4168832658"/>
                    </a:ext>
                  </a:extLst>
                </a:gridCol>
                <a:gridCol w="1583552">
                  <a:extLst>
                    <a:ext uri="{9D8B030D-6E8A-4147-A177-3AD203B41FA5}">
                      <a16:colId xmlns="" xmlns:a16="http://schemas.microsoft.com/office/drawing/2014/main" val="2813413377"/>
                    </a:ext>
                  </a:extLst>
                </a:gridCol>
              </a:tblGrid>
              <a:tr h="154371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подготовки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 выпускников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Трудоустроены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по специальности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Находятся в отпуске по уходу за ребенком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Продолжили обучение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 трудоустроены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974522772"/>
                  </a:ext>
                </a:extLst>
              </a:tr>
              <a:tr h="1010990">
                <a:tc>
                  <a:txBody>
                    <a:bodyPr/>
                    <a:lstStyle/>
                    <a:p>
                      <a:pPr marL="1397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44.03.02 Психолого-педагогическое образование ОФО 2019 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280859901"/>
                  </a:ext>
                </a:extLst>
              </a:tr>
              <a:tr h="10109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44.03.02 Психолого-педагогическое образование ЗФО 2020 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741166057"/>
                  </a:ext>
                </a:extLst>
              </a:tr>
              <a:tr h="1516485">
                <a:tc>
                  <a:txBody>
                    <a:bodyPr/>
                    <a:lstStyle/>
                    <a:p>
                      <a:pPr marL="1397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44.03.01 Психолого-педагогическое образование, «Психолог в образовании» ОФО 2021 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179705925"/>
                  </a:ext>
                </a:extLst>
              </a:tr>
            </a:tbl>
          </a:graphicData>
        </a:graphic>
      </p:graphicFrame>
      <p:pic>
        <p:nvPicPr>
          <p:cNvPr id="5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052457"/>
            <a:ext cx="6335486" cy="805543"/>
          </a:xfrm>
          <a:prstGeom prst="rect">
            <a:avLst/>
          </a:prstGeom>
        </p:spPr>
      </p:pic>
      <p:pic>
        <p:nvPicPr>
          <p:cNvPr id="6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35486" y="6066780"/>
            <a:ext cx="5856514" cy="79121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0007" y="154382"/>
            <a:ext cx="1425038" cy="7481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151" y="154382"/>
            <a:ext cx="1993802" cy="64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83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8623" y="1149791"/>
            <a:ext cx="10753725" cy="2799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052457"/>
            <a:ext cx="6335486" cy="805543"/>
          </a:xfrm>
          <a:prstGeom prst="rect">
            <a:avLst/>
          </a:prstGeom>
        </p:spPr>
      </p:pic>
      <p:pic>
        <p:nvPicPr>
          <p:cNvPr id="9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35486" y="6066780"/>
            <a:ext cx="5856514" cy="791219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786" y="2258964"/>
            <a:ext cx="2917947" cy="2917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605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698" y="-144918"/>
            <a:ext cx="10404107" cy="1779559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профессиональная образовательная программа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842" y="1913774"/>
            <a:ext cx="11207817" cy="4032279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44.03.02 Психолого-педагогическое образование, профиль «Психология и педагогика в инклюзивном образовании» </a:t>
            </a:r>
            <a:endParaRPr lang="ru-RU" sz="36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068" y="3842594"/>
            <a:ext cx="5059364" cy="2276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052457"/>
            <a:ext cx="6335486" cy="805543"/>
          </a:xfrm>
          <a:prstGeom prst="rect">
            <a:avLst/>
          </a:prstGeom>
        </p:spPr>
      </p:pic>
      <p:pic>
        <p:nvPicPr>
          <p:cNvPr id="6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35486" y="6066780"/>
            <a:ext cx="5856514" cy="79121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0007" y="154382"/>
            <a:ext cx="1425038" cy="7481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151" y="154382"/>
            <a:ext cx="1993802" cy="64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30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3" y="287777"/>
            <a:ext cx="10748713" cy="1362518"/>
          </a:xfrm>
        </p:spPr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образовательные и профессиональные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стандарты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8007" y="1896178"/>
            <a:ext cx="11742821" cy="4706753"/>
          </a:xfrm>
        </p:spPr>
        <p:txBody>
          <a:bodyPr>
            <a:normAutofit fontScale="92500" lnSpcReduction="20000"/>
          </a:bodyPr>
          <a:lstStyle/>
          <a:p>
            <a:pPr indent="450215" algn="just">
              <a:spcAft>
                <a:spcPts val="0"/>
              </a:spcAft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Приказ Министерства образования и науки РФ от 22 февраля 2018 г.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№ 122 «Об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утверждении федерального государственного образовательного стандарта высшего образования - бакалавриат по направлению подготовки 44.03.02 Психолого-педагогическое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образование»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(с изменениями и дополнениями)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indent="450215" algn="just">
              <a:spcAft>
                <a:spcPts val="0"/>
              </a:spcAft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Профессиональный стандарт «Педагог-психолог (психолог в сфере образования)» 24 июля 2015 г. №514н 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(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настоящий профессиональный стандарт применяется работодателями  при формировании кадровой политики  и управлении персоналом при организации обучения и аттестации работников, заключении трудовых договоров, разработке должностных инструкций и установлении систем оплаты труда с 1 января 2017 г.)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3200" dirty="0" smtClean="0">
              <a:effectLst/>
            </a:endParaRPr>
          </a:p>
        </p:txBody>
      </p:sp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98919"/>
            <a:ext cx="6335486" cy="659081"/>
          </a:xfrm>
          <a:prstGeom prst="rect">
            <a:avLst/>
          </a:prstGeom>
        </p:spPr>
      </p:pic>
      <p:pic>
        <p:nvPicPr>
          <p:cNvPr id="5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35486" y="6210638"/>
            <a:ext cx="5856514" cy="647361"/>
          </a:xfrm>
          <a:prstGeom prst="rect">
            <a:avLst/>
          </a:prstGeom>
        </p:spPr>
      </p:pic>
      <p:pic>
        <p:nvPicPr>
          <p:cNvPr id="6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253" y="158706"/>
            <a:ext cx="1425038" cy="6121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151" y="270976"/>
            <a:ext cx="1993802" cy="52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0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34" y="133005"/>
            <a:ext cx="11432188" cy="107015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стандарт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«Педагог-психолог (психолог в сфере образования)»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(утвержден приказом Минтруда  России от 24.07.2015 №514н)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0299224"/>
              </p:ext>
            </p:extLst>
          </p:nvPr>
        </p:nvGraphicFramePr>
        <p:xfrm>
          <a:off x="1" y="1905803"/>
          <a:ext cx="12191999" cy="4369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8528">
                  <a:extLst>
                    <a:ext uri="{9D8B030D-6E8A-4147-A177-3AD203B41FA5}">
                      <a16:colId xmlns="" xmlns:a16="http://schemas.microsoft.com/office/drawing/2014/main" val="1680801995"/>
                    </a:ext>
                  </a:extLst>
                </a:gridCol>
                <a:gridCol w="7513471">
                  <a:extLst>
                    <a:ext uri="{9D8B030D-6E8A-4147-A177-3AD203B41FA5}">
                      <a16:colId xmlns="" xmlns:a16="http://schemas.microsoft.com/office/drawing/2014/main" val="3903402355"/>
                    </a:ext>
                  </a:extLst>
                </a:gridCol>
              </a:tblGrid>
              <a:tr h="4369869"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Профстандарт</a:t>
                      </a:r>
                      <a:r>
                        <a:rPr lang="ru-RU" sz="1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включает 2 обобщенные трудовые функции:</a:t>
                      </a:r>
                    </a:p>
                    <a:p>
                      <a:endParaRPr lang="ru-RU" sz="1800" b="0" i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А. Психолого-педагогическое сопровождение образовательного процесса в образовательных</a:t>
                      </a:r>
                    </a:p>
                    <a:p>
                      <a:pPr algn="just"/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организациях общего, профессионального и дополнительного образования, сопровождение</a:t>
                      </a:r>
                    </a:p>
                    <a:p>
                      <a:pPr algn="just"/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основных и дополнительных образовательных программ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Трудовые функции А:</a:t>
                      </a:r>
                    </a:p>
                    <a:p>
                      <a:pPr algn="just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Психолого-педагогическое и методическое 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сопровождение реализации основных и дополнительных образовательных программ</a:t>
                      </a:r>
                    </a:p>
                    <a:p>
                      <a:pPr algn="just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Психологическая экспертиза 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(оценка) комфортности и безопасности образовательной среды образовательных организаций</a:t>
                      </a:r>
                    </a:p>
                    <a:p>
                      <a:pPr algn="just"/>
                      <a:r>
                        <a:rPr lang="ru-RU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Психологическое консультирование 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субъектов образовательного процесса</a:t>
                      </a:r>
                    </a:p>
                    <a:p>
                      <a:pPr algn="just"/>
                      <a:r>
                        <a:rPr lang="ru-RU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Коррекционно-развивающая работа 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детьми и обучающимися, в том числе работа по восстановлению и реабилитации</a:t>
                      </a:r>
                    </a:p>
                    <a:p>
                      <a:pPr algn="just"/>
                      <a:r>
                        <a:rPr lang="ru-RU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Психологическая диагностика 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 и обучающихся</a:t>
                      </a:r>
                    </a:p>
                    <a:p>
                      <a:pPr algn="just"/>
                      <a:r>
                        <a:rPr lang="ru-RU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Психологическое просвещение 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субъектов образовательного процесса</a:t>
                      </a:r>
                    </a:p>
                    <a:p>
                      <a:pPr algn="just"/>
                      <a:r>
                        <a:rPr lang="ru-RU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Психологическая профилактика 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(профессиональная деятельность, направленная на сохранение и укрепление психологического здоровья обучающихся в процессе обучения и воспитания в образовательных организациях)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4099937"/>
                  </a:ext>
                </a:extLst>
              </a:tr>
            </a:tbl>
          </a:graphicData>
        </a:graphic>
      </p:graphicFrame>
      <p:pic>
        <p:nvPicPr>
          <p:cNvPr id="5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31988"/>
            <a:ext cx="6335486" cy="626012"/>
          </a:xfrm>
          <a:prstGeom prst="rect">
            <a:avLst/>
          </a:prstGeom>
        </p:spPr>
      </p:pic>
      <p:pic>
        <p:nvPicPr>
          <p:cNvPr id="6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35486" y="6231988"/>
            <a:ext cx="5856514" cy="62601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0006" y="118756"/>
            <a:ext cx="1223157" cy="6768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096" y="0"/>
            <a:ext cx="1720670" cy="55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49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4849858"/>
              </p:ext>
            </p:extLst>
          </p:nvPr>
        </p:nvGraphicFramePr>
        <p:xfrm>
          <a:off x="0" y="0"/>
          <a:ext cx="12192000" cy="667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6512">
                  <a:extLst>
                    <a:ext uri="{9D8B030D-6E8A-4147-A177-3AD203B41FA5}">
                      <a16:colId xmlns="" xmlns:a16="http://schemas.microsoft.com/office/drawing/2014/main" val="3204629351"/>
                    </a:ext>
                  </a:extLst>
                </a:gridCol>
                <a:gridCol w="9205488">
                  <a:extLst>
                    <a:ext uri="{9D8B030D-6E8A-4147-A177-3AD203B41FA5}">
                      <a16:colId xmlns="" xmlns:a16="http://schemas.microsoft.com/office/drawing/2014/main" val="3935518501"/>
                    </a:ext>
                  </a:extLst>
                </a:gridCol>
              </a:tblGrid>
              <a:tr h="650886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В. Оказание психолого-педагогической помощи лицам с ограниченными возможностями здоровья,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Испытывающим трудности в освоении основных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общеобразовательных программ, развитии и социальной адаптации, в том числе несовершеннолетним обучающимся, признанным в случаях и в порядке, которые предусмотрены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уголовно-процессуальным</a:t>
                      </a:r>
                    </a:p>
                    <a:p>
                      <a:pPr algn="just"/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AutoNum type="arabicPeriod"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Психологическое 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просвещение 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субъектов образовательного процесса в области работы по поддержке лиц с ограниченными возможностями здоровья, детей и обучающихся, испытывающих трудности в освоении основных общеобразовательных программ, развитии и социальной адаптации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Психологическая профилактика 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нарушений поведения и отклонений в развитии лиц с ограниченными возможностями здоровья, детей и обучающихся, испытывающих трудности в освоении основных общеобразовательных программ, развитии и социальной адаптации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Психологическое консультирование 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 с ограниченными возможностями здоровья и обучающихся, испытывающих трудности в освоении основных общеобразовательных программ, развитии и социальной адаптации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Психологическая коррекция 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поведения и развития детей и обучающихся с ограниченными возможностями здоровья, а также обучающихся, испытывающих трудности в освоении основных общеобразовательных программ, развитии и социальной адаптации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Психологическая диагностика 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особенностей лиц с ограниченными возможностями здоровья, обучающихся, испытывающих трудности в освоении основных общеобразовательных программ, развитии и социальной адаптации, в том числе несовершеннолетних обучающихся, признанных в случаях и в порядке, которые предусмотрены уголовно-процессуальным законодательством, подозреваемыми, обвиняемыми или подсудимыми по уголовному делу либо являющихся потерпевшими или свидетелями преступления, по запросу органов и учреждений системы профилактики безнадзорности и правонарушений несовершеннолетних</a:t>
                      </a:r>
                    </a:p>
                    <a:p>
                      <a:pPr marL="342900" indent="-342900" algn="just">
                        <a:buAutoNum type="arabicPeriod"/>
                      </a:pP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651638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948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030" y="658908"/>
            <a:ext cx="10402022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В структуру программы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бакалавриата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входят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: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810" y="1962680"/>
            <a:ext cx="8720316" cy="2407191"/>
          </a:xfrm>
        </p:spPr>
        <p:txBody>
          <a:bodyPr>
            <a:normAutofit fontScale="92500"/>
          </a:bodyPr>
          <a:lstStyle/>
          <a:p>
            <a:pPr algn="just">
              <a:spcAft>
                <a:spcPts val="0"/>
              </a:spcAft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бакалавриата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245 зачетных единиц, 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них дисциплины 171 зачетных единиц, 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составляют 60 зачетных единиц, 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аттестация 9 зачетных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единиц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448" y="1787525"/>
            <a:ext cx="3172505" cy="23793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052457"/>
            <a:ext cx="6335486" cy="805543"/>
          </a:xfrm>
          <a:prstGeom prst="rect">
            <a:avLst/>
          </a:prstGeom>
        </p:spPr>
      </p:pic>
      <p:pic>
        <p:nvPicPr>
          <p:cNvPr id="9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35486" y="6066780"/>
            <a:ext cx="5856514" cy="791219"/>
          </a:xfrm>
          <a:prstGeom prst="rect">
            <a:avLst/>
          </a:prstGeom>
        </p:spPr>
      </p:pic>
      <p:pic>
        <p:nvPicPr>
          <p:cNvPr id="10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0007" y="154382"/>
            <a:ext cx="1425038" cy="7481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151" y="154382"/>
            <a:ext cx="1993802" cy="6412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4" b="19416"/>
          <a:stretch/>
        </p:blipFill>
        <p:spPr>
          <a:xfrm>
            <a:off x="3967862" y="4043354"/>
            <a:ext cx="4421654" cy="2132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3913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318" y="317633"/>
            <a:ext cx="10058400" cy="10635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формируемым компетенциям в соответствии с профессиональным стандартом выделены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0323" y="1857677"/>
            <a:ext cx="3115148" cy="177104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Общепрофессиональные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ОПК-1, ОПК-2, ОПК-3, ОПК-4, ОПК-5, ОПК-6, ОПК-7, ОПК-8, ОПК-9;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52"/>
          <a:stretch/>
        </p:blipFill>
        <p:spPr>
          <a:xfrm>
            <a:off x="3172764" y="3855791"/>
            <a:ext cx="4706532" cy="23990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8324308" y="1857676"/>
            <a:ext cx="2758410" cy="17710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компетенции </a:t>
            </a:r>
          </a:p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ПК-1 , ПК-2, ПК-3, ПК-4, ПК-5.</a:t>
            </a:r>
          </a:p>
          <a:p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024318" y="1857676"/>
            <a:ext cx="3047168" cy="17710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Универсальные компетенции </a:t>
            </a: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УК-1, УК-2, УК-3, УК-4, УК-5, УК-6, УК-7, УК-8, УК-9, УК-10;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2608747" y="1505916"/>
            <a:ext cx="288758" cy="227068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5923737" y="1447798"/>
            <a:ext cx="288758" cy="227068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9121842" y="1456622"/>
            <a:ext cx="288758" cy="227068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75" y="3855791"/>
            <a:ext cx="2004172" cy="2399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184" y="3855790"/>
            <a:ext cx="3475902" cy="2399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object 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6052457"/>
            <a:ext cx="6335486" cy="805543"/>
          </a:xfrm>
          <a:prstGeom prst="rect">
            <a:avLst/>
          </a:prstGeom>
        </p:spPr>
      </p:pic>
      <p:pic>
        <p:nvPicPr>
          <p:cNvPr id="14" name="object 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35486" y="6066780"/>
            <a:ext cx="5856514" cy="791219"/>
          </a:xfrm>
          <a:prstGeom prst="rect">
            <a:avLst/>
          </a:prstGeom>
        </p:spPr>
      </p:pic>
      <p:pic>
        <p:nvPicPr>
          <p:cNvPr id="15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0007" y="154382"/>
            <a:ext cx="1425038" cy="7481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151" y="154382"/>
            <a:ext cx="1993802" cy="64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5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9967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В раздел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«Практика»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учебного плана входят учебная и производственная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практики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262" y="1936865"/>
            <a:ext cx="6545178" cy="492113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Типы 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учебной практики: 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ознакомительная практика; </a:t>
            </a: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технологическая практика; </a:t>
            </a: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научно-исследовательская работа (получение первичных навыков научно-исследовательской работы). 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Типы производственной практики: 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педагогическая практика; </a:t>
            </a: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проектно-технологическая практика; </a:t>
            </a: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научно-исследовательская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работа;</a:t>
            </a: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преддипломная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практика.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077" y="1936865"/>
            <a:ext cx="1953929" cy="1556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557" y="3201493"/>
            <a:ext cx="2188143" cy="16411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991" y="4627344"/>
            <a:ext cx="2063015" cy="1547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ject 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6052457"/>
            <a:ext cx="6335486" cy="805543"/>
          </a:xfrm>
          <a:prstGeom prst="rect">
            <a:avLst/>
          </a:prstGeom>
        </p:spPr>
      </p:pic>
      <p:pic>
        <p:nvPicPr>
          <p:cNvPr id="8" name="object 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35486" y="6066780"/>
            <a:ext cx="5856514" cy="791219"/>
          </a:xfrm>
          <a:prstGeom prst="rect">
            <a:avLst/>
          </a:prstGeom>
        </p:spPr>
      </p:pic>
      <p:pic>
        <p:nvPicPr>
          <p:cNvPr id="9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47507"/>
            <a:ext cx="1111348" cy="5996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451" y="0"/>
            <a:ext cx="1820605" cy="58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67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20321" y="5912398"/>
            <a:ext cx="5856514" cy="791219"/>
          </a:xfrm>
          <a:prstGeom prst="rect">
            <a:avLst/>
          </a:prstGeom>
        </p:spPr>
      </p:pic>
      <p:pic>
        <p:nvPicPr>
          <p:cNvPr id="39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115165" y="5898075"/>
            <a:ext cx="6335486" cy="8055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3779" y="168448"/>
            <a:ext cx="8613523" cy="686471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Анализ кадрового потенциала кафедры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6742352"/>
              </p:ext>
            </p:extLst>
          </p:nvPr>
        </p:nvGraphicFramePr>
        <p:xfrm>
          <a:off x="450928" y="835192"/>
          <a:ext cx="11479794" cy="12337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5179">
                  <a:extLst>
                    <a:ext uri="{9D8B030D-6E8A-4147-A177-3AD203B41FA5}">
                      <a16:colId xmlns="" xmlns:a16="http://schemas.microsoft.com/office/drawing/2014/main" val="3580416268"/>
                    </a:ext>
                  </a:extLst>
                </a:gridCol>
                <a:gridCol w="1285592">
                  <a:extLst>
                    <a:ext uri="{9D8B030D-6E8A-4147-A177-3AD203B41FA5}">
                      <a16:colId xmlns="" xmlns:a16="http://schemas.microsoft.com/office/drawing/2014/main" val="321908570"/>
                    </a:ext>
                  </a:extLst>
                </a:gridCol>
                <a:gridCol w="1729212">
                  <a:extLst>
                    <a:ext uri="{9D8B030D-6E8A-4147-A177-3AD203B41FA5}">
                      <a16:colId xmlns="" xmlns:a16="http://schemas.microsoft.com/office/drawing/2014/main" val="685386001"/>
                    </a:ext>
                  </a:extLst>
                </a:gridCol>
                <a:gridCol w="2869948">
                  <a:extLst>
                    <a:ext uri="{9D8B030D-6E8A-4147-A177-3AD203B41FA5}">
                      <a16:colId xmlns="" xmlns:a16="http://schemas.microsoft.com/office/drawing/2014/main" val="2770491541"/>
                    </a:ext>
                  </a:extLst>
                </a:gridCol>
                <a:gridCol w="2661719">
                  <a:extLst>
                    <a:ext uri="{9D8B030D-6E8A-4147-A177-3AD203B41FA5}">
                      <a16:colId xmlns="" xmlns:a16="http://schemas.microsoft.com/office/drawing/2014/main" val="1378404493"/>
                    </a:ext>
                  </a:extLst>
                </a:gridCol>
                <a:gridCol w="1548144">
                  <a:extLst>
                    <a:ext uri="{9D8B030D-6E8A-4147-A177-3AD203B41FA5}">
                      <a16:colId xmlns="" xmlns:a16="http://schemas.microsoft.com/office/drawing/2014/main" val="2732567126"/>
                    </a:ext>
                  </a:extLst>
                </a:gridCol>
              </a:tblGrid>
              <a:tr h="74088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ставок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НПР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возраст НПР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остепенённости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физическим лицам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остепенённости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ставкам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молодых НПР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08169347"/>
                  </a:ext>
                </a:extLst>
              </a:tr>
              <a:tr h="41083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66,67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44254760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28" y="2742642"/>
            <a:ext cx="933644" cy="14495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467" y="2735727"/>
            <a:ext cx="1199250" cy="14440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5" t="23735" r="6451" b="2803"/>
          <a:stretch/>
        </p:blipFill>
        <p:spPr>
          <a:xfrm>
            <a:off x="5835014" y="4645261"/>
            <a:ext cx="1058779" cy="13186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0" b="14552"/>
          <a:stretch/>
        </p:blipFill>
        <p:spPr>
          <a:xfrm>
            <a:off x="3154919" y="2744725"/>
            <a:ext cx="1223422" cy="14495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014" y="2761783"/>
            <a:ext cx="1095529" cy="14257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831" y="4658516"/>
            <a:ext cx="1189597" cy="12921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993" y="2761783"/>
            <a:ext cx="1225296" cy="15209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36"/>
          <a:stretch/>
        </p:blipFill>
        <p:spPr>
          <a:xfrm>
            <a:off x="10705142" y="2763987"/>
            <a:ext cx="1114652" cy="152095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5" t="15545" r="20597"/>
          <a:stretch/>
        </p:blipFill>
        <p:spPr>
          <a:xfrm>
            <a:off x="4561329" y="4658516"/>
            <a:ext cx="1079362" cy="1292149"/>
          </a:xfrm>
          <a:prstGeom prst="rect">
            <a:avLst/>
          </a:prstGeom>
        </p:spPr>
      </p:pic>
      <p:pic>
        <p:nvPicPr>
          <p:cNvPr id="14" name="Рисунок 13" descr="E:\Фото документальное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477" y="4750225"/>
            <a:ext cx="1218707" cy="1272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1499880" y="2108639"/>
            <a:ext cx="3092550" cy="686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Штатный ППС</a:t>
            </a:r>
            <a:endParaRPr lang="ru-RU" sz="3200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7876478" y="2126482"/>
            <a:ext cx="3092550" cy="686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Совместители</a:t>
            </a:r>
            <a:endParaRPr lang="ru-RU" sz="32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371" y="2752364"/>
            <a:ext cx="1178613" cy="142574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30"/>
          <a:stretch/>
        </p:blipFill>
        <p:spPr>
          <a:xfrm>
            <a:off x="1804061" y="4672332"/>
            <a:ext cx="1106502" cy="129159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5" t="11931" r="28248" b="11718"/>
          <a:stretch/>
        </p:blipFill>
        <p:spPr>
          <a:xfrm>
            <a:off x="10756639" y="4711297"/>
            <a:ext cx="1099382" cy="125689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245" y="2734229"/>
            <a:ext cx="1086265" cy="154850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8" r="16171" b="23107"/>
          <a:stretch/>
        </p:blipFill>
        <p:spPr>
          <a:xfrm>
            <a:off x="7865209" y="4766577"/>
            <a:ext cx="1089777" cy="126721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02378" y="4147854"/>
            <a:ext cx="871581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Доцент,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к.пс.н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06289" y="4147856"/>
            <a:ext cx="104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Доцент,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к.пс.н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32836" y="4160571"/>
            <a:ext cx="104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Профессор,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д.пс.н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354901" y="4279356"/>
            <a:ext cx="104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Доцент,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к.пс.н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723799" y="4279355"/>
            <a:ext cx="104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Доцент,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к.пс.н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51509" y="4249632"/>
            <a:ext cx="104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Профессор,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д.пс.н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51660" y="4147855"/>
            <a:ext cx="1365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ст.преподаватель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к.пс.н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11205" y="4147854"/>
            <a:ext cx="1365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ст.преподаватель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к.пс.н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99806" y="5950665"/>
            <a:ext cx="1365801" cy="442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ст.преподаватель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lnSpc>
                <a:spcPts val="900"/>
              </a:lnSpc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клинический психолог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079870" y="6001263"/>
            <a:ext cx="1365801" cy="211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ст.преподаватель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30778" y="6023084"/>
            <a:ext cx="1365801" cy="211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ассистент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05021" y="6023084"/>
            <a:ext cx="1365801" cy="211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ассистент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245273" y="5998600"/>
            <a:ext cx="1365801" cy="442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 преподаватель,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900"/>
              </a:lnSpc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клинический психолог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623429" y="5954739"/>
            <a:ext cx="1365801" cy="442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 преподаватель,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900"/>
              </a:lnSpc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клинический психолог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42488" y="6101451"/>
            <a:ext cx="1365801" cy="211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ГИА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9" t="22457" r="45838" b="47432"/>
          <a:stretch/>
        </p:blipFill>
        <p:spPr>
          <a:xfrm>
            <a:off x="393366" y="4756440"/>
            <a:ext cx="1106514" cy="119422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55267" y="5980831"/>
            <a:ext cx="136580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к.культ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начальник УМП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object 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74842" y="0"/>
            <a:ext cx="1425038" cy="74814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986" y="0"/>
            <a:ext cx="1993802" cy="64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7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</TotalTime>
  <Words>1669</Words>
  <Application>Microsoft Office PowerPoint</Application>
  <PresentationFormat>Произвольный</PresentationFormat>
  <Paragraphs>213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«Концептуальные основы подготовки педагогов-психологов в системе высшего образования в рамках профессионального стандарта «Педагог-психолог (психолог в сфере образования)»</vt:lpstr>
      <vt:lpstr>Основная профессиональная образовательная программа</vt:lpstr>
      <vt:lpstr>Основные образовательные и профессиональные стандарты</vt:lpstr>
      <vt:lpstr>Профессиональный стандарт «Педагог-психолог (психолог в сфере образования)» (утвержден приказом Минтруда  России от 24.07.2015 №514н)</vt:lpstr>
      <vt:lpstr>Презентация PowerPoint</vt:lpstr>
      <vt:lpstr>В структуру программы бакалавриата входят:</vt:lpstr>
      <vt:lpstr>По формируемым компетенциям в соответствии с профессиональным стандартом выделены:</vt:lpstr>
      <vt:lpstr>В раздел «Практика» учебного плана входят учебная и производственная практики</vt:lpstr>
      <vt:lpstr>Анализ кадрового потенциала кафедры </vt:lpstr>
      <vt:lpstr>Научно-исследовательская работа кафедры</vt:lpstr>
      <vt:lpstr>Научные мероприятия кафедры (конференции, круглые столы, научные семинары, проведенные кафедрой)</vt:lpstr>
      <vt:lpstr>Научные мероприятия кафедры (конференции, круглые столы, научные семинары, проведенные кафедрой)</vt:lpstr>
      <vt:lpstr>Участие кафедры в реализации Стратегии социально-экономического развития Республики Тыва, в различных республиканских программах, мероприятиях</vt:lpstr>
      <vt:lpstr>Научно-исследовательская работа студентов</vt:lpstr>
      <vt:lpstr>Заявки на ВКР</vt:lpstr>
      <vt:lpstr>Сотрудничество с учреждениями </vt:lpstr>
      <vt:lpstr>Выпускники</vt:lpstr>
      <vt:lpstr>Трудоустройство выпускников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«Концептуальные основы подготовки педагогов-психологов в системе высшего образования в рамках профессионального стандарта «Педагог-психолог (психолог в сфере образования)»</dc:title>
  <dc:creator>Монгуш Чочагай Николаевна М.Ч.Н.</dc:creator>
  <cp:lastModifiedBy>DEXP</cp:lastModifiedBy>
  <cp:revision>49</cp:revision>
  <dcterms:created xsi:type="dcterms:W3CDTF">2023-01-26T08:07:59Z</dcterms:created>
  <dcterms:modified xsi:type="dcterms:W3CDTF">2023-02-06T04:19:14Z</dcterms:modified>
</cp:coreProperties>
</file>