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422" r:id="rId5"/>
    <p:sldId id="423" r:id="rId6"/>
    <p:sldId id="425" r:id="rId7"/>
    <p:sldId id="387" r:id="rId8"/>
    <p:sldId id="388" r:id="rId9"/>
    <p:sldId id="424" r:id="rId10"/>
    <p:sldId id="389" r:id="rId11"/>
    <p:sldId id="390" r:id="rId12"/>
    <p:sldId id="391" r:id="rId13"/>
    <p:sldId id="420" r:id="rId14"/>
    <p:sldId id="405" r:id="rId15"/>
    <p:sldId id="283" r:id="rId16"/>
    <p:sldId id="40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496" autoAdjust="0"/>
  </p:normalViewPr>
  <p:slideViewPr>
    <p:cSldViewPr snapToGrid="0">
      <p:cViewPr>
        <p:scale>
          <a:sx n="66" d="100"/>
          <a:sy n="66" d="100"/>
        </p:scale>
        <p:origin x="-97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Диагностика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D3-4880-AADB-81E22B8B33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Диагностика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D3-4880-AADB-81E22B8B33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Диагностика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D3-4880-AADB-81E22B8B334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Диагностика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D3-4880-AADB-81E22B8B334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Диагностика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D3-4880-AADB-81E22B8B334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Диагностика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D3-4880-AADB-81E22B8B3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27776"/>
        <c:axId val="120249664"/>
      </c:barChart>
      <c:catAx>
        <c:axId val="1436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249664"/>
        <c:crosses val="autoZero"/>
        <c:auto val="1"/>
        <c:lblAlgn val="ctr"/>
        <c:lblOffset val="100"/>
        <c:noMultiLvlLbl val="0"/>
      </c:catAx>
      <c:valAx>
        <c:axId val="12024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2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809584099952561E-2"/>
          <c:y val="0.8865458978401336"/>
          <c:w val="0.92754285508947742"/>
          <c:h val="9.965568606913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FDA5-41E7-4006-97DD-739A6A4D0F6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F196-5EA7-4D72-AB2A-65C1CC223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1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 наблюдение у терапевта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УЗИ всех органов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состояний человека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Лечебный массаж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дополнительные обследования в поликлиники города Кызыла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Акушер-гинеколог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F196-5EA7-4D72-AB2A-65C1CC2239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1E099-9F10-4662-827C-53918929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89830C1-7743-4563-9204-05B143C18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FE555A-0F68-4379-AF6A-7F279E89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86FF8E-4243-46EF-80C1-B3C8DE27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3AB4D9-C3DD-4F59-AC48-5676CF74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5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83D95F-927A-4C10-B7DF-667D045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E0A4C1-3503-4499-9A1A-BD2D6EDDC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466F99-E158-4ACF-B47B-78254D7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48BED8-4C97-4315-99FE-2A6F05C8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9C4523-E1BC-4EC4-848E-5BF93C1A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1B69F7-0DF5-4E01-82AC-A7CE392C1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C56900-9EE1-48DA-AA63-41E45BD95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52E9C3-9014-41D7-A037-A4AADD37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CA7401-CD9F-47F7-8974-BBE34A3C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CD45F3-6764-40C6-A0CC-3A0921F4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1E099-9F10-4662-827C-53918929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89830C1-7743-4563-9204-05B143C18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FE555A-0F68-4379-AF6A-7F279E89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86FF8E-4243-46EF-80C1-B3C8DE27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3AB4D9-C3DD-4F59-AC48-5676CF74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2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E8C8F-176E-4CF0-99D4-2E4EA021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D09D26-A060-4F36-B51D-96E15BD7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EB5798-5126-4698-877A-49356876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66D3CB-13E2-45CA-B777-C864B023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4A4BA8-B488-420F-AAE2-EFFAB5A8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CA690C-CCC2-41FC-A6CD-448F13EB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808A81-2367-4E84-851F-F3AB7976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9230EA-FCE5-4F47-B16F-C608E1A1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67CAD5-84EF-4A03-AE93-28C4812B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D54EFB-4480-4243-805C-BCBAA8C3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FC91E4-2970-4946-9909-A1552DA3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F85970-A2E4-41EF-A480-27EAEF332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4364A0-B280-497F-B585-591EA11C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530A81-E605-488F-9CD6-7C172730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957F71-1AFB-422B-9B69-BEB7727A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756AC8-BF0C-4401-BB2E-F1FC6E2B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6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9E0113-6B07-462F-B41F-CF3BBB68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700555-65A1-473C-9C9B-414A5E3C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3805F4-3BB5-423E-A990-A276B4404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E48B0F0-40D2-4A7F-B731-FC26C1E3E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1CEE79-E87C-4CD7-A9AC-EFEDD4795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49A3996-851B-4CD2-8BCB-6FA52AE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008BBFB-F460-41C5-9B8D-6AC144A7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01A14E6-6B02-465C-85EA-13CAB38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0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43D4CD-86E4-4557-B2AB-2E489B50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7588F38-F942-444A-AE1D-4686C51D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87FC87-B2F8-4790-8564-8CCC6B4C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E5A7FC4-8A4A-4628-9CCC-94779BD0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9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BBED5BF-B4C6-4645-B9C4-66FCDC45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E50A539-49BB-464F-BB7E-DCF2BFE0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1626A53-577C-4E0E-AE9B-F8ACC9BE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3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6C6A41-B8CE-4E88-9610-FE030D89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027078-10BE-482B-93EE-1E3F688AA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D17BFCC-03DC-458A-AF77-193DC7F91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6ADAD1-A928-4B78-BECA-970894CA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8CA746-B7CD-414B-8A41-90CA98DE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0C259A-0350-4DE6-BFFB-B909FAF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3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E8C8F-176E-4CF0-99D4-2E4EA021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D09D26-A060-4F36-B51D-96E15BD7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EB5798-5126-4698-877A-49356876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66D3CB-13E2-45CA-B777-C864B023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4A4BA8-B488-420F-AAE2-EFFAB5A8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7752F4-AD4A-4C50-9682-6B815422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48AFF8-0967-43B9-BC9B-E3B8E2EBD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7E179F-8FE5-42CD-B68B-6CE80207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EC79A7-9AFD-45E5-BDE7-1F0D44D9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0E2DA0-BD74-4DED-A5BF-AECF2B34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78C8AD7-C96A-4B1F-B6B7-5C0A3C60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6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83D95F-927A-4C10-B7DF-667D045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E0A4C1-3503-4499-9A1A-BD2D6EDDC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466F99-E158-4ACF-B47B-78254D7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48BED8-4C97-4315-99FE-2A6F05C8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9C4523-E1BC-4EC4-848E-5BF93C1A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02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1B69F7-0DF5-4E01-82AC-A7CE392C1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C56900-9EE1-48DA-AA63-41E45BD95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52E9C3-9014-41D7-A037-A4AADD37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CA7401-CD9F-47F7-8974-BBE34A3C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CD45F3-6764-40C6-A0CC-3A0921F4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6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05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1528985" y="284492"/>
            <a:ext cx="461915" cy="367646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58625" y="305134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30C0D4"/>
                </a:solidFill>
                <a:effectLst/>
                <a:uLnTx/>
                <a:uFillTx/>
                <a:latin typeface="Raleway Light"/>
                <a:ea typeface="+mn-ea"/>
                <a:cs typeface="Raleway Light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0C0D4"/>
              </a:solidFill>
              <a:effectLst/>
              <a:uLnTx/>
              <a:uFillTx/>
              <a:latin typeface="Raleway Light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0567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1528985" y="284492"/>
            <a:ext cx="461915" cy="367646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58625" y="305134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30C0D4"/>
                </a:solidFill>
                <a:effectLst/>
                <a:uLnTx/>
                <a:uFillTx/>
                <a:latin typeface="Raleway Light"/>
                <a:ea typeface="+mn-ea"/>
                <a:cs typeface="Raleway Light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0C0D4"/>
              </a:solidFill>
              <a:effectLst/>
              <a:uLnTx/>
              <a:uFillTx/>
              <a:latin typeface="Raleway Light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071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864160" y="1968041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528985" y="284492"/>
            <a:ext cx="461915" cy="367646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58625" y="305134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30C0D4"/>
                </a:solidFill>
                <a:effectLst/>
                <a:uLnTx/>
                <a:uFillTx/>
                <a:latin typeface="Raleway Light"/>
                <a:ea typeface="+mn-ea"/>
                <a:cs typeface="Raleway Light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0C0D4"/>
              </a:solidFill>
              <a:effectLst/>
              <a:uLnTx/>
              <a:uFillTx/>
              <a:latin typeface="Raleway Light"/>
              <a:ea typeface="+mn-ea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8753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075272" y="-6684"/>
            <a:ext cx="6140129" cy="687927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5536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528985" y="284492"/>
            <a:ext cx="461915" cy="367646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58625" y="305134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30C0D4"/>
                </a:solidFill>
                <a:effectLst/>
                <a:uLnTx/>
                <a:uFillTx/>
                <a:latin typeface="Raleway Light"/>
                <a:ea typeface="+mn-ea"/>
                <a:cs typeface="Raleway Light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0C0D4"/>
              </a:solidFill>
              <a:effectLst/>
              <a:uLnTx/>
              <a:uFillTx/>
              <a:latin typeface="Raleway Light"/>
              <a:ea typeface="+mn-ea"/>
              <a:cs typeface="Raleway Light"/>
            </a:endParaRPr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024953" y="2462905"/>
            <a:ext cx="6297037" cy="352594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81420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528985" y="284492"/>
            <a:ext cx="461915" cy="367646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558625" y="305134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30C0D4"/>
                </a:solidFill>
                <a:effectLst/>
                <a:uLnTx/>
                <a:uFillTx/>
                <a:latin typeface="Raleway Light"/>
                <a:ea typeface="+mn-ea"/>
                <a:cs typeface="Raleway Light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0C0D4"/>
              </a:solidFill>
              <a:effectLst/>
              <a:uLnTx/>
              <a:uFillTx/>
              <a:latin typeface="Raleway Light"/>
              <a:ea typeface="+mn-ea"/>
              <a:cs typeface="Raleway Ligh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528985" y="284492"/>
            <a:ext cx="461915" cy="367646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58625" y="305134"/>
            <a:ext cx="402639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30C0D4"/>
                </a:solidFill>
                <a:effectLst/>
                <a:uLnTx/>
                <a:uFillTx/>
                <a:latin typeface="Raleway Light"/>
                <a:ea typeface="+mn-ea"/>
                <a:cs typeface="Raleway Light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30C0D4"/>
              </a:solidFill>
              <a:effectLst/>
              <a:uLnTx/>
              <a:uFillTx/>
              <a:latin typeface="Raleway Light"/>
              <a:ea typeface="+mn-ea"/>
              <a:cs typeface="Raleway Light"/>
            </a:endParaRP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813397" y="1961357"/>
            <a:ext cx="2681192" cy="360283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6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CA690C-CCC2-41FC-A6CD-448F13EB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808A81-2367-4E84-851F-F3AB7976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9230EA-FCE5-4F47-B16F-C608E1A1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67CAD5-84EF-4A03-AE93-28C4812B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D54EFB-4480-4243-805C-BCBAA8C3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1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26746" y="-40106"/>
            <a:ext cx="8461742" cy="6918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362719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89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409060"/>
            <a:ext cx="10363200" cy="91277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>
                <a:solidFill>
                  <a:schemeClr val="tx2"/>
                </a:solidFill>
              </a:defRPr>
            </a:lvl1pPr>
            <a:lvl2pPr marL="54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pPr defTabSz="914217"/>
            <a:fld id="{C9468CE9-3F3D-1446-A027-4B4CDD3883B0}" type="slidenum">
              <a:rPr lang="en-US" smtClean="0">
                <a:solidFill>
                  <a:srgbClr val="A1A1A1">
                    <a:tint val="75000"/>
                  </a:srgbClr>
                </a:solidFill>
              </a:rPr>
              <a:pPr defTabSz="914217"/>
              <a:t>‹#›</a:t>
            </a:fld>
            <a:endParaRPr lang="en-US">
              <a:solidFill>
                <a:srgbClr val="A1A1A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25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E8C8F-176E-4CF0-99D4-2E4EA021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D09D26-A060-4F36-B51D-96E15BD7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EB5798-5126-4698-877A-49356876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9767093D-49EF-4535-BA85-18CEDFFAB65E}" type="datetimeFigureOut">
              <a:rPr lang="ru-RU" smtClean="0">
                <a:solidFill>
                  <a:srgbClr val="A1A1A1">
                    <a:tint val="75000"/>
                  </a:srgbClr>
                </a:solidFill>
              </a:rPr>
              <a:pPr defTabSz="914217"/>
              <a:t>06.02.2023</a:t>
            </a:fld>
            <a:endParaRPr lang="ru-RU">
              <a:solidFill>
                <a:srgbClr val="A1A1A1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66D3CB-13E2-45CA-B777-C864B023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ru-RU">
              <a:solidFill>
                <a:srgbClr val="A1A1A1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4A4BA8-B488-420F-AAE2-EFFAB5A8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AD135780-9E4E-4948-A289-CC0953F6B23D}" type="slidenum">
              <a:rPr lang="ru-RU" smtClean="0">
                <a:solidFill>
                  <a:srgbClr val="A1A1A1">
                    <a:tint val="75000"/>
                  </a:srgbClr>
                </a:solidFill>
              </a:rPr>
              <a:pPr defTabSz="914217"/>
              <a:t>‹#›</a:t>
            </a:fld>
            <a:endParaRPr lang="ru-RU">
              <a:solidFill>
                <a:srgbClr val="A1A1A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1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FC91E4-2970-4946-9909-A1552DA3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F85970-A2E4-41EF-A480-27EAEF332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4364A0-B280-497F-B585-591EA11C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530A81-E605-488F-9CD6-7C172730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957F71-1AFB-422B-9B69-BEB7727A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756AC8-BF0C-4401-BB2E-F1FC6E2B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6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9E0113-6B07-462F-B41F-CF3BBB68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700555-65A1-473C-9C9B-414A5E3C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3805F4-3BB5-423E-A990-A276B4404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E48B0F0-40D2-4A7F-B731-FC26C1E3E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D1CEE79-E87C-4CD7-A9AC-EFEDD4795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49A3996-851B-4CD2-8BCB-6FA52AE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008BBFB-F460-41C5-9B8D-6AC144A7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01A14E6-6B02-465C-85EA-13CAB38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43D4CD-86E4-4557-B2AB-2E489B50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7588F38-F942-444A-AE1D-4686C51D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87FC87-B2F8-4790-8564-8CCC6B4C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E5A7FC4-8A4A-4628-9CCC-94779BD0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BBED5BF-B4C6-4645-B9C4-66FCDC45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E50A539-49BB-464F-BB7E-DCF2BFE0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1626A53-577C-4E0E-AE9B-F8ACC9BE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6C6A41-B8CE-4E88-9610-FE030D89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027078-10BE-482B-93EE-1E3F688AA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D17BFCC-03DC-458A-AF77-193DC7F91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6ADAD1-A928-4B78-BECA-970894CA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8CA746-B7CD-414B-8A41-90CA98DE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0C259A-0350-4DE6-BFFB-B909FAF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7752F4-AD4A-4C50-9682-6B815422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48AFF8-0967-43B9-BC9B-E3B8E2EBD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7E179F-8FE5-42CD-B68B-6CE80207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EC79A7-9AFD-45E5-BDE7-1F0D44D9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0E2DA0-BD74-4DED-A5BF-AECF2B34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78C8AD7-C96A-4B1F-B6B7-5C0A3C60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FDEEED-6C72-445E-BD59-A7C2E9C6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576F22-7723-47BA-BDAE-E42C0106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27CF7D-45B5-4378-80AB-9D0F07370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093D-49EF-4535-BA85-18CEDFFAB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799F59-054F-41D8-A47F-EB184666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051970-EF7F-4272-B576-01DE5660E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5780-9E4E-4948-A289-CC0953F6B2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FDEEED-6C72-445E-BD59-A7C2E9C6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576F22-7723-47BA-BDAE-E42C0106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27CF7D-45B5-4378-80AB-9D0F07370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093D-49EF-4535-BA85-18CEDFFAB65E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799F59-054F-41D8-A47F-EB184666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051970-EF7F-4272-B576-01DE5660E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5780-9E4E-4948-A289-CC0953F6B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5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marL="0" indent="0" algn="l"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914217"/>
            <a:endParaRPr lang="en-US" dirty="0">
              <a:solidFill>
                <a:srgbClr val="A1A1A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marL="0" indent="0" algn="ctr"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914217"/>
            <a:endParaRPr lang="en-US" dirty="0">
              <a:solidFill>
                <a:srgbClr val="A1A1A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marL="0" indent="0" algn="r"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914217"/>
            <a:fld id="{FCEE2C88-6C8F-484D-AF69-578F576B1F44}" type="slidenum">
              <a:rPr lang="en-US" smtClean="0">
                <a:solidFill>
                  <a:srgbClr val="A1A1A1">
                    <a:tint val="75000"/>
                  </a:srgbClr>
                </a:solidFill>
              </a:rPr>
              <a:pPr defTabSz="914217"/>
              <a:t>‹#›</a:t>
            </a:fld>
            <a:endParaRPr lang="en-US" dirty="0">
              <a:solidFill>
                <a:srgbClr val="A1A1A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0" indent="0" algn="l" defTabSz="914217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3000" kern="1200">
          <a:solidFill>
            <a:schemeClr val="tx1"/>
          </a:solidFill>
          <a:latin typeface="Raleway Regular"/>
          <a:ea typeface="+mj-ea"/>
          <a:cs typeface="Raleway Regular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Raleway Regular"/>
          <a:ea typeface="+mn-ea"/>
          <a:cs typeface="Raleway Regular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Raleway Regular"/>
          <a:ea typeface="+mn-ea"/>
          <a:cs typeface="Raleway Regular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Raleway Regular"/>
          <a:ea typeface="+mn-ea"/>
          <a:cs typeface="Raleway Regular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Raleway Regular"/>
          <a:ea typeface="+mn-ea"/>
          <a:cs typeface="Raleway Regular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Raleway Regular"/>
          <a:ea typeface="+mn-ea"/>
          <a:cs typeface="Raleway Regular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s_tuvsu@mail.ru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vk.com/psychologytuvsu" TargetMode="Externa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6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D7A910-F282-4FB8-9174-C77EDB1ACEED}"/>
              </a:ext>
            </a:extLst>
          </p:cNvPr>
          <p:cNvSpPr txBox="1"/>
          <p:nvPr/>
        </p:nvSpPr>
        <p:spPr>
          <a:xfrm>
            <a:off x="1541929" y="1108153"/>
            <a:ext cx="9808241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Тенденции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актуальные задачи 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психологической службы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высшего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Сырга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Мергеновна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Момбей-оол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директора института здоровья,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психологической службы института здоровья,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кандидат психологических наук,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кафедры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ФГБОУ ВО «Тувинский государственный университет»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A98505F-9623-859E-D531-0B69E4F24C47}"/>
              </a:ext>
            </a:extLst>
          </p:cNvPr>
          <p:cNvCxnSpPr/>
          <p:nvPr/>
        </p:nvCxnSpPr>
        <p:spPr>
          <a:xfrm>
            <a:off x="2981738" y="3935896"/>
            <a:ext cx="66525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22504"/>
            <a:ext cx="5092895" cy="5320132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8988" y="0"/>
            <a:ext cx="4823012" cy="4382570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942" y="131192"/>
            <a:ext cx="1960799" cy="9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0C959-7884-5701-E03D-F91FEF2E476D}"/>
              </a:ext>
            </a:extLst>
          </p:cNvPr>
          <p:cNvSpPr txBox="1">
            <a:spLocks/>
          </p:cNvSpPr>
          <p:nvPr/>
        </p:nvSpPr>
        <p:spPr>
          <a:xfrm>
            <a:off x="1031652" y="177203"/>
            <a:ext cx="9903421" cy="649441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6000" kern="1200">
                <a:solidFill>
                  <a:schemeClr val="tx1"/>
                </a:solidFill>
                <a:latin typeface="Raleway Regular"/>
                <a:ea typeface="+mj-ea"/>
                <a:cs typeface="Raleway Regular"/>
              </a:defRPr>
            </a:lvl1pPr>
          </a:lstStyle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1200" cap="none" spc="-1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просветительских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1200" cap="none" spc="-1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профилактических мероприятий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Raleway Regular"/>
              <a:ea typeface="+mj-e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BF842F5-C4CF-C14D-D626-E499109979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11" y="1005575"/>
            <a:ext cx="2193249" cy="1580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1E1166-8F04-D419-2D34-6EC372ED06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" y="1340859"/>
            <a:ext cx="2033326" cy="28743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4D03B0-FD79-FA12-B3C8-1ED7A0C39B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56" y="2757586"/>
            <a:ext cx="2809816" cy="19792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D71D77-01AD-79A1-FD69-3B1C4D916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5" y="4215194"/>
            <a:ext cx="2448267" cy="25387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155B9E2-790C-2D3E-7B67-D8CF80B67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1" y="4449356"/>
            <a:ext cx="2424451" cy="22577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AE79447-635C-816A-AC56-3B9741CBD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42" y="4358255"/>
            <a:ext cx="2567346" cy="23863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716B37F-26B5-0836-6F87-DD5F14E313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51" y="4908359"/>
            <a:ext cx="2538767" cy="18195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F596B0C-1C54-9696-F57B-FEFB719166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39" y="2037957"/>
            <a:ext cx="1993397" cy="17260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C322077-6BE6-5494-CCB8-5E05E64FB87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85" y="1795814"/>
            <a:ext cx="3149369" cy="2095492"/>
          </a:xfrm>
          <a:prstGeom prst="rect">
            <a:avLst/>
          </a:prstGeom>
        </p:spPr>
      </p:pic>
      <p:pic>
        <p:nvPicPr>
          <p:cNvPr id="15" name="object 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75497"/>
              </p:ext>
            </p:extLst>
          </p:nvPr>
        </p:nvGraphicFramePr>
        <p:xfrm>
          <a:off x="4421011" y="2130178"/>
          <a:ext cx="7352622" cy="40725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7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5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980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79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Публикационная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РИНЦ - 6</a:t>
                      </a:r>
                    </a:p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03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НИР по заявкам на ВКР и курсовые исследования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курсовых исследований, 3 ВКР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12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конференциях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международных, 1 всероссийских, 2 региональных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16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профилю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специалиста прошло по 2-3 курса повышения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4348F4-4AD7-33D6-444A-5DF653B63BE1}"/>
              </a:ext>
            </a:extLst>
          </p:cNvPr>
          <p:cNvSpPr txBox="1"/>
          <p:nvPr/>
        </p:nvSpPr>
        <p:spPr>
          <a:xfrm>
            <a:off x="4798885" y="1074310"/>
            <a:ext cx="678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результатов работы,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 сотрудников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53"/>
          <a:stretch/>
        </p:blipFill>
        <p:spPr>
          <a:xfrm>
            <a:off x="2072203" y="2498918"/>
            <a:ext cx="1858564" cy="12440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" y="3893502"/>
            <a:ext cx="2317898" cy="1303818"/>
          </a:xfrm>
          <a:prstGeom prst="rect">
            <a:avLst/>
          </a:prstGeom>
        </p:spPr>
      </p:pic>
      <p:pic>
        <p:nvPicPr>
          <p:cNvPr id="1026" name="Picture 2" descr="Салчак Ая Михайловна смотреть онлайн видео от Защиты диссертаций в СПбГУ в  хорошем качестве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62" y="5406651"/>
            <a:ext cx="2339174" cy="13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09" y="333772"/>
            <a:ext cx="1586258" cy="1057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" y="1131360"/>
            <a:ext cx="1826191" cy="1216984"/>
          </a:xfrm>
          <a:prstGeom prst="rect">
            <a:avLst/>
          </a:prstGeom>
        </p:spPr>
      </p:pic>
      <p:pic>
        <p:nvPicPr>
          <p:cNvPr id="13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196EC3-BAD2-A768-3B7B-B4EB570BE907}"/>
              </a:ext>
            </a:extLst>
          </p:cNvPr>
          <p:cNvSpPr txBox="1">
            <a:spLocks/>
          </p:cNvSpPr>
          <p:nvPr/>
        </p:nvSpPr>
        <p:spPr>
          <a:xfrm>
            <a:off x="1071297" y="652777"/>
            <a:ext cx="10515600" cy="476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СХЕМА ВЗАИМОДЕЙСТВИЯ ПРОГРАММ ОЗДОРОВЛЕНИЯ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2F8F32-AA65-01CC-7C47-9F6C931010F9}"/>
              </a:ext>
            </a:extLst>
          </p:cNvPr>
          <p:cNvSpPr txBox="1"/>
          <p:nvPr/>
        </p:nvSpPr>
        <p:spPr>
          <a:xfrm>
            <a:off x="2070643" y="1332595"/>
            <a:ext cx="138060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оздоровление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61F50B20-CE56-EAB3-CD93-F876E7374D0A}"/>
              </a:ext>
            </a:extLst>
          </p:cNvPr>
          <p:cNvSpPr/>
          <p:nvPr/>
        </p:nvSpPr>
        <p:spPr>
          <a:xfrm>
            <a:off x="3490908" y="1437038"/>
            <a:ext cx="359500" cy="312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01D6A7-DC34-D2B1-3C7B-AE9D394AD91C}"/>
              </a:ext>
            </a:extLst>
          </p:cNvPr>
          <p:cNvSpPr txBox="1"/>
          <p:nvPr/>
        </p:nvSpPr>
        <p:spPr>
          <a:xfrm>
            <a:off x="3889300" y="1167023"/>
            <a:ext cx="133502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или при посещении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F8471F-81FE-E77D-3D53-F79EE2AF4F5E}"/>
              </a:ext>
            </a:extLst>
          </p:cNvPr>
          <p:cNvSpPr txBox="1"/>
          <p:nvPr/>
        </p:nvSpPr>
        <p:spPr>
          <a:xfrm>
            <a:off x="5619509" y="1158148"/>
            <a:ext cx="146189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терапевт Института здоровья</a:t>
            </a:r>
          </a:p>
        </p:txBody>
      </p:sp>
      <p:sp>
        <p:nvSpPr>
          <p:cNvPr id="10" name="Стрелка: влево-вправо 9">
            <a:extLst>
              <a:ext uri="{FF2B5EF4-FFF2-40B4-BE49-F238E27FC236}">
                <a16:creationId xmlns="" xmlns:a16="http://schemas.microsoft.com/office/drawing/2014/main" id="{65D3B924-1E76-C7C6-F9E3-D20005F03DEF}"/>
              </a:ext>
            </a:extLst>
          </p:cNvPr>
          <p:cNvSpPr/>
          <p:nvPr/>
        </p:nvSpPr>
        <p:spPr>
          <a:xfrm>
            <a:off x="9707248" y="1385212"/>
            <a:ext cx="390043" cy="312908"/>
          </a:xfrm>
          <a:prstGeom prst="leftRightArrow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97644F-9C50-A6E1-7F92-EE97EB9CB4AE}"/>
              </a:ext>
            </a:extLst>
          </p:cNvPr>
          <p:cNvSpPr txBox="1"/>
          <p:nvPr/>
        </p:nvSpPr>
        <p:spPr>
          <a:xfrm>
            <a:off x="10282030" y="1290133"/>
            <a:ext cx="16392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Узкие специалисты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30D72F-479E-B762-777B-9C7A8EE0932E}"/>
              </a:ext>
            </a:extLst>
          </p:cNvPr>
          <p:cNvSpPr txBox="1"/>
          <p:nvPr/>
        </p:nvSpPr>
        <p:spPr>
          <a:xfrm>
            <a:off x="2436829" y="2247770"/>
            <a:ext cx="768096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оздоровления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900816FB-4A90-DADA-6B9D-0A81B62A6126}"/>
              </a:ext>
            </a:extLst>
          </p:cNvPr>
          <p:cNvSpPr/>
          <p:nvPr/>
        </p:nvSpPr>
        <p:spPr>
          <a:xfrm>
            <a:off x="1673831" y="1473018"/>
            <a:ext cx="349865" cy="3129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C148809-4833-510A-DE2B-AD0EDECF0BF8}"/>
              </a:ext>
            </a:extLst>
          </p:cNvPr>
          <p:cNvSpPr txBox="1"/>
          <p:nvPr/>
        </p:nvSpPr>
        <p:spPr>
          <a:xfrm>
            <a:off x="291860" y="1309983"/>
            <a:ext cx="133502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или студент</a:t>
            </a:r>
          </a:p>
        </p:txBody>
      </p:sp>
      <p:sp>
        <p:nvSpPr>
          <p:cNvPr id="16" name="Стрелка: штриховая вправо 15">
            <a:extLst>
              <a:ext uri="{FF2B5EF4-FFF2-40B4-BE49-F238E27FC236}">
                <a16:creationId xmlns="" xmlns:a16="http://schemas.microsoft.com/office/drawing/2014/main" id="{B4610BED-798E-6D1D-FAD7-70F5ADA97AEC}"/>
              </a:ext>
            </a:extLst>
          </p:cNvPr>
          <p:cNvSpPr/>
          <p:nvPr/>
        </p:nvSpPr>
        <p:spPr>
          <a:xfrm rot="2560464">
            <a:off x="10196054" y="2725235"/>
            <a:ext cx="466344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="" xmlns:a16="http://schemas.microsoft.com/office/drawing/2014/main" id="{CD0BFA00-D7C8-EB8D-5E67-D249FD81A529}"/>
              </a:ext>
            </a:extLst>
          </p:cNvPr>
          <p:cNvSpPr/>
          <p:nvPr/>
        </p:nvSpPr>
        <p:spPr>
          <a:xfrm rot="5400000">
            <a:off x="5969532" y="2717408"/>
            <a:ext cx="307777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F9492FB-876E-BC54-4CF7-A6F889312003}"/>
              </a:ext>
            </a:extLst>
          </p:cNvPr>
          <p:cNvSpPr txBox="1"/>
          <p:nvPr/>
        </p:nvSpPr>
        <p:spPr>
          <a:xfrm>
            <a:off x="7747695" y="1340760"/>
            <a:ext cx="177481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мед учреждения</a:t>
            </a:r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="" xmlns:a16="http://schemas.microsoft.com/office/drawing/2014/main" id="{F2EBA2F8-A311-3073-126F-6138996DB4C6}"/>
              </a:ext>
            </a:extLst>
          </p:cNvPr>
          <p:cNvSpPr/>
          <p:nvPr/>
        </p:nvSpPr>
        <p:spPr>
          <a:xfrm>
            <a:off x="7144123" y="1427173"/>
            <a:ext cx="469871" cy="312908"/>
          </a:xfrm>
          <a:prstGeom prst="leftRightArrow">
            <a:avLst>
              <a:gd name="adj1" fmla="val 41994"/>
              <a:gd name="adj2" fmla="val 50000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штриховая вправо 20">
            <a:extLst>
              <a:ext uri="{FF2B5EF4-FFF2-40B4-BE49-F238E27FC236}">
                <a16:creationId xmlns="" xmlns:a16="http://schemas.microsoft.com/office/drawing/2014/main" id="{C3E139F1-0005-6B6F-F3FA-638B44E78901}"/>
              </a:ext>
            </a:extLst>
          </p:cNvPr>
          <p:cNvSpPr/>
          <p:nvPr/>
        </p:nvSpPr>
        <p:spPr>
          <a:xfrm rot="8051751">
            <a:off x="1804607" y="2714172"/>
            <a:ext cx="466344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="" xmlns:a16="http://schemas.microsoft.com/office/drawing/2014/main" id="{5484447F-DD72-3ED4-19C5-7ACA3AC70F93}"/>
              </a:ext>
            </a:extLst>
          </p:cNvPr>
          <p:cNvSpPr/>
          <p:nvPr/>
        </p:nvSpPr>
        <p:spPr>
          <a:xfrm rot="5400000">
            <a:off x="3756337" y="2714173"/>
            <a:ext cx="307777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штриховая вправо 22">
            <a:extLst>
              <a:ext uri="{FF2B5EF4-FFF2-40B4-BE49-F238E27FC236}">
                <a16:creationId xmlns="" xmlns:a16="http://schemas.microsoft.com/office/drawing/2014/main" id="{194A347C-685F-83C5-5220-3DA69E52353E}"/>
              </a:ext>
            </a:extLst>
          </p:cNvPr>
          <p:cNvSpPr/>
          <p:nvPr/>
        </p:nvSpPr>
        <p:spPr>
          <a:xfrm rot="5400000">
            <a:off x="8225542" y="2712708"/>
            <a:ext cx="307777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A946418E-7BB0-202C-384C-DA7EE88FF4B7}"/>
              </a:ext>
            </a:extLst>
          </p:cNvPr>
          <p:cNvSpPr/>
          <p:nvPr/>
        </p:nvSpPr>
        <p:spPr>
          <a:xfrm>
            <a:off x="5224324" y="1385806"/>
            <a:ext cx="224021" cy="312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948A9C2-DC77-8B78-3957-E61036EC6248}"/>
              </a:ext>
            </a:extLst>
          </p:cNvPr>
          <p:cNvSpPr txBox="1"/>
          <p:nvPr/>
        </p:nvSpPr>
        <p:spPr>
          <a:xfrm>
            <a:off x="378280" y="3123374"/>
            <a:ext cx="207185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Психолого-терапевтическая программа оздоровления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B085EFA-8374-AD90-25FB-228628ABECB9}"/>
              </a:ext>
            </a:extLst>
          </p:cNvPr>
          <p:cNvSpPr txBox="1"/>
          <p:nvPr/>
        </p:nvSpPr>
        <p:spPr>
          <a:xfrm>
            <a:off x="7343506" y="3123374"/>
            <a:ext cx="207185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Медико-терапевтическая программа оздоровления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A943D0B-F855-AC3D-2C33-9481E770FD7A}"/>
              </a:ext>
            </a:extLst>
          </p:cNvPr>
          <p:cNvSpPr txBox="1"/>
          <p:nvPr/>
        </p:nvSpPr>
        <p:spPr>
          <a:xfrm>
            <a:off x="5036948" y="3123374"/>
            <a:ext cx="207185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 оздоровительная программа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F586CB4-52D0-1413-6D3F-1DD48E4005AC}"/>
              </a:ext>
            </a:extLst>
          </p:cNvPr>
          <p:cNvSpPr txBox="1"/>
          <p:nvPr/>
        </p:nvSpPr>
        <p:spPr>
          <a:xfrm>
            <a:off x="2760947" y="3123374"/>
            <a:ext cx="207185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оздоровления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сотрудников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7818D1A-4423-05EA-4E8D-2F4A8793835A}"/>
              </a:ext>
            </a:extLst>
          </p:cNvPr>
          <p:cNvSpPr txBox="1"/>
          <p:nvPr/>
        </p:nvSpPr>
        <p:spPr>
          <a:xfrm>
            <a:off x="9650064" y="3123374"/>
            <a:ext cx="2071851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лечебно-оздоровительного плавания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="" xmlns:a16="http://schemas.microsoft.com/office/drawing/2014/main" id="{6DBCDD44-969E-69D8-AE72-78F31B4AE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22486"/>
              </p:ext>
            </p:extLst>
          </p:nvPr>
        </p:nvGraphicFramePr>
        <p:xfrm>
          <a:off x="2760946" y="4302016"/>
          <a:ext cx="2071851" cy="2538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851">
                  <a:extLst>
                    <a:ext uri="{9D8B030D-6E8A-4147-A177-3AD203B41FA5}">
                      <a16:colId xmlns="" xmlns:a16="http://schemas.microsoft.com/office/drawing/2014/main" val="1412222951"/>
                    </a:ext>
                  </a:extLst>
                </a:gridCol>
              </a:tblGrid>
              <a:tr h="404538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отдых на базах отдыха университета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2032516"/>
                  </a:ext>
                </a:extLst>
              </a:tr>
              <a:tr h="130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Баня,  прогулки</a:t>
                      </a:r>
                      <a:r>
                        <a:rPr kumimoji="0" lang="ru-RU" altLang="ru-RU" sz="1000" b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базе Буревестника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8963326"/>
                  </a:ext>
                </a:extLst>
              </a:tr>
              <a:tr h="211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Баня,  прогулки</a:t>
                      </a:r>
                      <a:r>
                        <a:rPr kumimoji="0" lang="ru-RU" altLang="ru-RU" sz="1000" b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базе </a:t>
                      </a:r>
                      <a:r>
                        <a:rPr kumimoji="0" lang="ru-RU" altLang="ru-RU" sz="1000" b="0" u="none" strike="noStrike" cap="none" normalizeH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Дус-Хол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31430663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Культурный отдых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1083084"/>
                  </a:ext>
                </a:extLst>
              </a:tr>
              <a:tr h="248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тайга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6471142"/>
                  </a:ext>
                </a:extLst>
              </a:tr>
              <a:tr h="208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Диетическое питание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30121878"/>
                  </a:ext>
                </a:extLst>
              </a:tr>
              <a:tr h="252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Ботанический сад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7505569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Виварий студ. городка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67833514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Путевки на курортное лечение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61226871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="" xmlns:a16="http://schemas.microsoft.com/office/drawing/2014/main" id="{A4DB7D7A-92F7-11CF-3AC2-E4A6AB764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14966"/>
              </p:ext>
            </p:extLst>
          </p:nvPr>
        </p:nvGraphicFramePr>
        <p:xfrm>
          <a:off x="5036947" y="4298781"/>
          <a:ext cx="2071851" cy="25732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851">
                  <a:extLst>
                    <a:ext uri="{9D8B030D-6E8A-4147-A177-3AD203B41FA5}">
                      <a16:colId xmlns="" xmlns:a16="http://schemas.microsoft.com/office/drawing/2014/main" val="2839439957"/>
                    </a:ext>
                  </a:extLst>
                </a:gridCol>
              </a:tblGrid>
              <a:tr h="362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Лечебная физическая культура, ЛФК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69947436"/>
                  </a:ext>
                </a:extLst>
              </a:tr>
              <a:tr h="362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Поддерживающая физическая культура в тренажерном зале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73450071"/>
                  </a:ext>
                </a:extLst>
              </a:tr>
              <a:tr h="362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 питания от диетолога-</a:t>
                      </a:r>
                      <a:r>
                        <a:rPr lang="ru-RU" altLang="ru-RU" sz="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нутрицолога</a:t>
                      </a:r>
                      <a:endParaRPr lang="ru-RU"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5539965"/>
                  </a:ext>
                </a:extLst>
              </a:tr>
              <a:tr h="2267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Йога, ЛФК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15279137"/>
                  </a:ext>
                </a:extLst>
              </a:tr>
              <a:tr h="2267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Фитнес, Ленина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2414166"/>
                  </a:ext>
                </a:extLst>
              </a:tr>
              <a:tr h="259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Теннис, Ленина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39878232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Волейбол, баскетбол,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минифутбол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лыжи. Ленина 36, 5; Колхозная 69,  Монгуш-Сат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8573459"/>
                  </a:ext>
                </a:extLst>
              </a:tr>
              <a:tr h="25942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60499166"/>
                  </a:ext>
                </a:extLst>
              </a:tr>
            </a:tbl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55BAA35F-5D3A-0762-68CA-3EE88D19F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59969"/>
              </p:ext>
            </p:extLst>
          </p:nvPr>
        </p:nvGraphicFramePr>
        <p:xfrm>
          <a:off x="7343506" y="4294050"/>
          <a:ext cx="2071850" cy="25762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850">
                  <a:extLst>
                    <a:ext uri="{9D8B030D-6E8A-4147-A177-3AD203B41FA5}">
                      <a16:colId xmlns="" xmlns:a16="http://schemas.microsoft.com/office/drawing/2014/main" val="2919502806"/>
                    </a:ext>
                  </a:extLst>
                </a:gridCol>
              </a:tblGrid>
              <a:tr h="399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Лечение и наблюдение у терапевта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4075024"/>
                  </a:ext>
                </a:extLst>
              </a:tr>
              <a:tr h="3048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Стоматолог</a:t>
                      </a:r>
                      <a:endParaRPr kumimoji="0" lang="ru-RU" altLang="ru-RU" sz="1000" b="0" u="none" strike="noStrike" kern="1200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8696965"/>
                  </a:ext>
                </a:extLst>
              </a:tr>
              <a:tr h="2458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Фельдшер</a:t>
                      </a:r>
                      <a:endParaRPr kumimoji="0" lang="ru-RU" sz="1000" b="0" u="none" strike="noStrike" kern="1200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63261952"/>
                  </a:ext>
                </a:extLst>
              </a:tr>
              <a:tr h="2458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kern="1200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УЗИ всех органов</a:t>
                      </a:r>
                      <a:endParaRPr kumimoji="0" lang="ru-RU" altLang="ru-RU" sz="1000" b="0" u="none" strike="noStrike" kern="1200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13295194"/>
                  </a:ext>
                </a:extLst>
              </a:tr>
              <a:tr h="399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 функциональных состояний человека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0899937"/>
                  </a:ext>
                </a:extLst>
              </a:tr>
              <a:tr h="292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kern="1200" cap="none" normalizeH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Лечебный массаж</a:t>
                      </a:r>
                      <a:endParaRPr kumimoji="0" lang="ru-RU" altLang="ru-RU" sz="1000" b="0" u="none" strike="noStrike" kern="1200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32322018"/>
                  </a:ext>
                </a:extLst>
              </a:tr>
              <a:tr h="2918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Акушер-гинеколог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61766268"/>
                  </a:ext>
                </a:extLst>
              </a:tr>
              <a:tr h="396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Антропометрия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44295095"/>
                  </a:ext>
                </a:extLst>
              </a:tr>
            </a:tbl>
          </a:graphicData>
        </a:graphic>
      </p:graphicFrame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CDB351F3-4D83-4B7E-9D98-B96BDF03B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84850"/>
              </p:ext>
            </p:extLst>
          </p:nvPr>
        </p:nvGraphicFramePr>
        <p:xfrm>
          <a:off x="9625674" y="4294050"/>
          <a:ext cx="2071850" cy="2549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850">
                  <a:extLst>
                    <a:ext uri="{9D8B030D-6E8A-4147-A177-3AD203B41FA5}">
                      <a16:colId xmlns="" xmlns:a16="http://schemas.microsoft.com/office/drawing/2014/main" val="2503506199"/>
                    </a:ext>
                  </a:extLst>
                </a:gridCol>
              </a:tblGrid>
              <a:tr h="256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Свободный заплыв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36777123"/>
                  </a:ext>
                </a:extLst>
              </a:tr>
              <a:tr h="278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Тренировка с инструктором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3716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Аква-аэробика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6882809"/>
                  </a:ext>
                </a:extLst>
              </a:tr>
              <a:tr h="248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Аква дайвинг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60527731"/>
                  </a:ext>
                </a:extLst>
              </a:tr>
              <a:tr h="299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Занятия водными видами спорта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54022542"/>
                  </a:ext>
                </a:extLst>
              </a:tr>
              <a:tr h="285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Тренажерный зал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2132528"/>
                  </a:ext>
                </a:extLst>
              </a:tr>
              <a:tr h="254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Фито бочка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2654118"/>
                  </a:ext>
                </a:extLst>
              </a:tr>
              <a:tr h="278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Фито Чай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8998732"/>
                  </a:ext>
                </a:extLst>
              </a:tr>
              <a:tr h="404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kern="1200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Индивидуальные, групповые или семейные тренировки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7947665"/>
                  </a:ext>
                </a:extLst>
              </a:tr>
            </a:tbl>
          </a:graphicData>
        </a:graphic>
      </p:graphicFrame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8FDA4D69-E330-9B86-4814-44A64BAE1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17874"/>
              </p:ext>
            </p:extLst>
          </p:nvPr>
        </p:nvGraphicFramePr>
        <p:xfrm>
          <a:off x="378279" y="4319813"/>
          <a:ext cx="2071851" cy="25330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851">
                  <a:extLst>
                    <a:ext uri="{9D8B030D-6E8A-4147-A177-3AD203B41FA5}">
                      <a16:colId xmlns="" xmlns:a16="http://schemas.microsoft.com/office/drawing/2014/main" val="1412222951"/>
                    </a:ext>
                  </a:extLst>
                </a:gridCol>
              </a:tblGrid>
              <a:tr h="404538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у психолога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2032516"/>
                  </a:ext>
                </a:extLst>
              </a:tr>
              <a:tr h="130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врача-психиатра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8963326"/>
                  </a:ext>
                </a:extLst>
              </a:tr>
              <a:tr h="211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Фармакологическая поддержка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31430663"/>
                  </a:ext>
                </a:extLst>
              </a:tr>
              <a:tr h="260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 снижения выгорания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1083084"/>
                  </a:ext>
                </a:extLst>
              </a:tr>
              <a:tr h="248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группы поддержки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6471142"/>
                  </a:ext>
                </a:extLst>
              </a:tr>
              <a:tr h="208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Терапевтическая группа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30121878"/>
                  </a:ext>
                </a:extLst>
              </a:tr>
              <a:tr h="252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Психодиагностика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27505569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Коррекция, обучение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67833514"/>
                  </a:ext>
                </a:extLst>
              </a:tr>
              <a:tr h="218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в стационар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61226871"/>
                  </a:ext>
                </a:extLst>
              </a:tr>
            </a:tbl>
          </a:graphicData>
        </a:graphic>
      </p:graphicFrame>
      <p:pic>
        <p:nvPicPr>
          <p:cNvPr id="3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447" y="358243"/>
            <a:ext cx="10515600" cy="77339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в Психологическую службу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6" y="1314171"/>
            <a:ext cx="4386800" cy="266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27" y="1607848"/>
            <a:ext cx="3684494" cy="263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: штриховая вправо 21">
            <a:extLst>
              <a:ext uri="{FF2B5EF4-FFF2-40B4-BE49-F238E27FC236}">
                <a16:creationId xmlns="" xmlns:a16="http://schemas.microsoft.com/office/drawing/2014/main" id="{4B641BEB-7C52-41AB-8F59-B47D9D99ECFD}"/>
              </a:ext>
            </a:extLst>
          </p:cNvPr>
          <p:cNvSpPr/>
          <p:nvPr/>
        </p:nvSpPr>
        <p:spPr>
          <a:xfrm rot="2560464">
            <a:off x="5327557" y="2332627"/>
            <a:ext cx="382153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562" y="5045953"/>
            <a:ext cx="363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https://vk.com/psychologytuvsu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435" y="4495911"/>
            <a:ext cx="2255598" cy="190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: штриховая вправо 21">
            <a:extLst>
              <a:ext uri="{FF2B5EF4-FFF2-40B4-BE49-F238E27FC236}">
                <a16:creationId xmlns="" xmlns:a16="http://schemas.microsoft.com/office/drawing/2014/main" id="{4B641BEB-7C52-41AB-8F59-B47D9D99ECFD}"/>
              </a:ext>
            </a:extLst>
          </p:cNvPr>
          <p:cNvSpPr/>
          <p:nvPr/>
        </p:nvSpPr>
        <p:spPr>
          <a:xfrm rot="2560464">
            <a:off x="8722374" y="5584412"/>
            <a:ext cx="382153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45" y="1607848"/>
            <a:ext cx="2343702" cy="23437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06F98AB-800A-4A3D-1646-49E35F9A2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91" y="4239787"/>
            <a:ext cx="3449481" cy="241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70325" y="5928082"/>
            <a:ext cx="3702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altLang="ru-RU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Психологической службы</a:t>
            </a:r>
            <a:r>
              <a:rPr lang="ru-RU" altLang="ru-RU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ps</a:t>
            </a:r>
            <a:r>
              <a:rPr lang="ru-RU" alt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_</a:t>
            </a:r>
            <a:r>
              <a:rPr lang="en-US" altLang="ru-RU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tuvsu</a:t>
            </a:r>
            <a:r>
              <a:rPr lang="ru-RU" alt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@</a:t>
            </a:r>
            <a:r>
              <a:rPr lang="en-US" alt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mail</a:t>
            </a:r>
            <a:r>
              <a:rPr lang="ru-RU" alt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altLang="ru-RU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ru</a:t>
            </a:r>
            <a:endParaRPr lang="en-US" altLang="ru-RU" sz="2400" dirty="0">
              <a:latin typeface="Arial" panose="020B0604020202020204" pitchFamily="34" charset="0"/>
            </a:endParaRPr>
          </a:p>
        </p:txBody>
      </p:sp>
      <p:pic>
        <p:nvPicPr>
          <p:cNvPr id="15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942" y="131192"/>
            <a:ext cx="1960799" cy="9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B92FF5-955A-5C53-618D-6E23B1429629}"/>
              </a:ext>
            </a:extLst>
          </p:cNvPr>
          <p:cNvSpPr txBox="1"/>
          <p:nvPr/>
        </p:nvSpPr>
        <p:spPr>
          <a:xfrm>
            <a:off x="1512301" y="1967671"/>
            <a:ext cx="942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</a:rPr>
              <a:t>БЛАГОДАРЮ ЗА ВНИМАНИЕ!</a:t>
            </a:r>
          </a:p>
        </p:txBody>
      </p:sp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942" y="131192"/>
            <a:ext cx="1960799" cy="9769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1" y="2906484"/>
            <a:ext cx="3254829" cy="325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5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1095169" y="195696"/>
            <a:ext cx="867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91" y="56698"/>
            <a:ext cx="269461" cy="2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0991" y="206761"/>
            <a:ext cx="9940705" cy="9077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2400" b="1" cap="all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деятельности</a:t>
            </a:r>
          </a:p>
          <a:p>
            <a:pPr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2400" b="1" cap="all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Службы </a:t>
            </a:r>
            <a:r>
              <a:rPr lang="ru-RU" sz="2400" b="1" cap="all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446" y="4454823"/>
            <a:ext cx="116862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задачи Психологической службы </a:t>
            </a:r>
            <a:r>
              <a:rPr lang="ru-RU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психологической консультативной помощи обучающимся и сотрудникам в сфере социальных и семейных взаимоотношений, личностного роста и саморазвития, а также проведение просветительской работы по повышению психологической грамотности студентов различных подразделений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сферах жизнедеятельности, предоставление им информации о достижениях современной практической психологии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59462" y="1586596"/>
            <a:ext cx="3303252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психологизация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учебно-воспитательного процесса: формирование благоприятного морально-психологического климата как средства мотивации труда.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2243" y="1586596"/>
            <a:ext cx="4723275" cy="26334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обучающимся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их профессионально-личностном развитии, формировании психологической культуры и овладения навыками профилактики и преодоления трудных жизненных ситуаций для достижения максимальной личностной эффективности;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072" y="1586596"/>
            <a:ext cx="2840227" cy="1894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 и поддержка в критической ситуации членам научно-педагогического коллектива и студенческого сообщества;</a:t>
            </a:r>
          </a:p>
        </p:txBody>
      </p:sp>
      <p:sp>
        <p:nvSpPr>
          <p:cNvPr id="12" name="Стрелка: штриховая вправо 21">
            <a:extLst>
              <a:ext uri="{FF2B5EF4-FFF2-40B4-BE49-F238E27FC236}">
                <a16:creationId xmlns="" xmlns:a16="http://schemas.microsoft.com/office/drawing/2014/main" id="{5484447F-DD72-3ED4-19C5-7ACA3AC70F93}"/>
              </a:ext>
            </a:extLst>
          </p:cNvPr>
          <p:cNvSpPr/>
          <p:nvPr/>
        </p:nvSpPr>
        <p:spPr>
          <a:xfrm rot="5400000">
            <a:off x="6058821" y="1187044"/>
            <a:ext cx="307777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штриховая вправо 21">
            <a:extLst>
              <a:ext uri="{FF2B5EF4-FFF2-40B4-BE49-F238E27FC236}">
                <a16:creationId xmlns="" xmlns:a16="http://schemas.microsoft.com/office/drawing/2014/main" id="{5484447F-DD72-3ED4-19C5-7ACA3AC70F93}"/>
              </a:ext>
            </a:extLst>
          </p:cNvPr>
          <p:cNvSpPr/>
          <p:nvPr/>
        </p:nvSpPr>
        <p:spPr>
          <a:xfrm rot="5400000">
            <a:off x="9241500" y="1224049"/>
            <a:ext cx="307777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штриховая вправо 21">
            <a:extLst>
              <a:ext uri="{FF2B5EF4-FFF2-40B4-BE49-F238E27FC236}">
                <a16:creationId xmlns="" xmlns:a16="http://schemas.microsoft.com/office/drawing/2014/main" id="{5484447F-DD72-3ED4-19C5-7ACA3AC70F93}"/>
              </a:ext>
            </a:extLst>
          </p:cNvPr>
          <p:cNvSpPr/>
          <p:nvPr/>
        </p:nvSpPr>
        <p:spPr>
          <a:xfrm rot="5400000">
            <a:off x="2536149" y="1169280"/>
            <a:ext cx="307777" cy="307777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1180699" y="187790"/>
            <a:ext cx="811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862" y="43560"/>
            <a:ext cx="279604" cy="2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15799" r="10899" b="8648"/>
          <a:stretch/>
        </p:blipFill>
        <p:spPr bwMode="auto">
          <a:xfrm>
            <a:off x="705033" y="1376373"/>
            <a:ext cx="1578937" cy="183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4" t="21822" r="25445" b="5407"/>
          <a:stretch/>
        </p:blipFill>
        <p:spPr bwMode="auto">
          <a:xfrm>
            <a:off x="5555813" y="1403498"/>
            <a:ext cx="1554466" cy="183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03" y="1403497"/>
            <a:ext cx="1488558" cy="183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E:\Фото документальное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58" y="1403498"/>
            <a:ext cx="1435396" cy="183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r="3438" b="6770"/>
          <a:stretch/>
        </p:blipFill>
        <p:spPr>
          <a:xfrm>
            <a:off x="10191838" y="1376374"/>
            <a:ext cx="1541720" cy="183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615934" y="613472"/>
            <a:ext cx="3451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Службы:</a:t>
            </a:r>
            <a:endParaRPr kumimoji="0" lang="ru-RU" altLang="ru-RU" sz="1100" b="1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59131" y="2712241"/>
            <a:ext cx="1174797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Момбей-оол</a:t>
            </a: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Сырга</a:t>
            </a: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Мергеновна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Салчак</a:t>
            </a: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Михайловна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Сарыглар</a:t>
            </a: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Ася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Олимпиевна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Лицкевич</a:t>
            </a: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Евгений Юрьевич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Яхмеров</a:t>
            </a: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Артур </a:t>
            </a:r>
            <a:r>
              <a:rPr kumimoji="0" lang="ru-RU" altLang="ru-RU" sz="12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Тахирович</a:t>
            </a:r>
            <a:endParaRPr kumimoji="0" lang="ru-RU" altLang="ru-RU" sz="1200" b="1" i="0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психологической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психолог, </a:t>
            </a:r>
            <a:r>
              <a:rPr lang="ru-RU" altLang="ru-RU" sz="1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клинический психолог,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службы, </a:t>
            </a:r>
            <a:r>
              <a:rPr lang="ru-RU" altLang="ru-RU" sz="1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тренер,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1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-терапевт, специалист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служебной деятельности,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со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танцевально-двигательный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РПП,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зависимому поведению,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медиации,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</a:t>
            </a:r>
            <a:r>
              <a:rPr lang="ru-RU" altLang="ru-RU" sz="1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терапевт, тренер,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консультант, работа с ПТСР,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тренер, кризисный психолог,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тренер, консультант,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-терапевт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ОВЗ</a:t>
            </a:r>
            <a:r>
              <a:rPr lang="ru-RU" alt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фасилитатор</a:t>
            </a:r>
            <a:r>
              <a:rPr lang="ru-RU" altLang="ru-RU" sz="12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endParaRPr lang="ru-RU" altLang="ru-RU" sz="1200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72168" y="4469131"/>
            <a:ext cx="119218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89235458753                                  Тел. 89232632898                              Тел. 89835182886                             Тел. 89835911547                                Тел. 89610929993</a:t>
            </a: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62507" y="5059728"/>
            <a:ext cx="27606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– 625 человек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77921" y="6265939"/>
            <a:ext cx="544091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очной и очно-заочной форм – 3738 человек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27947" y="5668424"/>
            <a:ext cx="42297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заочной формы – 3461 человек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2602917" y="3721896"/>
            <a:ext cx="1586723" cy="426238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3457" y="5529089"/>
            <a:ext cx="205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работы ПС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6353" y="221578"/>
            <a:ext cx="75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службы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655" y="1202345"/>
            <a:ext cx="378873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выявление групп риска, разработка и реализация групповых и индивидуальных профилактических программ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02250" y="1448566"/>
            <a:ext cx="3737347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диагностика, психологическое консультирование (групповое и индивидуальное, онлайн и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 запросу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9460" y="2555699"/>
            <a:ext cx="3372295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в онлайн и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психологических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психологической компетентности обучающихся и преподавателей;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 профессиональной карьеры и эффективного поведения на рынке труда;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гармонизации психологического климата в коллективах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навыкам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655" y="2859566"/>
            <a:ext cx="378873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сопровождение профильных (в соответствии с задачами психологической службы) университетских сетевых сообществ в целях психологического просвещения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3655" y="4571636"/>
            <a:ext cx="378873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проектировании и экспертизе университетских программ и проектов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02250" y="4325415"/>
            <a:ext cx="3737347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межведомственного взаимодействия для оказания содействия студенту в решении проблем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студента/сотрудника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02250" y="5948395"/>
            <a:ext cx="37373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программе развития университета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3655" y="5702173"/>
            <a:ext cx="378873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сотрудников психологической службы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02249" y="2859566"/>
            <a:ext cx="37373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и сотрудничество с другими подразделениями университета для решения общих задач</a:t>
            </a:r>
          </a:p>
        </p:txBody>
      </p:sp>
      <p:pic>
        <p:nvPicPr>
          <p:cNvPr id="1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EB6CCD3-EC7F-E931-23D5-E6D148C2F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45341"/>
              </p:ext>
            </p:extLst>
          </p:nvPr>
        </p:nvGraphicFramePr>
        <p:xfrm>
          <a:off x="164823" y="1005795"/>
          <a:ext cx="11860599" cy="585220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172721">
                  <a:extLst>
                    <a:ext uri="{9D8B030D-6E8A-4147-A177-3AD203B41FA5}">
                      <a16:colId xmlns="" xmlns:a16="http://schemas.microsoft.com/office/drawing/2014/main" val="4121504893"/>
                    </a:ext>
                  </a:extLst>
                </a:gridCol>
                <a:gridCol w="1137684">
                  <a:extLst>
                    <a:ext uri="{9D8B030D-6E8A-4147-A177-3AD203B41FA5}">
                      <a16:colId xmlns="" xmlns:a16="http://schemas.microsoft.com/office/drawing/2014/main" val="705249475"/>
                    </a:ext>
                  </a:extLst>
                </a:gridCol>
                <a:gridCol w="1158949">
                  <a:extLst>
                    <a:ext uri="{9D8B030D-6E8A-4147-A177-3AD203B41FA5}">
                      <a16:colId xmlns="" xmlns:a16="http://schemas.microsoft.com/office/drawing/2014/main" val="3977642477"/>
                    </a:ext>
                  </a:extLst>
                </a:gridCol>
                <a:gridCol w="923338">
                  <a:extLst>
                    <a:ext uri="{9D8B030D-6E8A-4147-A177-3AD203B41FA5}">
                      <a16:colId xmlns="" xmlns:a16="http://schemas.microsoft.com/office/drawing/2014/main" val="2624965573"/>
                    </a:ext>
                  </a:extLst>
                </a:gridCol>
                <a:gridCol w="1056749">
                  <a:extLst>
                    <a:ext uri="{9D8B030D-6E8A-4147-A177-3AD203B41FA5}">
                      <a16:colId xmlns="" xmlns:a16="http://schemas.microsoft.com/office/drawing/2014/main" val="2391627551"/>
                    </a:ext>
                  </a:extLst>
                </a:gridCol>
                <a:gridCol w="1082080">
                  <a:extLst>
                    <a:ext uri="{9D8B030D-6E8A-4147-A177-3AD203B41FA5}">
                      <a16:colId xmlns="" xmlns:a16="http://schemas.microsoft.com/office/drawing/2014/main" val="3582447065"/>
                    </a:ext>
                  </a:extLst>
                </a:gridCol>
                <a:gridCol w="1329078">
                  <a:extLst>
                    <a:ext uri="{9D8B030D-6E8A-4147-A177-3AD203B41FA5}">
                      <a16:colId xmlns="" xmlns:a16="http://schemas.microsoft.com/office/drawing/2014/main" val="834325488"/>
                    </a:ext>
                  </a:extLst>
                </a:gridCol>
              </a:tblGrid>
              <a:tr h="6678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с 2017 по 2022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1917634945"/>
                  </a:ext>
                </a:extLst>
              </a:tr>
              <a:tr h="32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сотрудников*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212561469"/>
                  </a:ext>
                </a:extLst>
              </a:tr>
              <a:tr h="648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индивидуальных консультаций (сотрудники, студенты)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1083214330"/>
                  </a:ext>
                </a:extLst>
              </a:tr>
              <a:tr h="329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групповых консультаций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4966286"/>
                  </a:ext>
                </a:extLst>
              </a:tr>
              <a:tr h="32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Психодиагностика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3528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2840208407"/>
                  </a:ext>
                </a:extLst>
              </a:tr>
              <a:tr h="479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онлайн-консультаций (переписка, видео-чат)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1140340988"/>
                  </a:ext>
                </a:extLst>
              </a:tr>
              <a:tr h="28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тренингов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1884206032"/>
                  </a:ext>
                </a:extLst>
              </a:tr>
              <a:tr h="32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психологических заключений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4197823586"/>
                  </a:ext>
                </a:extLst>
              </a:tr>
              <a:tr h="5827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мероприятий просветительского и профилактического направления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108762507"/>
                  </a:ext>
                </a:extLst>
              </a:tr>
              <a:tr h="3784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 студенческими объединениями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2131943948"/>
                  </a:ext>
                </a:extLst>
              </a:tr>
              <a:tr h="380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приемной комиссией университета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2367286054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Акции, флешмобы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1751643098"/>
                  </a:ext>
                </a:extLst>
              </a:tr>
              <a:tr h="32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Изготовлено брошюр и памяток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17476677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A965432-4BD2-DF9E-72B2-84CCFA91A54C}"/>
              </a:ext>
            </a:extLst>
          </p:cNvPr>
          <p:cNvSpPr txBox="1"/>
          <p:nvPr/>
        </p:nvSpPr>
        <p:spPr>
          <a:xfrm>
            <a:off x="2716746" y="251564"/>
            <a:ext cx="771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Мониторинг показателей ПС</a:t>
            </a:r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06">
            <a:extLst>
              <a:ext uri="{FF2B5EF4-FFF2-40B4-BE49-F238E27FC236}">
                <a16:creationId xmlns="" xmlns:a16="http://schemas.microsoft.com/office/drawing/2014/main" id="{7CE6B532-E686-64DF-779E-8836134389AD}"/>
              </a:ext>
            </a:extLst>
          </p:cNvPr>
          <p:cNvSpPr>
            <a:spLocks/>
          </p:cNvSpPr>
          <p:nvPr/>
        </p:nvSpPr>
        <p:spPr bwMode="auto">
          <a:xfrm rot="16200000">
            <a:off x="3276308" y="6172199"/>
            <a:ext cx="348366" cy="348276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FB59E2-97D6-C91F-32A6-EB17D91E0357}"/>
              </a:ext>
            </a:extLst>
          </p:cNvPr>
          <p:cNvSpPr txBox="1"/>
          <p:nvPr/>
        </p:nvSpPr>
        <p:spPr>
          <a:xfrm>
            <a:off x="3642495" y="6197354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201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7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Raleway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="" xmlns:a16="http://schemas.microsoft.com/office/drawing/2014/main" id="{598FAC66-1E1B-9671-1F35-2D69EC0144ED}"/>
              </a:ext>
            </a:extLst>
          </p:cNvPr>
          <p:cNvGrpSpPr/>
          <p:nvPr/>
        </p:nvGrpSpPr>
        <p:grpSpPr>
          <a:xfrm>
            <a:off x="2768801" y="4877514"/>
            <a:ext cx="2230768" cy="1191141"/>
            <a:chOff x="1706563" y="4518025"/>
            <a:chExt cx="2605088" cy="1390650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0397EDA3-9B59-6C5D-48C9-A7EF3558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563" y="4518025"/>
              <a:ext cx="1303338" cy="1390650"/>
            </a:xfrm>
            <a:custGeom>
              <a:avLst/>
              <a:gdLst>
                <a:gd name="T0" fmla="*/ 333 w 347"/>
                <a:gd name="T1" fmla="*/ 29 h 370"/>
                <a:gd name="T2" fmla="*/ 0 w 347"/>
                <a:gd name="T3" fmla="*/ 370 h 370"/>
                <a:gd name="T4" fmla="*/ 347 w 347"/>
                <a:gd name="T5" fmla="*/ 370 h 370"/>
                <a:gd name="T6" fmla="*/ 347 w 347"/>
                <a:gd name="T7" fmla="*/ 0 h 370"/>
                <a:gd name="T8" fmla="*/ 333 w 347"/>
                <a:gd name="T9" fmla="*/ 2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333" y="29"/>
                  </a:moveTo>
                  <a:cubicBezTo>
                    <a:pt x="242" y="286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13"/>
                    <a:pt x="333" y="29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F867D7F8-EC11-58EA-F14A-E01A40E1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4518025"/>
              <a:ext cx="1301750" cy="1390650"/>
            </a:xfrm>
            <a:custGeom>
              <a:avLst/>
              <a:gdLst>
                <a:gd name="T0" fmla="*/ 15 w 347"/>
                <a:gd name="T1" fmla="*/ 29 h 370"/>
                <a:gd name="T2" fmla="*/ 0 w 347"/>
                <a:gd name="T3" fmla="*/ 0 h 370"/>
                <a:gd name="T4" fmla="*/ 0 w 347"/>
                <a:gd name="T5" fmla="*/ 370 h 370"/>
                <a:gd name="T6" fmla="*/ 347 w 347"/>
                <a:gd name="T7" fmla="*/ 370 h 370"/>
                <a:gd name="T8" fmla="*/ 15 w 347"/>
                <a:gd name="T9" fmla="*/ 2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15" y="29"/>
                  </a:moveTo>
                  <a:cubicBezTo>
                    <a:pt x="9" y="13"/>
                    <a:pt x="3" y="0"/>
                    <a:pt x="0" y="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370"/>
                    <a:pt x="105" y="286"/>
                    <a:pt x="15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="" xmlns:a16="http://schemas.microsoft.com/office/drawing/2014/main" id="{0FDCD384-11F5-76B9-3A8A-5F9F719D032F}"/>
              </a:ext>
            </a:extLst>
          </p:cNvPr>
          <p:cNvGrpSpPr/>
          <p:nvPr/>
        </p:nvGrpSpPr>
        <p:grpSpPr>
          <a:xfrm>
            <a:off x="4134132" y="4131837"/>
            <a:ext cx="2234847" cy="1961567"/>
            <a:chOff x="3024188" y="3378200"/>
            <a:chExt cx="2609851" cy="25304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AA38B49B-BF0B-96C8-C7EA-7E00B064F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3378200"/>
              <a:ext cx="1306513" cy="2530475"/>
            </a:xfrm>
            <a:custGeom>
              <a:avLst/>
              <a:gdLst>
                <a:gd name="T0" fmla="*/ 334 w 348"/>
                <a:gd name="T1" fmla="*/ 52 h 673"/>
                <a:gd name="T2" fmla="*/ 0 w 348"/>
                <a:gd name="T3" fmla="*/ 673 h 673"/>
                <a:gd name="T4" fmla="*/ 348 w 348"/>
                <a:gd name="T5" fmla="*/ 673 h 673"/>
                <a:gd name="T6" fmla="*/ 348 w 348"/>
                <a:gd name="T7" fmla="*/ 0 h 673"/>
                <a:gd name="T8" fmla="*/ 334 w 348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E25F41D2-762A-E5E4-CA13-47994847C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3378200"/>
              <a:ext cx="1303338" cy="2530475"/>
            </a:xfrm>
            <a:custGeom>
              <a:avLst/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="" xmlns:a16="http://schemas.microsoft.com/office/drawing/2014/main" id="{7A9EDE19-8F78-4914-0B1A-DD9C45239739}"/>
              </a:ext>
            </a:extLst>
          </p:cNvPr>
          <p:cNvGrpSpPr/>
          <p:nvPr/>
        </p:nvGrpSpPr>
        <p:grpSpPr>
          <a:xfrm>
            <a:off x="5163411" y="4033533"/>
            <a:ext cx="2230768" cy="2067210"/>
            <a:chOff x="4338638" y="2257425"/>
            <a:chExt cx="2605088" cy="3651250"/>
          </a:xfrm>
        </p:grpSpPr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51DF8DFA-2ED8-13FD-7121-0C002FCA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257425"/>
              <a:ext cx="1303338" cy="3651250"/>
            </a:xfrm>
            <a:custGeom>
              <a:avLst/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832D687B-E480-B2AE-73EC-E3B67182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76" y="2257425"/>
              <a:ext cx="1301750" cy="3651250"/>
            </a:xfrm>
            <a:custGeom>
              <a:avLst/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="" xmlns:a16="http://schemas.microsoft.com/office/drawing/2014/main" id="{A14760C3-07F3-AD1F-683F-390EB76ABB96}"/>
              </a:ext>
            </a:extLst>
          </p:cNvPr>
          <p:cNvGrpSpPr/>
          <p:nvPr/>
        </p:nvGrpSpPr>
        <p:grpSpPr>
          <a:xfrm>
            <a:off x="6627614" y="3726935"/>
            <a:ext cx="2230768" cy="2386308"/>
            <a:chOff x="5661026" y="3946525"/>
            <a:chExt cx="2605088" cy="1962150"/>
          </a:xfrm>
        </p:grpSpPr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F3387039-A092-5B81-B113-7D56B1C4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026" y="3946525"/>
              <a:ext cx="1301750" cy="1962150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E8835FA0-9E2D-5957-4D48-1B9B46D0D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6" y="3946525"/>
              <a:ext cx="1303338" cy="1962150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</p:grpSp>
      <p:grpSp>
        <p:nvGrpSpPr>
          <p:cNvPr id="20" name="Group 118">
            <a:extLst>
              <a:ext uri="{FF2B5EF4-FFF2-40B4-BE49-F238E27FC236}">
                <a16:creationId xmlns="" xmlns:a16="http://schemas.microsoft.com/office/drawing/2014/main" id="{0494A05C-6F04-F9E4-F279-FC104D712BE9}"/>
              </a:ext>
            </a:extLst>
          </p:cNvPr>
          <p:cNvGrpSpPr/>
          <p:nvPr/>
        </p:nvGrpSpPr>
        <p:grpSpPr>
          <a:xfrm>
            <a:off x="8000756" y="2768997"/>
            <a:ext cx="2234848" cy="3364412"/>
            <a:chOff x="3024188" y="3378200"/>
            <a:chExt cx="2609852" cy="2530475"/>
          </a:xfrm>
        </p:grpSpPr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CD745670-0250-FC93-64A3-CA468DB70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3378200"/>
              <a:ext cx="1306513" cy="2530475"/>
            </a:xfrm>
            <a:custGeom>
              <a:avLst/>
              <a:gdLst>
                <a:gd name="T0" fmla="*/ 334 w 348"/>
                <a:gd name="T1" fmla="*/ 52 h 673"/>
                <a:gd name="T2" fmla="*/ 0 w 348"/>
                <a:gd name="T3" fmla="*/ 673 h 673"/>
                <a:gd name="T4" fmla="*/ 348 w 348"/>
                <a:gd name="T5" fmla="*/ 673 h 673"/>
                <a:gd name="T6" fmla="*/ 348 w 348"/>
                <a:gd name="T7" fmla="*/ 0 h 673"/>
                <a:gd name="T8" fmla="*/ 334 w 348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chemeClr val="accent5">
                <a:alpha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7738574A-E46B-E980-5AC2-4C7FCC78B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2" y="3378200"/>
              <a:ext cx="1303338" cy="2530475"/>
            </a:xfrm>
            <a:custGeom>
              <a:avLst/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</p:grpSp>
      <p:grpSp>
        <p:nvGrpSpPr>
          <p:cNvPr id="23" name="Group 122">
            <a:extLst>
              <a:ext uri="{FF2B5EF4-FFF2-40B4-BE49-F238E27FC236}">
                <a16:creationId xmlns="" xmlns:a16="http://schemas.microsoft.com/office/drawing/2014/main" id="{8167B6D5-A1BB-1BFE-04B5-A5DCD639E495}"/>
              </a:ext>
            </a:extLst>
          </p:cNvPr>
          <p:cNvGrpSpPr/>
          <p:nvPr/>
        </p:nvGrpSpPr>
        <p:grpSpPr>
          <a:xfrm>
            <a:off x="9570864" y="2304563"/>
            <a:ext cx="2230768" cy="3835207"/>
            <a:chOff x="4338638" y="2257425"/>
            <a:chExt cx="2605088" cy="3651250"/>
          </a:xfrm>
          <a:solidFill>
            <a:srgbClr val="00B0F0"/>
          </a:solidFill>
        </p:grpSpPr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0BC51A17-EC5E-709D-5312-D808953F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257425"/>
              <a:ext cx="1303338" cy="3651250"/>
            </a:xfrm>
            <a:custGeom>
              <a:avLst/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1AEC97B7-B117-5E33-B2B1-D72E8A41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76" y="2257425"/>
              <a:ext cx="1301750" cy="3651250"/>
            </a:xfrm>
            <a:custGeom>
              <a:avLst/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</p:grpSp>
      <p:sp>
        <p:nvSpPr>
          <p:cNvPr id="26" name="Freeform 58">
            <a:extLst>
              <a:ext uri="{FF2B5EF4-FFF2-40B4-BE49-F238E27FC236}">
                <a16:creationId xmlns="" xmlns:a16="http://schemas.microsoft.com/office/drawing/2014/main" id="{8CBF2C65-E1AC-D3ED-2C22-6890DC597F32}"/>
              </a:ext>
            </a:extLst>
          </p:cNvPr>
          <p:cNvSpPr>
            <a:spLocks/>
          </p:cNvSpPr>
          <p:nvPr/>
        </p:nvSpPr>
        <p:spPr bwMode="auto">
          <a:xfrm rot="16200000">
            <a:off x="4442823" y="6199608"/>
            <a:ext cx="348366" cy="348276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5734E0-C164-9FA7-4301-F26E6CC3B673}"/>
              </a:ext>
            </a:extLst>
          </p:cNvPr>
          <p:cNvSpPr txBox="1"/>
          <p:nvPr/>
        </p:nvSpPr>
        <p:spPr>
          <a:xfrm>
            <a:off x="4809010" y="6189161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201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8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Raleway"/>
            </a:endParaRPr>
          </a:p>
        </p:txBody>
      </p:sp>
      <p:sp>
        <p:nvSpPr>
          <p:cNvPr id="28" name="Freeform 61">
            <a:extLst>
              <a:ext uri="{FF2B5EF4-FFF2-40B4-BE49-F238E27FC236}">
                <a16:creationId xmlns="" xmlns:a16="http://schemas.microsoft.com/office/drawing/2014/main" id="{1546AF7E-D62D-CD28-08F1-BC6CA0135ED0}"/>
              </a:ext>
            </a:extLst>
          </p:cNvPr>
          <p:cNvSpPr>
            <a:spLocks/>
          </p:cNvSpPr>
          <p:nvPr/>
        </p:nvSpPr>
        <p:spPr bwMode="auto">
          <a:xfrm rot="16200000">
            <a:off x="5557249" y="6195683"/>
            <a:ext cx="348366" cy="348276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304A73B-233A-9C11-5B2A-BE638C4BB14B}"/>
              </a:ext>
            </a:extLst>
          </p:cNvPr>
          <p:cNvSpPr txBox="1"/>
          <p:nvPr/>
        </p:nvSpPr>
        <p:spPr>
          <a:xfrm>
            <a:off x="5961737" y="6197354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201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9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Raleway"/>
            </a:endParaRPr>
          </a:p>
        </p:txBody>
      </p:sp>
      <p:sp>
        <p:nvSpPr>
          <p:cNvPr id="30" name="Freeform 64">
            <a:extLst>
              <a:ext uri="{FF2B5EF4-FFF2-40B4-BE49-F238E27FC236}">
                <a16:creationId xmlns="" xmlns:a16="http://schemas.microsoft.com/office/drawing/2014/main" id="{F0BAAB40-7EE1-8CD4-8AB7-978CE78A6A6C}"/>
              </a:ext>
            </a:extLst>
          </p:cNvPr>
          <p:cNvSpPr>
            <a:spLocks/>
          </p:cNvSpPr>
          <p:nvPr/>
        </p:nvSpPr>
        <p:spPr bwMode="auto">
          <a:xfrm rot="16200000">
            <a:off x="6719161" y="6214785"/>
            <a:ext cx="348366" cy="348276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5895553-85F5-BD3A-8AE6-8B92E8F5651F}"/>
              </a:ext>
            </a:extLst>
          </p:cNvPr>
          <p:cNvSpPr txBox="1"/>
          <p:nvPr/>
        </p:nvSpPr>
        <p:spPr>
          <a:xfrm>
            <a:off x="7182462" y="6199990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20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20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Raleway"/>
            </a:endParaRPr>
          </a:p>
        </p:txBody>
      </p:sp>
      <p:sp>
        <p:nvSpPr>
          <p:cNvPr id="32" name="Freeform 68">
            <a:extLst>
              <a:ext uri="{FF2B5EF4-FFF2-40B4-BE49-F238E27FC236}">
                <a16:creationId xmlns="" xmlns:a16="http://schemas.microsoft.com/office/drawing/2014/main" id="{7F8D904B-7410-5202-54EB-D4331BE8F86A}"/>
              </a:ext>
            </a:extLst>
          </p:cNvPr>
          <p:cNvSpPr>
            <a:spLocks/>
          </p:cNvSpPr>
          <p:nvPr/>
        </p:nvSpPr>
        <p:spPr bwMode="auto">
          <a:xfrm rot="16200000">
            <a:off x="8125474" y="6214786"/>
            <a:ext cx="348366" cy="348276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6C31C6-8861-033E-A03A-CA1D7AD5DB79}"/>
              </a:ext>
            </a:extLst>
          </p:cNvPr>
          <p:cNvSpPr txBox="1"/>
          <p:nvPr/>
        </p:nvSpPr>
        <p:spPr>
          <a:xfrm>
            <a:off x="8588776" y="6195638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20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21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Raleway"/>
            </a:endParaRPr>
          </a:p>
        </p:txBody>
      </p:sp>
      <p:sp>
        <p:nvSpPr>
          <p:cNvPr id="34" name="Freeform 71">
            <a:extLst>
              <a:ext uri="{FF2B5EF4-FFF2-40B4-BE49-F238E27FC236}">
                <a16:creationId xmlns="" xmlns:a16="http://schemas.microsoft.com/office/drawing/2014/main" id="{3777A98F-979F-FF49-ABBA-C9DCFD6BB4E9}"/>
              </a:ext>
            </a:extLst>
          </p:cNvPr>
          <p:cNvSpPr>
            <a:spLocks/>
          </p:cNvSpPr>
          <p:nvPr/>
        </p:nvSpPr>
        <p:spPr bwMode="auto">
          <a:xfrm rot="16200000">
            <a:off x="9949107" y="6214785"/>
            <a:ext cx="348366" cy="348276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8BC3370-517E-E251-E4A3-9A7273906207}"/>
              </a:ext>
            </a:extLst>
          </p:cNvPr>
          <p:cNvSpPr txBox="1"/>
          <p:nvPr/>
        </p:nvSpPr>
        <p:spPr>
          <a:xfrm>
            <a:off x="10389892" y="6199990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20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Raleway"/>
              </a:rPr>
              <a:t>22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Raleway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6CFEDC-1AD1-2B4F-EFA4-0309B8E7B850}"/>
              </a:ext>
            </a:extLst>
          </p:cNvPr>
          <p:cNvSpPr txBox="1"/>
          <p:nvPr/>
        </p:nvSpPr>
        <p:spPr>
          <a:xfrm>
            <a:off x="464492" y="1495887"/>
            <a:ext cx="56160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marR="0" lvl="0" indent="-142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депрессивность, страхи, тревожность, панические атаки;</a:t>
            </a:r>
          </a:p>
          <a:p>
            <a:pPr marL="142875" marR="0" lvl="0" indent="-142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проблемы адаптации в новом коллективе; </a:t>
            </a:r>
          </a:p>
          <a:p>
            <a:pPr marL="142875" marR="0" lvl="0" indent="-142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горевание;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взаимоотношения с родителями, братьями или сестрами;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взаимоотношения со сверстниками;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желание скорректировать собственное поведение;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товарищество, дружба, любовь, семья;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признаки психологических проблем, психических расстройств;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роль и культура общения в жизни людей;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суицидальные тенденции;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искусство прощать обиды;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игромания, избавление от зависимости.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CD1C516-F32F-DB42-F131-5FA3B1BA43D3}"/>
              </a:ext>
            </a:extLst>
          </p:cNvPr>
          <p:cNvSpPr txBox="1"/>
          <p:nvPr/>
        </p:nvSpPr>
        <p:spPr>
          <a:xfrm>
            <a:off x="2035962" y="436624"/>
            <a:ext cx="836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КОЛИЧЕСТВО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Raleway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ИНДИВИДУАЛЬНЫХ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/ ГРУППОВЫХ КОНСУЛЬТАЦИЙ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Raleway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D0BEE9B-25D4-9D32-8FED-2F92366C0D98}"/>
              </a:ext>
            </a:extLst>
          </p:cNvPr>
          <p:cNvSpPr txBox="1"/>
          <p:nvPr/>
        </p:nvSpPr>
        <p:spPr>
          <a:xfrm rot="18086199">
            <a:off x="4456113" y="4686071"/>
            <a:ext cx="747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17/9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98FA945-CA5A-EAC0-8F4F-3CCD0406FE06}"/>
              </a:ext>
            </a:extLst>
          </p:cNvPr>
          <p:cNvSpPr txBox="1"/>
          <p:nvPr/>
        </p:nvSpPr>
        <p:spPr>
          <a:xfrm rot="18086199">
            <a:off x="3158710" y="5148944"/>
            <a:ext cx="609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18/7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2B2629D-ED01-E4DF-5A06-5DA7D0DFEDF2}"/>
              </a:ext>
            </a:extLst>
          </p:cNvPr>
          <p:cNvSpPr txBox="1"/>
          <p:nvPr/>
        </p:nvSpPr>
        <p:spPr>
          <a:xfrm rot="18086199">
            <a:off x="5530705" y="4361194"/>
            <a:ext cx="771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19/11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81BF921-4D40-2E61-EA25-EEB062411326}"/>
              </a:ext>
            </a:extLst>
          </p:cNvPr>
          <p:cNvSpPr txBox="1"/>
          <p:nvPr/>
        </p:nvSpPr>
        <p:spPr>
          <a:xfrm rot="18086199">
            <a:off x="6929202" y="4023736"/>
            <a:ext cx="738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23/32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F5A023F-DF57-76B2-14AA-CA9C13AEAF9C}"/>
              </a:ext>
            </a:extLst>
          </p:cNvPr>
          <p:cNvSpPr txBox="1"/>
          <p:nvPr/>
        </p:nvSpPr>
        <p:spPr>
          <a:xfrm rot="18086199">
            <a:off x="8348874" y="3267954"/>
            <a:ext cx="749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98/57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F774739-C694-2E70-C3A8-0B06A471C45C}"/>
              </a:ext>
            </a:extLst>
          </p:cNvPr>
          <p:cNvSpPr txBox="1"/>
          <p:nvPr/>
        </p:nvSpPr>
        <p:spPr>
          <a:xfrm rot="18086199">
            <a:off x="9817460" y="2576657"/>
            <a:ext cx="886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122/38</a:t>
            </a:r>
          </a:p>
        </p:txBody>
      </p:sp>
      <p:pic>
        <p:nvPicPr>
          <p:cNvPr id="4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 rot="16200000">
            <a:off x="6859728" y="1530657"/>
            <a:ext cx="6918160" cy="37766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8674" name="AutoShape 2"/>
          <p:cNvSpPr>
            <a:spLocks/>
          </p:cNvSpPr>
          <p:nvPr/>
        </p:nvSpPr>
        <p:spPr bwMode="auto">
          <a:xfrm>
            <a:off x="8886035" y="1653633"/>
            <a:ext cx="3068148" cy="7284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914217">
              <a:defRPr/>
            </a:pPr>
            <a:r>
              <a:rPr lang="ru-RU" sz="2200" dirty="0">
                <a:solidFill>
                  <a:prstClr val="white"/>
                </a:solidFill>
                <a:latin typeface="Raleway Regular"/>
                <a:cs typeface="Raleway Regular"/>
              </a:rPr>
              <a:t>Онлайн-консультации </a:t>
            </a:r>
          </a:p>
          <a:p>
            <a:pPr algn="ctr" defTabSz="914217">
              <a:defRPr/>
            </a:pPr>
            <a:r>
              <a:rPr lang="ru-RU" sz="2200" dirty="0">
                <a:solidFill>
                  <a:prstClr val="white"/>
                </a:solidFill>
                <a:latin typeface="Raleway Regular"/>
                <a:cs typeface="Raleway Regular"/>
              </a:rPr>
              <a:t>(переписка, видео-чат)</a:t>
            </a:r>
            <a:endParaRPr lang="es-ES" sz="525" dirty="0">
              <a:solidFill>
                <a:prstClr val="white"/>
              </a:solidFill>
              <a:latin typeface="Raleway Regular"/>
              <a:cs typeface="Raleway Regular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778740" y="3674466"/>
            <a:ext cx="1056386" cy="0"/>
          </a:xfrm>
          <a:prstGeom prst="line">
            <a:avLst/>
          </a:prstGeom>
          <a:noFill/>
          <a:ln w="25400" cap="flat" cmpd="sng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217">
              <a:defRPr/>
            </a:pPr>
            <a:endParaRPr lang="es-ES" sz="3000" dirty="0">
              <a:solidFill>
                <a:srgbClr val="A1A1A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1063" y="3927701"/>
            <a:ext cx="3175042" cy="252990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>
              <a:lnSpc>
                <a:spcPct val="110000"/>
              </a:lnSpc>
            </a:pPr>
            <a:r>
              <a:rPr lang="ru-RU" dirty="0">
                <a:solidFill>
                  <a:prstClr val="white"/>
                </a:solidFill>
                <a:latin typeface="Raleway Light"/>
                <a:cs typeface="Raleway Light"/>
              </a:rPr>
              <a:t>Проводится в острых стрессовых состояниях студентов и сотрудников, во время нахождения </a:t>
            </a:r>
            <a:r>
              <a:rPr lang="ru-RU" dirty="0" smtClean="0">
                <a:solidFill>
                  <a:prstClr val="white"/>
                </a:solidFill>
                <a:latin typeface="Raleway Light"/>
                <a:cs typeface="Raleway Light"/>
              </a:rPr>
              <a:t>в отдаленных местностях, в больницах в период длительного лечения, </a:t>
            </a:r>
            <a:r>
              <a:rPr lang="ru-RU" dirty="0">
                <a:solidFill>
                  <a:prstClr val="white"/>
                </a:solidFill>
                <a:latin typeface="Raleway Light"/>
                <a:cs typeface="Raleway Light"/>
              </a:rPr>
              <a:t>в каникулярный период</a:t>
            </a:r>
            <a:endParaRPr lang="en-US" dirty="0">
              <a:solidFill>
                <a:prstClr val="white"/>
              </a:solidFill>
              <a:latin typeface="Raleway Light"/>
              <a:cs typeface="Raleway Ligh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778740" y="358107"/>
            <a:ext cx="1385039" cy="1165727"/>
            <a:chOff x="1511296" y="730196"/>
            <a:chExt cx="256867" cy="216138"/>
          </a:xfrm>
          <a:solidFill>
            <a:schemeClr val="accent4"/>
          </a:solidFill>
        </p:grpSpPr>
        <p:sp>
          <p:nvSpPr>
            <p:cNvPr id="19" name="Freeform 81"/>
            <p:cNvSpPr>
              <a:spLocks noEditPoints="1"/>
            </p:cNvSpPr>
            <p:nvPr/>
          </p:nvSpPr>
          <p:spPr bwMode="auto">
            <a:xfrm>
              <a:off x="1575166" y="786197"/>
              <a:ext cx="128202" cy="128202"/>
            </a:xfrm>
            <a:custGeom>
              <a:avLst/>
              <a:gdLst>
                <a:gd name="T0" fmla="*/ 59 w 117"/>
                <a:gd name="T1" fmla="*/ 0 h 117"/>
                <a:gd name="T2" fmla="*/ 0 w 117"/>
                <a:gd name="T3" fmla="*/ 58 h 117"/>
                <a:gd name="T4" fmla="*/ 59 w 117"/>
                <a:gd name="T5" fmla="*/ 117 h 117"/>
                <a:gd name="T6" fmla="*/ 117 w 117"/>
                <a:gd name="T7" fmla="*/ 58 h 117"/>
                <a:gd name="T8" fmla="*/ 59 w 117"/>
                <a:gd name="T9" fmla="*/ 0 h 117"/>
                <a:gd name="T10" fmla="*/ 92 w 117"/>
                <a:gd name="T11" fmla="*/ 87 h 117"/>
                <a:gd name="T12" fmla="*/ 30 w 117"/>
                <a:gd name="T13" fmla="*/ 92 h 117"/>
                <a:gd name="T14" fmla="*/ 25 w 117"/>
                <a:gd name="T15" fmla="*/ 30 h 117"/>
                <a:gd name="T16" fmla="*/ 87 w 117"/>
                <a:gd name="T17" fmla="*/ 25 h 117"/>
                <a:gd name="T18" fmla="*/ 92 w 117"/>
                <a:gd name="T19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1"/>
                    <a:pt x="26" y="117"/>
                    <a:pt x="59" y="117"/>
                  </a:cubicBezTo>
                  <a:cubicBezTo>
                    <a:pt x="91" y="117"/>
                    <a:pt x="117" y="91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  <a:moveTo>
                    <a:pt x="92" y="87"/>
                  </a:moveTo>
                  <a:cubicBezTo>
                    <a:pt x="76" y="105"/>
                    <a:pt x="49" y="107"/>
                    <a:pt x="30" y="92"/>
                  </a:cubicBezTo>
                  <a:cubicBezTo>
                    <a:pt x="12" y="76"/>
                    <a:pt x="10" y="48"/>
                    <a:pt x="25" y="30"/>
                  </a:cubicBezTo>
                  <a:cubicBezTo>
                    <a:pt x="41" y="12"/>
                    <a:pt x="69" y="9"/>
                    <a:pt x="87" y="25"/>
                  </a:cubicBezTo>
                  <a:cubicBezTo>
                    <a:pt x="106" y="41"/>
                    <a:pt x="108" y="69"/>
                    <a:pt x="9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A1A1A1"/>
                </a:solidFill>
                <a:latin typeface="Raleway Light"/>
              </a:endParaRPr>
            </a:p>
          </p:txBody>
        </p:sp>
        <p:sp>
          <p:nvSpPr>
            <p:cNvPr id="20" name="Freeform 82"/>
            <p:cNvSpPr>
              <a:spLocks/>
            </p:cNvSpPr>
            <p:nvPr/>
          </p:nvSpPr>
          <p:spPr bwMode="auto">
            <a:xfrm>
              <a:off x="1608026" y="818132"/>
              <a:ext cx="35175" cy="36100"/>
            </a:xfrm>
            <a:custGeom>
              <a:avLst/>
              <a:gdLst>
                <a:gd name="T0" fmla="*/ 29 w 32"/>
                <a:gd name="T1" fmla="*/ 0 h 33"/>
                <a:gd name="T2" fmla="*/ 0 w 32"/>
                <a:gd name="T3" fmla="*/ 29 h 33"/>
                <a:gd name="T4" fmla="*/ 0 w 32"/>
                <a:gd name="T5" fmla="*/ 29 h 33"/>
                <a:gd name="T6" fmla="*/ 3 w 32"/>
                <a:gd name="T7" fmla="*/ 33 h 33"/>
                <a:gd name="T8" fmla="*/ 7 w 32"/>
                <a:gd name="T9" fmla="*/ 29 h 33"/>
                <a:gd name="T10" fmla="*/ 7 w 32"/>
                <a:gd name="T11" fmla="*/ 29 h 33"/>
                <a:gd name="T12" fmla="*/ 29 w 32"/>
                <a:gd name="T13" fmla="*/ 8 h 33"/>
                <a:gd name="T14" fmla="*/ 32 w 32"/>
                <a:gd name="T15" fmla="*/ 4 h 33"/>
                <a:gd name="T16" fmla="*/ 29 w 3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3"/>
                    <a:pt x="3" y="33"/>
                  </a:cubicBezTo>
                  <a:cubicBezTo>
                    <a:pt x="5" y="33"/>
                    <a:pt x="7" y="31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31" y="8"/>
                    <a:pt x="32" y="6"/>
                    <a:pt x="32" y="4"/>
                  </a:cubicBezTo>
                  <a:cubicBezTo>
                    <a:pt x="32" y="2"/>
                    <a:pt x="31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A1A1A1"/>
                </a:solidFill>
                <a:latin typeface="Raleway Light"/>
              </a:endParaRPr>
            </a:p>
          </p:txBody>
        </p:sp>
        <p:sp>
          <p:nvSpPr>
            <p:cNvPr id="21" name="Freeform 83"/>
            <p:cNvSpPr>
              <a:spLocks noEditPoints="1"/>
            </p:cNvSpPr>
            <p:nvPr/>
          </p:nvSpPr>
          <p:spPr bwMode="auto">
            <a:xfrm>
              <a:off x="1511296" y="730196"/>
              <a:ext cx="256867" cy="216138"/>
            </a:xfrm>
            <a:custGeom>
              <a:avLst/>
              <a:gdLst>
                <a:gd name="T0" fmla="*/ 215 w 234"/>
                <a:gd name="T1" fmla="*/ 44 h 197"/>
                <a:gd name="T2" fmla="*/ 184 w 234"/>
                <a:gd name="T3" fmla="*/ 39 h 197"/>
                <a:gd name="T4" fmla="*/ 174 w 234"/>
                <a:gd name="T5" fmla="*/ 14 h 197"/>
                <a:gd name="T6" fmla="*/ 153 w 234"/>
                <a:gd name="T7" fmla="*/ 0 h 197"/>
                <a:gd name="T8" fmla="*/ 80 w 234"/>
                <a:gd name="T9" fmla="*/ 0 h 197"/>
                <a:gd name="T10" fmla="*/ 60 w 234"/>
                <a:gd name="T11" fmla="*/ 14 h 197"/>
                <a:gd name="T12" fmla="*/ 50 w 234"/>
                <a:gd name="T13" fmla="*/ 39 h 197"/>
                <a:gd name="T14" fmla="*/ 18 w 234"/>
                <a:gd name="T15" fmla="*/ 44 h 197"/>
                <a:gd name="T16" fmla="*/ 0 w 234"/>
                <a:gd name="T17" fmla="*/ 66 h 197"/>
                <a:gd name="T18" fmla="*/ 0 w 234"/>
                <a:gd name="T19" fmla="*/ 175 h 197"/>
                <a:gd name="T20" fmla="*/ 22 w 234"/>
                <a:gd name="T21" fmla="*/ 197 h 197"/>
                <a:gd name="T22" fmla="*/ 212 w 234"/>
                <a:gd name="T23" fmla="*/ 197 h 197"/>
                <a:gd name="T24" fmla="*/ 234 w 234"/>
                <a:gd name="T25" fmla="*/ 175 h 197"/>
                <a:gd name="T26" fmla="*/ 234 w 234"/>
                <a:gd name="T27" fmla="*/ 66 h 197"/>
                <a:gd name="T28" fmla="*/ 215 w 234"/>
                <a:gd name="T29" fmla="*/ 44 h 197"/>
                <a:gd name="T30" fmla="*/ 219 w 234"/>
                <a:gd name="T31" fmla="*/ 175 h 197"/>
                <a:gd name="T32" fmla="*/ 212 w 234"/>
                <a:gd name="T33" fmla="*/ 182 h 197"/>
                <a:gd name="T34" fmla="*/ 22 w 234"/>
                <a:gd name="T35" fmla="*/ 182 h 197"/>
                <a:gd name="T36" fmla="*/ 14 w 234"/>
                <a:gd name="T37" fmla="*/ 175 h 197"/>
                <a:gd name="T38" fmla="*/ 14 w 234"/>
                <a:gd name="T39" fmla="*/ 66 h 197"/>
                <a:gd name="T40" fmla="*/ 21 w 234"/>
                <a:gd name="T41" fmla="*/ 58 h 197"/>
                <a:gd name="T42" fmla="*/ 60 w 234"/>
                <a:gd name="T43" fmla="*/ 52 h 197"/>
                <a:gd name="T44" fmla="*/ 73 w 234"/>
                <a:gd name="T45" fmla="*/ 19 h 197"/>
                <a:gd name="T46" fmla="*/ 80 w 234"/>
                <a:gd name="T47" fmla="*/ 15 h 197"/>
                <a:gd name="T48" fmla="*/ 153 w 234"/>
                <a:gd name="T49" fmla="*/ 15 h 197"/>
                <a:gd name="T50" fmla="*/ 160 w 234"/>
                <a:gd name="T51" fmla="*/ 19 h 197"/>
                <a:gd name="T52" fmla="*/ 173 w 234"/>
                <a:gd name="T53" fmla="*/ 52 h 197"/>
                <a:gd name="T54" fmla="*/ 213 w 234"/>
                <a:gd name="T55" fmla="*/ 58 h 197"/>
                <a:gd name="T56" fmla="*/ 219 w 234"/>
                <a:gd name="T57" fmla="*/ 66 h 197"/>
                <a:gd name="T58" fmla="*/ 219 w 234"/>
                <a:gd name="T59" fmla="*/ 1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" h="197">
                  <a:moveTo>
                    <a:pt x="215" y="44"/>
                  </a:moveTo>
                  <a:cubicBezTo>
                    <a:pt x="184" y="39"/>
                    <a:pt x="184" y="39"/>
                    <a:pt x="184" y="39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0" y="5"/>
                    <a:pt x="162" y="0"/>
                    <a:pt x="15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1" y="0"/>
                    <a:pt x="63" y="5"/>
                    <a:pt x="60" y="14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8" y="46"/>
                    <a:pt x="0" y="55"/>
                    <a:pt x="0" y="6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10" y="197"/>
                    <a:pt x="22" y="197"/>
                  </a:cubicBezTo>
                  <a:cubicBezTo>
                    <a:pt x="212" y="197"/>
                    <a:pt x="212" y="197"/>
                    <a:pt x="212" y="197"/>
                  </a:cubicBezTo>
                  <a:cubicBezTo>
                    <a:pt x="224" y="197"/>
                    <a:pt x="234" y="187"/>
                    <a:pt x="234" y="17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55"/>
                    <a:pt x="226" y="46"/>
                    <a:pt x="215" y="44"/>
                  </a:cubicBezTo>
                  <a:close/>
                  <a:moveTo>
                    <a:pt x="219" y="175"/>
                  </a:moveTo>
                  <a:cubicBezTo>
                    <a:pt x="219" y="179"/>
                    <a:pt x="216" y="182"/>
                    <a:pt x="21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8" y="182"/>
                    <a:pt x="14" y="179"/>
                    <a:pt x="14" y="17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7" y="59"/>
                    <a:pt x="21" y="58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5" y="16"/>
                    <a:pt x="77" y="15"/>
                    <a:pt x="80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6" y="15"/>
                    <a:pt x="159" y="16"/>
                    <a:pt x="160" y="19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6" y="59"/>
                    <a:pt x="219" y="62"/>
                    <a:pt x="219" y="66"/>
                  </a:cubicBezTo>
                  <a:lnTo>
                    <a:pt x="219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dirty="0">
                <a:solidFill>
                  <a:srgbClr val="A1A1A1"/>
                </a:solidFill>
                <a:latin typeface="Raleway Light"/>
              </a:endParaRPr>
            </a:p>
          </p:txBody>
        </p:sp>
      </p:grpSp>
      <p:pic>
        <p:nvPicPr>
          <p:cNvPr id="3" name="Picture Placeholder 2" descr="portfolio-minimal-1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r="1731"/>
          <a:stretch>
            <a:fillRect/>
          </a:stretch>
        </p:blipFill>
        <p:spPr/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29A8975-4A2E-1B12-15E7-779F03B4C9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61754" y="2629882"/>
          <a:ext cx="2866784" cy="90624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712427">
                  <a:extLst>
                    <a:ext uri="{9D8B030D-6E8A-4147-A177-3AD203B41FA5}">
                      <a16:colId xmlns="" xmlns:a16="http://schemas.microsoft.com/office/drawing/2014/main" val="2538333445"/>
                    </a:ext>
                  </a:extLst>
                </a:gridCol>
                <a:gridCol w="712427">
                  <a:extLst>
                    <a:ext uri="{9D8B030D-6E8A-4147-A177-3AD203B41FA5}">
                      <a16:colId xmlns="" xmlns:a16="http://schemas.microsoft.com/office/drawing/2014/main" val="1617390131"/>
                    </a:ext>
                  </a:extLst>
                </a:gridCol>
                <a:gridCol w="712427">
                  <a:extLst>
                    <a:ext uri="{9D8B030D-6E8A-4147-A177-3AD203B41FA5}">
                      <a16:colId xmlns="" xmlns:a16="http://schemas.microsoft.com/office/drawing/2014/main" val="4262728414"/>
                    </a:ext>
                  </a:extLst>
                </a:gridCol>
                <a:gridCol w="729503">
                  <a:extLst>
                    <a:ext uri="{9D8B030D-6E8A-4147-A177-3AD203B41FA5}">
                      <a16:colId xmlns="" xmlns:a16="http://schemas.microsoft.com/office/drawing/2014/main" val="27729433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3102011548"/>
                  </a:ext>
                </a:extLst>
              </a:tr>
              <a:tr h="540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203178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4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2000">
        <p14:switch dir="r"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03053D-491F-EC1E-3D2D-77564366DBFD}"/>
              </a:ext>
            </a:extLst>
          </p:cNvPr>
          <p:cNvSpPr txBox="1"/>
          <p:nvPr/>
        </p:nvSpPr>
        <p:spPr>
          <a:xfrm>
            <a:off x="381998" y="1123728"/>
            <a:ext cx="4156421" cy="563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Исследование психо-эмоциональной устойчивости студентов-первокурсников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Nixie One"/>
              <a:cs typeface="Times New Roman" panose="02020603050405020304" pitchFamily="18" charset="0"/>
              <a:sym typeface="Nixie On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Исследование диспозиций насильственного экстремизма и ненормативной агрессии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Nixie One"/>
              <a:cs typeface="Times New Roman" panose="02020603050405020304" pitchFamily="18" charset="0"/>
              <a:sym typeface="Nixie On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Социально-психологическое исследование предрасположенности к аддикциям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Nixie One"/>
              <a:cs typeface="Times New Roman" panose="02020603050405020304" pitchFamily="18" charset="0"/>
              <a:sym typeface="Nixie One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Диагностика проявлений </a:t>
            </a:r>
            <a:r>
              <a:rPr kumimoji="0" 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буллинга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 среди студентов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Исследование психологических особенностей личности и цифрового следа на платформе «Фрейд»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Nixie One"/>
              <a:cs typeface="Times New Roman" panose="02020603050405020304" pitchFamily="18" charset="0"/>
              <a:sym typeface="Nixie One"/>
            </a:endParaRP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Nixie One"/>
                <a:cs typeface="Times New Roman" panose="02020603050405020304" pitchFamily="18" charset="0"/>
                <a:sym typeface="Nixie One"/>
              </a:rPr>
              <a:t>На учете службы состоит 47 студентов, психиатр работает с 9 студентами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Nixie One"/>
              <a:cs typeface="Times New Roman" panose="02020603050405020304" pitchFamily="18" charset="0"/>
              <a:sym typeface="Nixie O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D42415-B586-D53C-5F57-FB4BE1B4F1C4}"/>
              </a:ext>
            </a:extLst>
          </p:cNvPr>
          <p:cNvSpPr txBox="1"/>
          <p:nvPr/>
        </p:nvSpPr>
        <p:spPr>
          <a:xfrm>
            <a:off x="2917182" y="423296"/>
            <a:ext cx="720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Raleway" charset="0"/>
                <a:cs typeface="Times New Roman" panose="02020603050405020304" pitchFamily="18" charset="0"/>
              </a:rPr>
              <a:t>ПСИХОДИАГНОСТИЧЕСКИЕ МЕРОПРИЯТИЯ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Raleway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582C05F1-999A-4BCE-49E0-BBE5F9B76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529866"/>
              </p:ext>
            </p:extLst>
          </p:nvPr>
        </p:nvGraphicFramePr>
        <p:xfrm>
          <a:off x="4700337" y="1262601"/>
          <a:ext cx="7352954" cy="517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E24135-F503-44AB-9CD3-66D07AD45CCF}"/>
              </a:ext>
            </a:extLst>
          </p:cNvPr>
          <p:cNvSpPr/>
          <p:nvPr/>
        </p:nvSpPr>
        <p:spPr>
          <a:xfrm>
            <a:off x="10935073" y="20803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IZ</a:t>
            </a:r>
          </a:p>
        </p:txBody>
      </p:sp>
      <p:pic>
        <p:nvPicPr>
          <p:cNvPr id="5122" name="Picture 2" descr="Тувинский государственный университет — Википедия">
            <a:extLst>
              <a:ext uri="{FF2B5EF4-FFF2-40B4-BE49-F238E27FC236}">
                <a16:creationId xmlns="" xmlns:a16="http://schemas.microsoft.com/office/drawing/2014/main" id="{9DB357C1-73D7-4190-B369-22DC34DF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3" y="76789"/>
            <a:ext cx="271737" cy="2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9D746CF-4ABC-7979-C9AF-4E4E7FE4A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72077"/>
              </p:ext>
            </p:extLst>
          </p:nvPr>
        </p:nvGraphicFramePr>
        <p:xfrm>
          <a:off x="230129" y="1315332"/>
          <a:ext cx="11731741" cy="116493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828570">
                  <a:extLst>
                    <a:ext uri="{9D8B030D-6E8A-4147-A177-3AD203B41FA5}">
                      <a16:colId xmlns="" xmlns:a16="http://schemas.microsoft.com/office/drawing/2014/main" val="3191981323"/>
                    </a:ext>
                  </a:extLst>
                </a:gridCol>
                <a:gridCol w="948020">
                  <a:extLst>
                    <a:ext uri="{9D8B030D-6E8A-4147-A177-3AD203B41FA5}">
                      <a16:colId xmlns="" xmlns:a16="http://schemas.microsoft.com/office/drawing/2014/main" val="1266211264"/>
                    </a:ext>
                  </a:extLst>
                </a:gridCol>
                <a:gridCol w="948020">
                  <a:extLst>
                    <a:ext uri="{9D8B030D-6E8A-4147-A177-3AD203B41FA5}">
                      <a16:colId xmlns="" xmlns:a16="http://schemas.microsoft.com/office/drawing/2014/main" val="341917194"/>
                    </a:ext>
                  </a:extLst>
                </a:gridCol>
                <a:gridCol w="948020">
                  <a:extLst>
                    <a:ext uri="{9D8B030D-6E8A-4147-A177-3AD203B41FA5}">
                      <a16:colId xmlns="" xmlns:a16="http://schemas.microsoft.com/office/drawing/2014/main" val="1770244501"/>
                    </a:ext>
                  </a:extLst>
                </a:gridCol>
                <a:gridCol w="948020">
                  <a:extLst>
                    <a:ext uri="{9D8B030D-6E8A-4147-A177-3AD203B41FA5}">
                      <a16:colId xmlns="" xmlns:a16="http://schemas.microsoft.com/office/drawing/2014/main" val="1946116319"/>
                    </a:ext>
                  </a:extLst>
                </a:gridCol>
                <a:gridCol w="948020">
                  <a:extLst>
                    <a:ext uri="{9D8B030D-6E8A-4147-A177-3AD203B41FA5}">
                      <a16:colId xmlns="" xmlns:a16="http://schemas.microsoft.com/office/drawing/2014/main" val="2881411238"/>
                    </a:ext>
                  </a:extLst>
                </a:gridCol>
                <a:gridCol w="970743">
                  <a:extLst>
                    <a:ext uri="{9D8B030D-6E8A-4147-A177-3AD203B41FA5}">
                      <a16:colId xmlns="" xmlns:a16="http://schemas.microsoft.com/office/drawing/2014/main" val="555718920"/>
                    </a:ext>
                  </a:extLst>
                </a:gridCol>
                <a:gridCol w="1192328">
                  <a:extLst>
                    <a:ext uri="{9D8B030D-6E8A-4147-A177-3AD203B41FA5}">
                      <a16:colId xmlns="" xmlns:a16="http://schemas.microsoft.com/office/drawing/2014/main" val="3554672916"/>
                    </a:ext>
                  </a:extLst>
                </a:gridCol>
              </a:tblGrid>
              <a:tr h="7534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с 2017 по 2022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29680004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тренингов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85" marR="17385" marT="0" marB="0" anchor="ctr"/>
                </a:tc>
                <a:extLst>
                  <a:ext uri="{0D108BD9-81ED-4DB2-BD59-A6C34878D82A}">
                    <a16:rowId xmlns="" xmlns:a16="http://schemas.microsoft.com/office/drawing/2014/main" val="96351463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627D58E-EA89-503E-67F3-B7FE066F005A}"/>
              </a:ext>
            </a:extLst>
          </p:cNvPr>
          <p:cNvSpPr txBox="1">
            <a:spLocks/>
          </p:cNvSpPr>
          <p:nvPr/>
        </p:nvSpPr>
        <p:spPr>
          <a:xfrm>
            <a:off x="1662674" y="354842"/>
            <a:ext cx="9903421" cy="649441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6000" kern="1200">
                <a:solidFill>
                  <a:schemeClr val="tx1"/>
                </a:solidFill>
                <a:latin typeface="Raleway Regular"/>
                <a:ea typeface="+mj-ea"/>
                <a:cs typeface="Raleway Regular"/>
              </a:defRPr>
            </a:lvl1pPr>
          </a:lstStyle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1200" cap="none" spc="-1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1200" cap="none" spc="-1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социально-психологических тренингов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Raleway Regular"/>
              <a:ea typeface="+mj-e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8E8BE8-5DF7-006A-E7AD-D3BA55048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97" y="2679739"/>
            <a:ext cx="3413003" cy="14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F3B5A47-57E4-44F1-C923-905EB8876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864" y="4443661"/>
            <a:ext cx="1714040" cy="228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B15118-4D7D-5AD2-2D0D-F01CE8CFF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88" y="4443663"/>
            <a:ext cx="1714038" cy="22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3D7015-78EE-F63B-0A5D-6EDEDC0EE2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00" y="4443663"/>
            <a:ext cx="1714036" cy="228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2D99816-CE18-6DC1-A58D-C0006422AD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 b="14488"/>
          <a:stretch/>
        </p:blipFill>
        <p:spPr>
          <a:xfrm>
            <a:off x="710758" y="2679739"/>
            <a:ext cx="2802990" cy="14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0F471BE-9C10-466A-F10A-C1C9D4A8FB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5"/>
          <a:stretch/>
        </p:blipFill>
        <p:spPr>
          <a:xfrm>
            <a:off x="8678254" y="2653113"/>
            <a:ext cx="2887841" cy="15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0FD7210-52C9-0CAD-208D-599402FED8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77" y="4443661"/>
            <a:ext cx="1714038" cy="228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ject 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21" y="101587"/>
            <a:ext cx="1571739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Theme">
  <a:themeElements>
    <a:clrScheme name="Atitlan - Blue - Light">
      <a:dk1>
        <a:srgbClr val="A1A1A1"/>
      </a:dk1>
      <a:lt1>
        <a:sysClr val="window" lastClr="FFFFFF"/>
      </a:lt1>
      <a:dk2>
        <a:srgbClr val="30C0D4"/>
      </a:dk2>
      <a:lt2>
        <a:srgbClr val="FFFFFF"/>
      </a:lt2>
      <a:accent1>
        <a:srgbClr val="2F2F2F"/>
      </a:accent1>
      <a:accent2>
        <a:srgbClr val="30C0D4"/>
      </a:accent2>
      <a:accent3>
        <a:srgbClr val="8B8B8B"/>
      </a:accent3>
      <a:accent4>
        <a:srgbClr val="555555"/>
      </a:accent4>
      <a:accent5>
        <a:srgbClr val="C6C6C6"/>
      </a:accent5>
      <a:accent6>
        <a:srgbClr val="A1A1A1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991</Words>
  <Application>Microsoft Office PowerPoint</Application>
  <PresentationFormat>Произвольный</PresentationFormat>
  <Paragraphs>299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1_Тема Office</vt:lpstr>
      <vt:lpstr>Тема Office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Заявка в Психологическую службу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Главврач</dc:creator>
  <cp:lastModifiedBy>DEXP</cp:lastModifiedBy>
  <cp:revision>194</cp:revision>
  <dcterms:created xsi:type="dcterms:W3CDTF">2023-01-10T02:15:00Z</dcterms:created>
  <dcterms:modified xsi:type="dcterms:W3CDTF">2023-02-06T04:20:15Z</dcterms:modified>
</cp:coreProperties>
</file>