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9" r:id="rId8"/>
  </p:sldMasterIdLst>
  <p:notesMasterIdLst>
    <p:notesMasterId r:id="rId29"/>
  </p:notesMasterIdLst>
  <p:sldIdLst>
    <p:sldId id="256" r:id="rId9"/>
    <p:sldId id="272" r:id="rId10"/>
    <p:sldId id="271" r:id="rId11"/>
    <p:sldId id="274" r:id="rId12"/>
    <p:sldId id="276" r:id="rId13"/>
    <p:sldId id="275" r:id="rId14"/>
    <p:sldId id="257" r:id="rId15"/>
    <p:sldId id="263" r:id="rId16"/>
    <p:sldId id="260" r:id="rId17"/>
    <p:sldId id="259" r:id="rId18"/>
    <p:sldId id="273" r:id="rId19"/>
    <p:sldId id="262" r:id="rId20"/>
    <p:sldId id="270" r:id="rId21"/>
    <p:sldId id="264" r:id="rId22"/>
    <p:sldId id="265" r:id="rId23"/>
    <p:sldId id="266" r:id="rId24"/>
    <p:sldId id="267" r:id="rId25"/>
    <p:sldId id="268" r:id="rId26"/>
    <p:sldId id="269" r:id="rId27"/>
    <p:sldId id="27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-138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детей и подростков прошедших психолого-медико-педагогическое </a:t>
            </a:r>
            <a:r>
              <a:rPr lang="ru-RU" sz="1600" b="1" i="0" u="none" strike="noStrike" baseline="0" dirty="0" smtClean="0">
                <a:latin typeface="Times New Roman" pitchFamily="18" charset="0"/>
                <a:cs typeface="Times New Roman" pitchFamily="18" charset="0"/>
              </a:rPr>
              <a:t>обследование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100" baseline="0" dirty="0"/>
              <a:t> </a:t>
            </a:r>
            <a:endParaRPr lang="ru-RU" sz="1100" dirty="0"/>
          </a:p>
        </c:rich>
      </c:tx>
      <c:layout>
        <c:manualLayout>
          <c:xMode val="edge"/>
          <c:yMode val="edge"/>
          <c:x val="0.23824432071167256"/>
          <c:y val="0"/>
        </c:manualLayout>
      </c:layout>
      <c:overlay val="0"/>
      <c:spPr>
        <a:solidFill>
          <a:srgbClr val="1CADE4">
            <a:lumMod val="40000"/>
            <a:lumOff val="60000"/>
          </a:srgbClr>
        </a:solidFill>
      </c:spPr>
    </c:title>
    <c:autoTitleDeleted val="0"/>
    <c:plotArea>
      <c:layout>
        <c:manualLayout>
          <c:layoutTarget val="inner"/>
          <c:xMode val="edge"/>
          <c:yMode val="edge"/>
          <c:x val="9.3850883837395246E-2"/>
          <c:y val="0.21670528574215298"/>
          <c:w val="0.61017952255233565"/>
          <c:h val="0.559769377803790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ЦПМПК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91C-45EE-9F9B-F92D3A76148B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91C-45EE-9F9B-F92D3A7614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2790</c:v>
                </c:pt>
                <c:pt idx="1">
                  <c:v>2030</c:v>
                </c:pt>
                <c:pt idx="2">
                  <c:v>2666</c:v>
                </c:pt>
                <c:pt idx="3">
                  <c:v>3140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91C-45EE-9F9B-F92D3A7614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ПМПК г.Кызыла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2363</c:v>
                </c:pt>
                <c:pt idx="1">
                  <c:v>1756</c:v>
                </c:pt>
                <c:pt idx="2">
                  <c:v>2204</c:v>
                </c:pt>
                <c:pt idx="3">
                  <c:v>2601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07A-4D22-9602-0B569AF5BD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ТПМПК г.Ак-Довурак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237</c:v>
                </c:pt>
                <c:pt idx="3">
                  <c:v>406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07A-4D22-9602-0B569AF5B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224384"/>
        <c:axId val="148712832"/>
      </c:barChart>
      <c:catAx>
        <c:axId val="150224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712832"/>
        <c:crosses val="autoZero"/>
        <c:auto val="1"/>
        <c:lblAlgn val="ctr"/>
        <c:lblOffset val="100"/>
        <c:noMultiLvlLbl val="0"/>
      </c:catAx>
      <c:valAx>
        <c:axId val="148712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2243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850883837395246E-2"/>
          <c:y val="0.21670528574215298"/>
          <c:w val="0.54396283681144975"/>
          <c:h val="0.62933470272737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дошкольники, в т.ч. ранний возраст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</c:v>
                </c:pt>
                <c:pt idx="1">
                  <c:v>2020г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1070</c:v>
                </c:pt>
                <c:pt idx="1">
                  <c:v>639</c:v>
                </c:pt>
                <c:pt idx="2">
                  <c:v>850</c:v>
                </c:pt>
                <c:pt idx="3">
                  <c:v>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69C-46A8-9FE9-5E2894A7AC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школьники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</c:v>
                </c:pt>
                <c:pt idx="1">
                  <c:v>2020г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4057</c:v>
                </c:pt>
                <c:pt idx="1">
                  <c:v>3130</c:v>
                </c:pt>
                <c:pt idx="2">
                  <c:v>4230</c:v>
                </c:pt>
                <c:pt idx="3">
                  <c:v>5211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680-4EB2-B426-9F4F185BE2D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старше 18 лет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</c:v>
                </c:pt>
                <c:pt idx="1">
                  <c:v>2020г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26</c:v>
                </c:pt>
                <c:pt idx="1">
                  <c:v>17</c:v>
                </c:pt>
                <c:pt idx="2">
                  <c:v>27</c:v>
                </c:pt>
                <c:pt idx="3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5F-4F49-86A9-B20E87ADE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910144"/>
        <c:axId val="148713408"/>
      </c:barChart>
      <c:catAx>
        <c:axId val="7591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713408"/>
        <c:crosses val="autoZero"/>
        <c:auto val="1"/>
        <c:lblAlgn val="ctr"/>
        <c:lblOffset val="100"/>
        <c:noMultiLvlLbl val="0"/>
      </c:catAx>
      <c:valAx>
        <c:axId val="148713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91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96962593161161"/>
          <c:y val="0.4082569896154285"/>
          <c:w val="0.24354762862078888"/>
          <c:h val="0.51378295104416294"/>
        </c:manualLayout>
      </c:layout>
      <c:overlay val="0"/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8079222032467164"/>
          <c:y val="3.24074096224807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8.8691092163821331E-2"/>
                  <c:y val="1.62037048112403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0706798803908181E-2"/>
                  <c:y val="-2.025463101405049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884815856468982"/>
                  <c:y val="4.65856513323161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280103864442935"/>
                  <c:y val="6.07638930421514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6282719521563263E-2"/>
                  <c:y val="3.038194652107574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7.6596852323300296E-2"/>
                  <c:y val="4.05092620281009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4267012881476447E-2"/>
                  <c:y val="-1.41782417098352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8298426161650169E-2"/>
                  <c:y val="-2.63310203182656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4188479681042201E-2"/>
                  <c:y val="-3.03819465210758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20942398405211E-2"/>
                  <c:y val="3.0381946521075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6.0471199202605502E-3"/>
                  <c:y val="2.02546310140504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4188479681042201E-2"/>
                  <c:y val="1.41782417098353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217277304095535E-2"/>
                  <c:y val="1.41782417098353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4188479681042201E-2"/>
                  <c:y val="-8.101852405620196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6.0471199202605129E-3"/>
                  <c:y val="-5.266204063653128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2.0157066400868499E-2"/>
                  <c:y val="-6.076389304215148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0.1007853320043425"/>
                  <c:y val="-3.64583358252908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1CADE4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Лист1!$A$2:$A$21</c:f>
              <c:strCache>
                <c:ptCount val="20"/>
                <c:pt idx="0">
                  <c:v>г. Ак-Довурак</c:v>
                </c:pt>
                <c:pt idx="1">
                  <c:v>г.Кызыл</c:v>
                </c:pt>
                <c:pt idx="2">
                  <c:v>Барун-Хемчикский </c:v>
                </c:pt>
                <c:pt idx="3">
                  <c:v>Бай-Тайгинский </c:v>
                </c:pt>
                <c:pt idx="4">
                  <c:v>Дзун-Хемчикский </c:v>
                </c:pt>
                <c:pt idx="5">
                  <c:v>Сут-Хольский </c:v>
                </c:pt>
                <c:pt idx="6">
                  <c:v>Овюрский</c:v>
                </c:pt>
                <c:pt idx="7">
                  <c:v>Монгун-Тайгинский </c:v>
                </c:pt>
                <c:pt idx="8">
                  <c:v>Улуг-Хемский </c:v>
                </c:pt>
                <c:pt idx="9">
                  <c:v>Чаа-Хольский </c:v>
                </c:pt>
                <c:pt idx="10">
                  <c:v>Кызылский </c:v>
                </c:pt>
                <c:pt idx="11">
                  <c:v>Чеди-Хольский </c:v>
                </c:pt>
                <c:pt idx="12">
                  <c:v>Каа-Хемский </c:v>
                </c:pt>
                <c:pt idx="13">
                  <c:v>Пий-Хемский</c:v>
                </c:pt>
                <c:pt idx="14">
                  <c:v>Тандынский </c:v>
                </c:pt>
                <c:pt idx="15">
                  <c:v>Тере-Хол</c:v>
                </c:pt>
                <c:pt idx="16">
                  <c:v>Тес-Хемский </c:v>
                </c:pt>
                <c:pt idx="17">
                  <c:v>Эрзинский </c:v>
                </c:pt>
                <c:pt idx="18">
                  <c:v>Тоджинский </c:v>
                </c:pt>
                <c:pt idx="19">
                  <c:v>Ресучреждения РТ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234</c:v>
                </c:pt>
                <c:pt idx="1">
                  <c:v>2678</c:v>
                </c:pt>
                <c:pt idx="2">
                  <c:v>129</c:v>
                </c:pt>
                <c:pt idx="3">
                  <c:v>130</c:v>
                </c:pt>
                <c:pt idx="4">
                  <c:v>409</c:v>
                </c:pt>
                <c:pt idx="5">
                  <c:v>79</c:v>
                </c:pt>
                <c:pt idx="6">
                  <c:v>62</c:v>
                </c:pt>
                <c:pt idx="7">
                  <c:v>77</c:v>
                </c:pt>
                <c:pt idx="8">
                  <c:v>365</c:v>
                </c:pt>
                <c:pt idx="9">
                  <c:v>98</c:v>
                </c:pt>
                <c:pt idx="10">
                  <c:v>616</c:v>
                </c:pt>
                <c:pt idx="11">
                  <c:v>89</c:v>
                </c:pt>
                <c:pt idx="12">
                  <c:v>229</c:v>
                </c:pt>
                <c:pt idx="13">
                  <c:v>203</c:v>
                </c:pt>
                <c:pt idx="14">
                  <c:v>216</c:v>
                </c:pt>
                <c:pt idx="15">
                  <c:v>17</c:v>
                </c:pt>
                <c:pt idx="16">
                  <c:v>196</c:v>
                </c:pt>
                <c:pt idx="17">
                  <c:v>110</c:v>
                </c:pt>
                <c:pt idx="18">
                  <c:v>169</c:v>
                </c:pt>
                <c:pt idx="19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560906083942274E-3"/>
          <c:y val="0.85467796651797856"/>
          <c:w val="0.97980912686571897"/>
          <c:h val="0.139245644177806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ru-RU" sz="1200" dirty="0" smtClean="0">
                <a:solidFill>
                  <a:srgbClr val="0070C0"/>
                </a:solidFill>
              </a:rPr>
              <a:t>Организация обучения </a:t>
            </a:r>
            <a:r>
              <a:rPr lang="ru-RU" sz="1200" dirty="0">
                <a:solidFill>
                  <a:srgbClr val="0070C0"/>
                </a:solidFill>
              </a:rPr>
              <a:t>детей с </a:t>
            </a:r>
            <a:r>
              <a:rPr lang="ru-RU" sz="1200" dirty="0" smtClean="0">
                <a:solidFill>
                  <a:srgbClr val="0070C0"/>
                </a:solidFill>
              </a:rPr>
              <a:t>ОВЗ </a:t>
            </a:r>
          </a:p>
          <a:p>
            <a:pPr>
              <a:defRPr>
                <a:solidFill>
                  <a:srgbClr val="0070C0"/>
                </a:solidFill>
              </a:defRPr>
            </a:pPr>
            <a:r>
              <a:rPr lang="ru-RU" sz="1200" dirty="0" smtClean="0">
                <a:solidFill>
                  <a:srgbClr val="0070C0"/>
                </a:solidFill>
              </a:rPr>
              <a:t>и инвалидностью </a:t>
            </a:r>
            <a:endParaRPr lang="ru-RU" sz="1200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13794027937101278"/>
          <c:y val="6.9348441296643373E-2"/>
        </c:manualLayout>
      </c:layout>
      <c:overlay val="0"/>
    </c:title>
    <c:autoTitleDeleted val="0"/>
    <c:view3D>
      <c:rotX val="30"/>
      <c:rotY val="27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64949703660971"/>
          <c:y val="8.7699009976778347E-2"/>
          <c:w val="0.7569147644857529"/>
          <c:h val="0.771046531809037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Обучение детей с ОВЗ в учреждениях общего образования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 w="165100" prst="coolSlant"/>
            </a:sp3d>
          </c:spPr>
          <c:dPt>
            <c:idx val="1"/>
            <c:bubble3D val="0"/>
            <c:explosion val="6"/>
            <c:spPr>
              <a:gradFill rotWithShape="1">
                <a:gsLst>
                  <a:gs pos="0">
                    <a:srgbClr val="FFC000">
                      <a:shade val="51000"/>
                      <a:satMod val="130000"/>
                    </a:srgbClr>
                  </a:gs>
                  <a:gs pos="80000">
                    <a:srgbClr val="FFC000">
                      <a:shade val="93000"/>
                      <a:satMod val="130000"/>
                    </a:srgbClr>
                  </a:gs>
                  <a:gs pos="100000">
                    <a:srgbClr val="FFC00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E82-488B-B308-C6D4B40EAB9B}"/>
              </c:ext>
            </c:extLst>
          </c:dPt>
          <c:dPt>
            <c:idx val="2"/>
            <c:bubble3D val="0"/>
            <c:explosion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3-1E82-488B-B308-C6D4B40EAB9B}"/>
              </c:ext>
            </c:extLst>
          </c:dPt>
          <c:dPt>
            <c:idx val="3"/>
            <c:bubble3D val="0"/>
            <c:explosion val="8"/>
          </c:dPt>
          <c:dLbls>
            <c:dLbl>
              <c:idx val="2"/>
              <c:layout>
                <c:manualLayout>
                  <c:x val="0.19039490170510795"/>
                  <c:y val="-8.458826021538699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699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E82-488B-B308-C6D4B40EAB9B}"/>
                </c:ext>
                <c:ext xmlns:c15="http://schemas.microsoft.com/office/drawing/2012/chart" uri="{CE6537A1-D6FC-4f65-9D91-7224C49458BB}">
                  <c15:layout>
                    <c:manualLayout>
                      <c:w val="0.12240329398737117"/>
                      <c:h val="6.3412173971026331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5.1531659578753129E-2"/>
                  <c:y val="4.54527191882800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в инклюзивных классах</c:v>
                </c:pt>
                <c:pt idx="1">
                  <c:v>в отдельных классах при общеобразовательных организациях</c:v>
                </c:pt>
                <c:pt idx="2">
                  <c:v>в коррекционных общеобразовательных организациях</c:v>
                </c:pt>
                <c:pt idx="3">
                  <c:v>на дому</c:v>
                </c:pt>
                <c:pt idx="4">
                  <c:v>по ДОТ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2615</c:v>
                </c:pt>
                <c:pt idx="1">
                  <c:v>1027</c:v>
                </c:pt>
                <c:pt idx="2">
                  <c:v>699</c:v>
                </c:pt>
                <c:pt idx="3">
                  <c:v>658</c:v>
                </c:pt>
                <c:pt idx="4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82-488B-B308-C6D4B40EA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05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5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50"/>
            </a:pPr>
            <a:endParaRPr lang="ru-RU"/>
          </a:p>
        </c:txPr>
      </c:legendEntry>
      <c:layout>
        <c:manualLayout>
          <c:xMode val="edge"/>
          <c:yMode val="edge"/>
          <c:x val="0"/>
          <c:y val="0.67582853879419302"/>
          <c:w val="0.85460433999604035"/>
          <c:h val="0.322477395101914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100" i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02366159374812E-2"/>
          <c:y val="0.16494241750799407"/>
          <c:w val="0.49905389583204146"/>
          <c:h val="0.66556596583439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 с ОВЗ по нарушениям развития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1399122399864682E-3"/>
                  <c:y val="9.492076642249148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с нарушениями слуха</c:v>
                </c:pt>
                <c:pt idx="1">
                  <c:v>с нарушениями зрения</c:v>
                </c:pt>
                <c:pt idx="2">
                  <c:v>с тяжелыми нарушениями развития речи</c:v>
                </c:pt>
                <c:pt idx="3">
                  <c:v>с нарушениями опорно-двигательного аппарата</c:v>
                </c:pt>
                <c:pt idx="4">
                  <c:v>с ЗПР и иными соматическими заболеваниями</c:v>
                </c:pt>
                <c:pt idx="5">
                  <c:v>с умственной отсталостью</c:v>
                </c:pt>
                <c:pt idx="6">
                  <c:v>РАС</c:v>
                </c:pt>
                <c:pt idx="7">
                  <c:v>с тяжелыми множественными нарушениями развития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234</c:v>
                </c:pt>
                <c:pt idx="1">
                  <c:v>32</c:v>
                </c:pt>
                <c:pt idx="2">
                  <c:v>192</c:v>
                </c:pt>
                <c:pt idx="3">
                  <c:v>314</c:v>
                </c:pt>
                <c:pt idx="4">
                  <c:v>3608</c:v>
                </c:pt>
                <c:pt idx="5">
                  <c:v>562</c:v>
                </c:pt>
                <c:pt idx="6">
                  <c:v>134</c:v>
                </c:pt>
                <c:pt idx="7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969074850654235"/>
          <c:y val="0.15883905749147376"/>
          <c:w val="0.37980514326956133"/>
          <c:h val="0.83609866474778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8F5DB-93B3-4332-B818-63D3857690D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83F794A-583F-4F8A-A882-4EE245E7412F}">
      <dgm:prSet phldrT="[Текст]" custT="1"/>
      <dgm:spPr/>
      <dgm:t>
        <a:bodyPr/>
        <a:lstStyle/>
        <a:p>
          <a:r>
            <a:rPr lang="ru-RU" sz="1600" dirty="0" smtClean="0"/>
            <a:t>своевременное выявление детей с особенностями в физическом и (или) психическим развитии и (или) отклонениями в поведении </a:t>
          </a:r>
          <a:endParaRPr lang="ru-RU" sz="1600" dirty="0"/>
        </a:p>
      </dgm:t>
    </dgm:pt>
    <dgm:pt modelId="{49892E3C-DAF5-47E8-915F-3CBF83783013}" type="parTrans" cxnId="{8F29F202-D31F-43B5-9B9A-0D7B63D2E1BF}">
      <dgm:prSet/>
      <dgm:spPr/>
      <dgm:t>
        <a:bodyPr/>
        <a:lstStyle/>
        <a:p>
          <a:endParaRPr lang="ru-RU"/>
        </a:p>
      </dgm:t>
    </dgm:pt>
    <dgm:pt modelId="{BCB5F023-0FA0-4E9C-AB19-45CF3BF22D6A}" type="sibTrans" cxnId="{8F29F202-D31F-43B5-9B9A-0D7B63D2E1BF}">
      <dgm:prSet/>
      <dgm:spPr/>
      <dgm:t>
        <a:bodyPr/>
        <a:lstStyle/>
        <a:p>
          <a:endParaRPr lang="ru-RU"/>
        </a:p>
      </dgm:t>
    </dgm:pt>
    <dgm:pt modelId="{D435C954-64C7-45B8-8EF8-3EDD38B20D44}">
      <dgm:prSet phldrT="[Текст]" custT="1"/>
      <dgm:spPr/>
      <dgm:t>
        <a:bodyPr/>
        <a:lstStyle/>
        <a:p>
          <a:r>
            <a:rPr lang="ru-RU" sz="1600" dirty="0" smtClean="0"/>
            <a:t>развитие системы психолого-педагогического сопровождения образования обучающихся с инвалидностью, с ОВЗ </a:t>
          </a:r>
          <a:endParaRPr lang="ru-RU" sz="1600" dirty="0"/>
        </a:p>
      </dgm:t>
    </dgm:pt>
    <dgm:pt modelId="{35F1825D-7FA1-4C9D-A193-A9B7B5AFC9B6}" type="parTrans" cxnId="{47DA4990-F036-4143-ADD8-158A31DF7C23}">
      <dgm:prSet/>
      <dgm:spPr/>
      <dgm:t>
        <a:bodyPr/>
        <a:lstStyle/>
        <a:p>
          <a:endParaRPr lang="ru-RU"/>
        </a:p>
      </dgm:t>
    </dgm:pt>
    <dgm:pt modelId="{4DF54615-8A19-4CA6-A236-CB8BDE5DB69B}" type="sibTrans" cxnId="{47DA4990-F036-4143-ADD8-158A31DF7C23}">
      <dgm:prSet/>
      <dgm:spPr/>
      <dgm:t>
        <a:bodyPr/>
        <a:lstStyle/>
        <a:p>
          <a:endParaRPr lang="ru-RU"/>
        </a:p>
      </dgm:t>
    </dgm:pt>
    <dgm:pt modelId="{9285CE2D-5E37-40A9-8405-218BFAE78979}">
      <dgm:prSet phldrT="[Текст]" custT="1"/>
      <dgm:spPr/>
      <dgm:t>
        <a:bodyPr/>
        <a:lstStyle/>
        <a:p>
          <a:r>
            <a:rPr lang="ru-RU" sz="1600" dirty="0" smtClean="0"/>
            <a:t>совершенствование деятельности психолого-медико-педагогических комиссий (ПМПК)</a:t>
          </a:r>
          <a:endParaRPr lang="ru-RU" sz="1600" dirty="0"/>
        </a:p>
      </dgm:t>
    </dgm:pt>
    <dgm:pt modelId="{70F14E39-7E66-4BF2-9630-6F2AD1744D25}" type="parTrans" cxnId="{A7F3639D-C494-4C8B-AEEE-FC741CE30735}">
      <dgm:prSet/>
      <dgm:spPr/>
      <dgm:t>
        <a:bodyPr/>
        <a:lstStyle/>
        <a:p>
          <a:endParaRPr lang="ru-RU"/>
        </a:p>
      </dgm:t>
    </dgm:pt>
    <dgm:pt modelId="{A8EE96A3-057F-4ADA-9F1C-899B883D31C0}" type="sibTrans" cxnId="{A7F3639D-C494-4C8B-AEEE-FC741CE30735}">
      <dgm:prSet/>
      <dgm:spPr/>
      <dgm:t>
        <a:bodyPr/>
        <a:lstStyle/>
        <a:p>
          <a:endParaRPr lang="ru-RU"/>
        </a:p>
      </dgm:t>
    </dgm:pt>
    <dgm:pt modelId="{ED652C33-A301-42E6-AAAD-4A8B5F4BBF87}" type="pres">
      <dgm:prSet presAssocID="{26D8F5DB-93B3-4332-B818-63D3857690D0}" presName="compositeShape" presStyleCnt="0">
        <dgm:presLayoutVars>
          <dgm:dir/>
          <dgm:resizeHandles/>
        </dgm:presLayoutVars>
      </dgm:prSet>
      <dgm:spPr/>
    </dgm:pt>
    <dgm:pt modelId="{43A02226-B1B8-42ED-B0E7-70DE4468F555}" type="pres">
      <dgm:prSet presAssocID="{26D8F5DB-93B3-4332-B818-63D3857690D0}" presName="pyramid" presStyleLbl="node1" presStyleIdx="0" presStyleCnt="1" custLinFactNeighborX="219"/>
      <dgm:spPr/>
    </dgm:pt>
    <dgm:pt modelId="{E9A4990F-C8C2-4557-A7AA-3FA2FF59454D}" type="pres">
      <dgm:prSet presAssocID="{26D8F5DB-93B3-4332-B818-63D3857690D0}" presName="theList" presStyleCnt="0"/>
      <dgm:spPr/>
    </dgm:pt>
    <dgm:pt modelId="{AE30FED9-E25C-4B6D-A2F8-826C69371DDE}" type="pres">
      <dgm:prSet presAssocID="{E83F794A-583F-4F8A-A882-4EE245E7412F}" presName="aNode" presStyleLbl="fgAcc1" presStyleIdx="0" presStyleCnt="3" custScaleX="138636" custLinFactY="-3239" custLinFactNeighborX="175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6AC7E-B85F-4007-8A7C-69BA6E2EEA66}" type="pres">
      <dgm:prSet presAssocID="{E83F794A-583F-4F8A-A882-4EE245E7412F}" presName="aSpace" presStyleCnt="0"/>
      <dgm:spPr/>
    </dgm:pt>
    <dgm:pt modelId="{4037FC19-79FD-4578-AA31-40DE42634142}" type="pres">
      <dgm:prSet presAssocID="{D435C954-64C7-45B8-8EF8-3EDD38B20D44}" presName="aNode" presStyleLbl="fgAcc1" presStyleIdx="1" presStyleCnt="3" custScaleX="139798" custLinFactY="-2313" custLinFactNeighborX="175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FF5C9-AEE2-48F9-9B2E-1D76732C655E}" type="pres">
      <dgm:prSet presAssocID="{D435C954-64C7-45B8-8EF8-3EDD38B20D44}" presName="aSpace" presStyleCnt="0"/>
      <dgm:spPr/>
    </dgm:pt>
    <dgm:pt modelId="{14D51BD8-6E85-4001-846C-F0FA11050FCC}" type="pres">
      <dgm:prSet presAssocID="{9285CE2D-5E37-40A9-8405-218BFAE78979}" presName="aNode" presStyleLbl="fgAcc1" presStyleIdx="2" presStyleCnt="3" custScaleX="138980" custLinFactY="-135" custLinFactNeighborX="175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965B3-EC48-43B9-87C5-F96CC4E6D5D1}" type="pres">
      <dgm:prSet presAssocID="{9285CE2D-5E37-40A9-8405-218BFAE78979}" presName="aSpace" presStyleCnt="0"/>
      <dgm:spPr/>
    </dgm:pt>
  </dgm:ptLst>
  <dgm:cxnLst>
    <dgm:cxn modelId="{8F29F202-D31F-43B5-9B9A-0D7B63D2E1BF}" srcId="{26D8F5DB-93B3-4332-B818-63D3857690D0}" destId="{E83F794A-583F-4F8A-A882-4EE245E7412F}" srcOrd="0" destOrd="0" parTransId="{49892E3C-DAF5-47E8-915F-3CBF83783013}" sibTransId="{BCB5F023-0FA0-4E9C-AB19-45CF3BF22D6A}"/>
    <dgm:cxn modelId="{47DA4990-F036-4143-ADD8-158A31DF7C23}" srcId="{26D8F5DB-93B3-4332-B818-63D3857690D0}" destId="{D435C954-64C7-45B8-8EF8-3EDD38B20D44}" srcOrd="1" destOrd="0" parTransId="{35F1825D-7FA1-4C9D-A193-A9B7B5AFC9B6}" sibTransId="{4DF54615-8A19-4CA6-A236-CB8BDE5DB69B}"/>
    <dgm:cxn modelId="{C8936286-ED6D-48F4-ABA4-D6F7CA190155}" type="presOf" srcId="{E83F794A-583F-4F8A-A882-4EE245E7412F}" destId="{AE30FED9-E25C-4B6D-A2F8-826C69371DDE}" srcOrd="0" destOrd="0" presId="urn:microsoft.com/office/officeart/2005/8/layout/pyramid2"/>
    <dgm:cxn modelId="{280E9160-3EC0-4B8D-8F43-3E70428D6283}" type="presOf" srcId="{9285CE2D-5E37-40A9-8405-218BFAE78979}" destId="{14D51BD8-6E85-4001-846C-F0FA11050FCC}" srcOrd="0" destOrd="0" presId="urn:microsoft.com/office/officeart/2005/8/layout/pyramid2"/>
    <dgm:cxn modelId="{7319BFC1-8226-47F1-BD07-5B57C6DB71D9}" type="presOf" srcId="{D435C954-64C7-45B8-8EF8-3EDD38B20D44}" destId="{4037FC19-79FD-4578-AA31-40DE42634142}" srcOrd="0" destOrd="0" presId="urn:microsoft.com/office/officeart/2005/8/layout/pyramid2"/>
    <dgm:cxn modelId="{A7F3639D-C494-4C8B-AEEE-FC741CE30735}" srcId="{26D8F5DB-93B3-4332-B818-63D3857690D0}" destId="{9285CE2D-5E37-40A9-8405-218BFAE78979}" srcOrd="2" destOrd="0" parTransId="{70F14E39-7E66-4BF2-9630-6F2AD1744D25}" sibTransId="{A8EE96A3-057F-4ADA-9F1C-899B883D31C0}"/>
    <dgm:cxn modelId="{DC1E1D8B-B307-4A43-BD2D-78A288E6FEDC}" type="presOf" srcId="{26D8F5DB-93B3-4332-B818-63D3857690D0}" destId="{ED652C33-A301-42E6-AAAD-4A8B5F4BBF87}" srcOrd="0" destOrd="0" presId="urn:microsoft.com/office/officeart/2005/8/layout/pyramid2"/>
    <dgm:cxn modelId="{16353FE0-7E41-4A14-971B-6920F3C026E5}" type="presParOf" srcId="{ED652C33-A301-42E6-AAAD-4A8B5F4BBF87}" destId="{43A02226-B1B8-42ED-B0E7-70DE4468F555}" srcOrd="0" destOrd="0" presId="urn:microsoft.com/office/officeart/2005/8/layout/pyramid2"/>
    <dgm:cxn modelId="{9967E9ED-8C6B-4A4B-93A6-998429619428}" type="presParOf" srcId="{ED652C33-A301-42E6-AAAD-4A8B5F4BBF87}" destId="{E9A4990F-C8C2-4557-A7AA-3FA2FF59454D}" srcOrd="1" destOrd="0" presId="urn:microsoft.com/office/officeart/2005/8/layout/pyramid2"/>
    <dgm:cxn modelId="{13C3B79A-8B19-49A1-9D74-FB36A1572E78}" type="presParOf" srcId="{E9A4990F-C8C2-4557-A7AA-3FA2FF59454D}" destId="{AE30FED9-E25C-4B6D-A2F8-826C69371DDE}" srcOrd="0" destOrd="0" presId="urn:microsoft.com/office/officeart/2005/8/layout/pyramid2"/>
    <dgm:cxn modelId="{9C5FCC54-A464-49EC-8EEF-00C4572CB7B8}" type="presParOf" srcId="{E9A4990F-C8C2-4557-A7AA-3FA2FF59454D}" destId="{4CA6AC7E-B85F-4007-8A7C-69BA6E2EEA66}" srcOrd="1" destOrd="0" presId="urn:microsoft.com/office/officeart/2005/8/layout/pyramid2"/>
    <dgm:cxn modelId="{9854E20D-E5A9-448D-BDF2-84FD164A7274}" type="presParOf" srcId="{E9A4990F-C8C2-4557-A7AA-3FA2FF59454D}" destId="{4037FC19-79FD-4578-AA31-40DE42634142}" srcOrd="2" destOrd="0" presId="urn:microsoft.com/office/officeart/2005/8/layout/pyramid2"/>
    <dgm:cxn modelId="{07459708-ACDB-433E-9678-0D8D0978ECE1}" type="presParOf" srcId="{E9A4990F-C8C2-4557-A7AA-3FA2FF59454D}" destId="{43FFF5C9-AEE2-48F9-9B2E-1D76732C655E}" srcOrd="3" destOrd="0" presId="urn:microsoft.com/office/officeart/2005/8/layout/pyramid2"/>
    <dgm:cxn modelId="{0690CF66-84FE-45E2-9763-88CE15503ECF}" type="presParOf" srcId="{E9A4990F-C8C2-4557-A7AA-3FA2FF59454D}" destId="{14D51BD8-6E85-4001-846C-F0FA11050FCC}" srcOrd="4" destOrd="0" presId="urn:microsoft.com/office/officeart/2005/8/layout/pyramid2"/>
    <dgm:cxn modelId="{2BBE07EF-1B7A-460B-9F46-4519B08C7E86}" type="presParOf" srcId="{E9A4990F-C8C2-4557-A7AA-3FA2FF59454D}" destId="{67C965B3-EC48-43B9-87C5-F96CC4E6D5D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6A4162-8567-4A19-BD2D-59D81F5704E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367434-4F95-4FD2-B12D-E155E41634CA}">
      <dgm:prSet phldrT="[Текст]" custT="1"/>
      <dgm:spPr/>
      <dgm:t>
        <a:bodyPr/>
        <a:lstStyle/>
        <a:p>
          <a:r>
            <a:rPr lang="ru-RU" sz="2000" dirty="0" smtClean="0"/>
            <a:t>ПМПК</a:t>
          </a:r>
          <a:endParaRPr lang="ru-RU" sz="2000" dirty="0"/>
        </a:p>
      </dgm:t>
    </dgm:pt>
    <dgm:pt modelId="{E5DF8773-6BEE-4D59-A8CA-F8FC8BB326D4}" type="parTrans" cxnId="{189DCEB6-B0D5-4C3D-A94A-2729FE8526BB}">
      <dgm:prSet/>
      <dgm:spPr/>
      <dgm:t>
        <a:bodyPr/>
        <a:lstStyle/>
        <a:p>
          <a:endParaRPr lang="ru-RU"/>
        </a:p>
      </dgm:t>
    </dgm:pt>
    <dgm:pt modelId="{95642831-FB5B-48D4-9414-1E48F197C481}" type="sibTrans" cxnId="{189DCEB6-B0D5-4C3D-A94A-2729FE8526BB}">
      <dgm:prSet/>
      <dgm:spPr/>
      <dgm:t>
        <a:bodyPr/>
        <a:lstStyle/>
        <a:p>
          <a:endParaRPr lang="ru-RU"/>
        </a:p>
      </dgm:t>
    </dgm:pt>
    <dgm:pt modelId="{CE9BE151-0A67-4E18-8890-991109E33828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Центральная ПМПК при ГБУ «РЦПМСС «</a:t>
          </a:r>
          <a:r>
            <a:rPr lang="ru-RU" sz="1400" dirty="0" err="1" smtClean="0"/>
            <a:t>Сайзырал</a:t>
          </a:r>
          <a:r>
            <a:rPr lang="ru-RU" sz="1400" dirty="0" smtClean="0"/>
            <a:t>»» </a:t>
          </a:r>
          <a:r>
            <a:rPr lang="ru-RU" sz="1200" i="1" dirty="0" smtClean="0"/>
            <a:t>(3140чел., 2666чел, 2030чел.);</a:t>
          </a:r>
          <a:endParaRPr lang="ru-RU" sz="1400" i="1" dirty="0"/>
        </a:p>
      </dgm:t>
    </dgm:pt>
    <dgm:pt modelId="{AA9EE682-8274-4C9F-ABA7-1B19C4E86CE1}" type="parTrans" cxnId="{3DDF456C-C13B-4816-B347-2C298B3F8A76}">
      <dgm:prSet/>
      <dgm:spPr/>
      <dgm:t>
        <a:bodyPr/>
        <a:lstStyle/>
        <a:p>
          <a:endParaRPr lang="ru-RU"/>
        </a:p>
      </dgm:t>
    </dgm:pt>
    <dgm:pt modelId="{01D45768-0310-4CA8-BBAD-D18F8377DE8C}" type="sibTrans" cxnId="{3DDF456C-C13B-4816-B347-2C298B3F8A76}">
      <dgm:prSet/>
      <dgm:spPr/>
      <dgm:t>
        <a:bodyPr/>
        <a:lstStyle/>
        <a:p>
          <a:endParaRPr lang="ru-RU"/>
        </a:p>
      </dgm:t>
    </dgm:pt>
    <dgm:pt modelId="{12B9727B-C654-464B-B3BA-A6446F6000D8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Муниципальная ПМПК </a:t>
          </a:r>
          <a:r>
            <a:rPr lang="ru-RU" sz="1400" dirty="0" err="1" smtClean="0"/>
            <a:t>г.Кызыла</a:t>
          </a:r>
          <a:r>
            <a:rPr lang="ru-RU" sz="1400" dirty="0" smtClean="0"/>
            <a:t> при КЦО «</a:t>
          </a:r>
          <a:r>
            <a:rPr lang="ru-RU" sz="1400" dirty="0" err="1" smtClean="0"/>
            <a:t>Аныяк</a:t>
          </a:r>
          <a:r>
            <a:rPr lang="ru-RU" sz="1400" dirty="0" smtClean="0"/>
            <a:t>» </a:t>
          </a:r>
          <a:r>
            <a:rPr lang="ru-RU" sz="1200" i="1" dirty="0" smtClean="0"/>
            <a:t>(2601чел, 2204чел., 1756чел.);</a:t>
          </a:r>
          <a:endParaRPr lang="ru-RU" sz="1400" i="1" dirty="0"/>
        </a:p>
      </dgm:t>
    </dgm:pt>
    <dgm:pt modelId="{4B9DCC6A-83B9-4CA1-B327-51EA061B2567}" type="parTrans" cxnId="{E3D735FA-6024-4542-8C40-9E65A5BB5E75}">
      <dgm:prSet/>
      <dgm:spPr/>
      <dgm:t>
        <a:bodyPr/>
        <a:lstStyle/>
        <a:p>
          <a:endParaRPr lang="ru-RU"/>
        </a:p>
      </dgm:t>
    </dgm:pt>
    <dgm:pt modelId="{8B6404AF-3496-48BC-B7F8-DECC815F42B2}" type="sibTrans" cxnId="{E3D735FA-6024-4542-8C40-9E65A5BB5E75}">
      <dgm:prSet/>
      <dgm:spPr/>
      <dgm:t>
        <a:bodyPr/>
        <a:lstStyle/>
        <a:p>
          <a:endParaRPr lang="ru-RU"/>
        </a:p>
      </dgm:t>
    </dgm:pt>
    <dgm:pt modelId="{08FB3F89-4FEB-4D7F-8F97-072130E35C09}">
      <dgm:prSet phldrT="[Текст]" custT="1"/>
      <dgm:spPr/>
      <dgm:t>
        <a:bodyPr/>
        <a:lstStyle/>
        <a:p>
          <a:r>
            <a:rPr lang="ru-RU" sz="1600" dirty="0" smtClean="0"/>
            <a:t>ППМСС-центры</a:t>
          </a:r>
          <a:endParaRPr lang="ru-RU" sz="1600" dirty="0"/>
        </a:p>
      </dgm:t>
    </dgm:pt>
    <dgm:pt modelId="{99446DBE-594E-421E-9981-1497D9183EB4}" type="parTrans" cxnId="{67D34C61-FC4A-4B23-A6E8-976278C89BAE}">
      <dgm:prSet/>
      <dgm:spPr/>
      <dgm:t>
        <a:bodyPr/>
        <a:lstStyle/>
        <a:p>
          <a:endParaRPr lang="ru-RU"/>
        </a:p>
      </dgm:t>
    </dgm:pt>
    <dgm:pt modelId="{CC848D8E-7509-4502-9FCC-1799F0BCDFC4}" type="sibTrans" cxnId="{67D34C61-FC4A-4B23-A6E8-976278C89BAE}">
      <dgm:prSet/>
      <dgm:spPr/>
      <dgm:t>
        <a:bodyPr/>
        <a:lstStyle/>
        <a:p>
          <a:endParaRPr lang="ru-RU"/>
        </a:p>
      </dgm:t>
    </dgm:pt>
    <dgm:pt modelId="{36A9FEF4-DA74-4516-9294-0968E5253BD3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ГБУ «РЦПМСС «</a:t>
          </a:r>
          <a:r>
            <a:rPr lang="ru-RU" sz="1400" dirty="0" err="1" smtClean="0"/>
            <a:t>Сайзырал</a:t>
          </a:r>
          <a:r>
            <a:rPr lang="ru-RU" sz="1400" dirty="0" smtClean="0"/>
            <a:t>»»</a:t>
          </a:r>
          <a:endParaRPr lang="ru-RU" sz="1400" dirty="0"/>
        </a:p>
      </dgm:t>
    </dgm:pt>
    <dgm:pt modelId="{5F1852B8-14E5-40C4-9ED4-DCC52FD508E6}" type="parTrans" cxnId="{2432DCEF-B126-4FF7-AA35-DD4DE9FD6DCA}">
      <dgm:prSet/>
      <dgm:spPr/>
      <dgm:t>
        <a:bodyPr/>
        <a:lstStyle/>
        <a:p>
          <a:endParaRPr lang="ru-RU"/>
        </a:p>
      </dgm:t>
    </dgm:pt>
    <dgm:pt modelId="{0E4E0BDE-F6B5-459A-AEF9-914B71B267DE}" type="sibTrans" cxnId="{2432DCEF-B126-4FF7-AA35-DD4DE9FD6DCA}">
      <dgm:prSet/>
      <dgm:spPr/>
      <dgm:t>
        <a:bodyPr/>
        <a:lstStyle/>
        <a:p>
          <a:endParaRPr lang="ru-RU"/>
        </a:p>
      </dgm:t>
    </dgm:pt>
    <dgm:pt modelId="{D5AF93B0-A340-476A-9B3D-2CC92AD60329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Потребность составляет не менее 3-х единиц ППМСС-центров (открытие планируется в </a:t>
          </a:r>
          <a:r>
            <a:rPr lang="ru-RU" sz="1400" dirty="0" err="1" smtClean="0"/>
            <a:t>Дзун-Хемчикском</a:t>
          </a:r>
          <a:r>
            <a:rPr lang="ru-RU" sz="1400" dirty="0" smtClean="0"/>
            <a:t>, </a:t>
          </a:r>
          <a:r>
            <a:rPr lang="ru-RU" sz="1400" dirty="0" err="1" smtClean="0"/>
            <a:t>Тандынском</a:t>
          </a:r>
          <a:r>
            <a:rPr lang="ru-RU" sz="1400" dirty="0" smtClean="0"/>
            <a:t> </a:t>
          </a:r>
          <a:r>
            <a:rPr lang="ru-RU" sz="1400" dirty="0" err="1" smtClean="0"/>
            <a:t>кожуунах</a:t>
          </a:r>
          <a:r>
            <a:rPr lang="ru-RU" sz="1400" dirty="0" smtClean="0"/>
            <a:t> и </a:t>
          </a:r>
          <a:r>
            <a:rPr lang="ru-RU" sz="1400" dirty="0" err="1" smtClean="0"/>
            <a:t>г.Кызыле</a:t>
          </a:r>
          <a:r>
            <a:rPr lang="ru-RU" sz="1400" dirty="0" smtClean="0"/>
            <a:t>). </a:t>
          </a:r>
          <a:endParaRPr lang="ru-RU" sz="1400" dirty="0"/>
        </a:p>
      </dgm:t>
    </dgm:pt>
    <dgm:pt modelId="{57D3C93E-CF14-4BF7-8E02-52697FFAA783}" type="parTrans" cxnId="{1CBFE868-538D-4FC4-8D53-0CB083F505B5}">
      <dgm:prSet/>
      <dgm:spPr/>
      <dgm:t>
        <a:bodyPr/>
        <a:lstStyle/>
        <a:p>
          <a:endParaRPr lang="ru-RU"/>
        </a:p>
      </dgm:t>
    </dgm:pt>
    <dgm:pt modelId="{AB35430B-7810-4418-A59E-E407CB4FC838}" type="sibTrans" cxnId="{1CBFE868-538D-4FC4-8D53-0CB083F505B5}">
      <dgm:prSet/>
      <dgm:spPr/>
      <dgm:t>
        <a:bodyPr/>
        <a:lstStyle/>
        <a:p>
          <a:endParaRPr lang="ru-RU"/>
        </a:p>
      </dgm:t>
    </dgm:pt>
    <dgm:pt modelId="{58EE3C27-0AA6-4909-8684-EE685B132C30}">
      <dgm:prSet phldrT="[Текст]" custT="1"/>
      <dgm:spPr/>
      <dgm:t>
        <a:bodyPr/>
        <a:lstStyle/>
        <a:p>
          <a:r>
            <a:rPr lang="ru-RU" sz="1800" dirty="0" smtClean="0"/>
            <a:t>ПМПК</a:t>
          </a:r>
          <a:endParaRPr lang="ru-RU" sz="1800" dirty="0"/>
        </a:p>
      </dgm:t>
    </dgm:pt>
    <dgm:pt modelId="{4F712DD7-6777-47B6-A35E-FE4C86D6E430}" type="parTrans" cxnId="{D1AE2A04-8301-4AB9-A3D7-A91F5FC8AB2C}">
      <dgm:prSet/>
      <dgm:spPr/>
      <dgm:t>
        <a:bodyPr/>
        <a:lstStyle/>
        <a:p>
          <a:endParaRPr lang="ru-RU"/>
        </a:p>
      </dgm:t>
    </dgm:pt>
    <dgm:pt modelId="{B1715E71-B171-48E1-8C6F-64CC3D5A9369}" type="sibTrans" cxnId="{D1AE2A04-8301-4AB9-A3D7-A91F5FC8AB2C}">
      <dgm:prSet/>
      <dgm:spPr/>
      <dgm:t>
        <a:bodyPr/>
        <a:lstStyle/>
        <a:p>
          <a:endParaRPr lang="ru-RU"/>
        </a:p>
      </dgm:t>
    </dgm:pt>
    <dgm:pt modelId="{1868D6FE-B182-4C7B-8D76-77D30DE0CB18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запланировано функционирование не менее 1 центральной ПМПК и 5 территориальных ПМПК в регионе </a:t>
          </a:r>
          <a:endParaRPr lang="ru-RU" sz="1400" dirty="0"/>
        </a:p>
      </dgm:t>
    </dgm:pt>
    <dgm:pt modelId="{B17DB6AA-D06F-49E3-BCE0-091243724790}" type="parTrans" cxnId="{68F862A8-91AF-4644-896B-7BEEC9C40A34}">
      <dgm:prSet/>
      <dgm:spPr/>
      <dgm:t>
        <a:bodyPr/>
        <a:lstStyle/>
        <a:p>
          <a:endParaRPr lang="ru-RU"/>
        </a:p>
      </dgm:t>
    </dgm:pt>
    <dgm:pt modelId="{BF533091-0B7D-4846-8AFD-7500B4DE02CF}" type="sibTrans" cxnId="{68F862A8-91AF-4644-896B-7BEEC9C40A34}">
      <dgm:prSet/>
      <dgm:spPr/>
      <dgm:t>
        <a:bodyPr/>
        <a:lstStyle/>
        <a:p>
          <a:endParaRPr lang="ru-RU"/>
        </a:p>
      </dgm:t>
    </dgm:pt>
    <dgm:pt modelId="{5BA4B80F-6A8A-410B-8F0D-5982B5BCDDA7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Территориальная ПМПК г. Ак-Довурак при МАУ ДО «Центр образования» </a:t>
          </a:r>
          <a:r>
            <a:rPr lang="ru-RU" sz="1200" i="1" dirty="0" smtClean="0"/>
            <a:t>(402чел,262чел.)</a:t>
          </a:r>
          <a:endParaRPr lang="ru-RU" sz="1200" i="1" dirty="0"/>
        </a:p>
      </dgm:t>
    </dgm:pt>
    <dgm:pt modelId="{C87BACF9-3D8C-4C07-A045-42042C7F99A7}" type="parTrans" cxnId="{EF75622D-E465-4819-BC99-FF37A14B20F8}">
      <dgm:prSet/>
      <dgm:spPr/>
      <dgm:t>
        <a:bodyPr/>
        <a:lstStyle/>
        <a:p>
          <a:endParaRPr lang="ru-RU"/>
        </a:p>
      </dgm:t>
    </dgm:pt>
    <dgm:pt modelId="{3A41BE68-5C4A-42C0-A793-C18FCD661292}" type="sibTrans" cxnId="{EF75622D-E465-4819-BC99-FF37A14B20F8}">
      <dgm:prSet/>
      <dgm:spPr/>
      <dgm:t>
        <a:bodyPr/>
        <a:lstStyle/>
        <a:p>
          <a:endParaRPr lang="ru-RU"/>
        </a:p>
      </dgm:t>
    </dgm:pt>
    <dgm:pt modelId="{AB8ED81A-4414-426C-B5CB-B18A11C874B4}" type="pres">
      <dgm:prSet presAssocID="{8A6A4162-8567-4A19-BD2D-59D81F5704E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14612-9FD9-4643-9A9D-A68AF93F41EF}" type="pres">
      <dgm:prSet presAssocID="{F8367434-4F95-4FD2-B12D-E155E41634CA}" presName="composite" presStyleCnt="0"/>
      <dgm:spPr/>
    </dgm:pt>
    <dgm:pt modelId="{742B0B50-77E6-4B9A-9144-80887AECB666}" type="pres">
      <dgm:prSet presAssocID="{F8367434-4F95-4FD2-B12D-E155E41634C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410DE-DAD8-41D7-B384-4B109A8111B2}" type="pres">
      <dgm:prSet presAssocID="{F8367434-4F95-4FD2-B12D-E155E41634CA}" presName="descendantText" presStyleLbl="alignAcc1" presStyleIdx="0" presStyleCnt="3" custLinFactNeighborX="-405" custLinFactNeighborY="-4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A3E46-0B64-496F-B8D4-C506E4B921B5}" type="pres">
      <dgm:prSet presAssocID="{95642831-FB5B-48D4-9414-1E48F197C481}" presName="sp" presStyleCnt="0"/>
      <dgm:spPr/>
    </dgm:pt>
    <dgm:pt modelId="{DB728583-BC3F-44BA-8830-C6854E250D8B}" type="pres">
      <dgm:prSet presAssocID="{08FB3F89-4FEB-4D7F-8F97-072130E35C09}" presName="composite" presStyleCnt="0"/>
      <dgm:spPr/>
    </dgm:pt>
    <dgm:pt modelId="{A2B59301-F51A-420E-B08D-A1709C73448C}" type="pres">
      <dgm:prSet presAssocID="{08FB3F89-4FEB-4D7F-8F97-072130E35C0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71E6D-D00B-44D8-8F58-7C509DD14546}" type="pres">
      <dgm:prSet presAssocID="{08FB3F89-4FEB-4D7F-8F97-072130E35C09}" presName="descendantText" presStyleLbl="alignAcc1" presStyleIdx="1" presStyleCnt="3" custLinFactNeighborX="1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C1EAF-F797-4A1F-B3E1-82C501A5A0A7}" type="pres">
      <dgm:prSet presAssocID="{CC848D8E-7509-4502-9FCC-1799F0BCDFC4}" presName="sp" presStyleCnt="0"/>
      <dgm:spPr/>
    </dgm:pt>
    <dgm:pt modelId="{4CA4AA5A-5ABB-4E3C-BB7D-1A070E8C882F}" type="pres">
      <dgm:prSet presAssocID="{58EE3C27-0AA6-4909-8684-EE685B132C30}" presName="composite" presStyleCnt="0"/>
      <dgm:spPr/>
    </dgm:pt>
    <dgm:pt modelId="{1431D674-EE99-4F03-A84A-541EBDF2B19D}" type="pres">
      <dgm:prSet presAssocID="{58EE3C27-0AA6-4909-8684-EE685B132C3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4A3AD-0EA1-4ECD-97E8-BC7E9A300F02}" type="pres">
      <dgm:prSet presAssocID="{58EE3C27-0AA6-4909-8684-EE685B132C3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F862A8-91AF-4644-896B-7BEEC9C40A34}" srcId="{58EE3C27-0AA6-4909-8684-EE685B132C30}" destId="{1868D6FE-B182-4C7B-8D76-77D30DE0CB18}" srcOrd="0" destOrd="0" parTransId="{B17DB6AA-D06F-49E3-BCE0-091243724790}" sibTransId="{BF533091-0B7D-4846-8AFD-7500B4DE02CF}"/>
    <dgm:cxn modelId="{E3D735FA-6024-4542-8C40-9E65A5BB5E75}" srcId="{F8367434-4F95-4FD2-B12D-E155E41634CA}" destId="{12B9727B-C654-464B-B3BA-A6446F6000D8}" srcOrd="1" destOrd="0" parTransId="{4B9DCC6A-83B9-4CA1-B327-51EA061B2567}" sibTransId="{8B6404AF-3496-48BC-B7F8-DECC815F42B2}"/>
    <dgm:cxn modelId="{67D34C61-FC4A-4B23-A6E8-976278C89BAE}" srcId="{8A6A4162-8567-4A19-BD2D-59D81F5704E6}" destId="{08FB3F89-4FEB-4D7F-8F97-072130E35C09}" srcOrd="1" destOrd="0" parTransId="{99446DBE-594E-421E-9981-1497D9183EB4}" sibTransId="{CC848D8E-7509-4502-9FCC-1799F0BCDFC4}"/>
    <dgm:cxn modelId="{1CBFE868-538D-4FC4-8D53-0CB083F505B5}" srcId="{08FB3F89-4FEB-4D7F-8F97-072130E35C09}" destId="{D5AF93B0-A340-476A-9B3D-2CC92AD60329}" srcOrd="1" destOrd="0" parTransId="{57D3C93E-CF14-4BF7-8E02-52697FFAA783}" sibTransId="{AB35430B-7810-4418-A59E-E407CB4FC838}"/>
    <dgm:cxn modelId="{2432DCEF-B126-4FF7-AA35-DD4DE9FD6DCA}" srcId="{08FB3F89-4FEB-4D7F-8F97-072130E35C09}" destId="{36A9FEF4-DA74-4516-9294-0968E5253BD3}" srcOrd="0" destOrd="0" parTransId="{5F1852B8-14E5-40C4-9ED4-DCC52FD508E6}" sibTransId="{0E4E0BDE-F6B5-459A-AEF9-914B71B267DE}"/>
    <dgm:cxn modelId="{6232E065-F061-4B0F-A509-8C5677BE1038}" type="presOf" srcId="{5BA4B80F-6A8A-410B-8F0D-5982B5BCDDA7}" destId="{CDE410DE-DAD8-41D7-B384-4B109A8111B2}" srcOrd="0" destOrd="2" presId="urn:microsoft.com/office/officeart/2005/8/layout/chevron2"/>
    <dgm:cxn modelId="{93ED63B7-D566-454D-8C1C-3AF2778C093D}" type="presOf" srcId="{12B9727B-C654-464B-B3BA-A6446F6000D8}" destId="{CDE410DE-DAD8-41D7-B384-4B109A8111B2}" srcOrd="0" destOrd="1" presId="urn:microsoft.com/office/officeart/2005/8/layout/chevron2"/>
    <dgm:cxn modelId="{7532123B-1468-43AB-A85E-0137C07957CB}" type="presOf" srcId="{F8367434-4F95-4FD2-B12D-E155E41634CA}" destId="{742B0B50-77E6-4B9A-9144-80887AECB666}" srcOrd="0" destOrd="0" presId="urn:microsoft.com/office/officeart/2005/8/layout/chevron2"/>
    <dgm:cxn modelId="{D1AE2A04-8301-4AB9-A3D7-A91F5FC8AB2C}" srcId="{8A6A4162-8567-4A19-BD2D-59D81F5704E6}" destId="{58EE3C27-0AA6-4909-8684-EE685B132C30}" srcOrd="2" destOrd="0" parTransId="{4F712DD7-6777-47B6-A35E-FE4C86D6E430}" sibTransId="{B1715E71-B171-48E1-8C6F-64CC3D5A9369}"/>
    <dgm:cxn modelId="{1485B3DF-A696-4202-B787-875E28E42AB0}" type="presOf" srcId="{8A6A4162-8567-4A19-BD2D-59D81F5704E6}" destId="{AB8ED81A-4414-426C-B5CB-B18A11C874B4}" srcOrd="0" destOrd="0" presId="urn:microsoft.com/office/officeart/2005/8/layout/chevron2"/>
    <dgm:cxn modelId="{156D423B-AC8A-4940-B487-064D217F8313}" type="presOf" srcId="{58EE3C27-0AA6-4909-8684-EE685B132C30}" destId="{1431D674-EE99-4F03-A84A-541EBDF2B19D}" srcOrd="0" destOrd="0" presId="urn:microsoft.com/office/officeart/2005/8/layout/chevron2"/>
    <dgm:cxn modelId="{61F7B735-3883-4EFA-97E0-DC17D626D3E6}" type="presOf" srcId="{D5AF93B0-A340-476A-9B3D-2CC92AD60329}" destId="{D7771E6D-D00B-44D8-8F58-7C509DD14546}" srcOrd="0" destOrd="1" presId="urn:microsoft.com/office/officeart/2005/8/layout/chevron2"/>
    <dgm:cxn modelId="{3DDF456C-C13B-4816-B347-2C298B3F8A76}" srcId="{F8367434-4F95-4FD2-B12D-E155E41634CA}" destId="{CE9BE151-0A67-4E18-8890-991109E33828}" srcOrd="0" destOrd="0" parTransId="{AA9EE682-8274-4C9F-ABA7-1B19C4E86CE1}" sibTransId="{01D45768-0310-4CA8-BBAD-D18F8377DE8C}"/>
    <dgm:cxn modelId="{9F1998AE-3A83-4437-9C2C-E908F059033C}" type="presOf" srcId="{1868D6FE-B182-4C7B-8D76-77D30DE0CB18}" destId="{8344A3AD-0EA1-4ECD-97E8-BC7E9A300F02}" srcOrd="0" destOrd="0" presId="urn:microsoft.com/office/officeart/2005/8/layout/chevron2"/>
    <dgm:cxn modelId="{54EE51AC-3558-48C6-8A49-E86671864613}" type="presOf" srcId="{36A9FEF4-DA74-4516-9294-0968E5253BD3}" destId="{D7771E6D-D00B-44D8-8F58-7C509DD14546}" srcOrd="0" destOrd="0" presId="urn:microsoft.com/office/officeart/2005/8/layout/chevron2"/>
    <dgm:cxn modelId="{5C48D733-0C1F-45AD-A8E9-AF78B64B3CC6}" type="presOf" srcId="{CE9BE151-0A67-4E18-8890-991109E33828}" destId="{CDE410DE-DAD8-41D7-B384-4B109A8111B2}" srcOrd="0" destOrd="0" presId="urn:microsoft.com/office/officeart/2005/8/layout/chevron2"/>
    <dgm:cxn modelId="{A5548D34-A224-447C-AFA0-E1801797F5DD}" type="presOf" srcId="{08FB3F89-4FEB-4D7F-8F97-072130E35C09}" destId="{A2B59301-F51A-420E-B08D-A1709C73448C}" srcOrd="0" destOrd="0" presId="urn:microsoft.com/office/officeart/2005/8/layout/chevron2"/>
    <dgm:cxn modelId="{189DCEB6-B0D5-4C3D-A94A-2729FE8526BB}" srcId="{8A6A4162-8567-4A19-BD2D-59D81F5704E6}" destId="{F8367434-4F95-4FD2-B12D-E155E41634CA}" srcOrd="0" destOrd="0" parTransId="{E5DF8773-6BEE-4D59-A8CA-F8FC8BB326D4}" sibTransId="{95642831-FB5B-48D4-9414-1E48F197C481}"/>
    <dgm:cxn modelId="{EF75622D-E465-4819-BC99-FF37A14B20F8}" srcId="{F8367434-4F95-4FD2-B12D-E155E41634CA}" destId="{5BA4B80F-6A8A-410B-8F0D-5982B5BCDDA7}" srcOrd="2" destOrd="0" parTransId="{C87BACF9-3D8C-4C07-A045-42042C7F99A7}" sibTransId="{3A41BE68-5C4A-42C0-A793-C18FCD661292}"/>
    <dgm:cxn modelId="{2FD1A7EC-742B-482F-BB02-71524AFFDDAD}" type="presParOf" srcId="{AB8ED81A-4414-426C-B5CB-B18A11C874B4}" destId="{B8714612-9FD9-4643-9A9D-A68AF93F41EF}" srcOrd="0" destOrd="0" presId="urn:microsoft.com/office/officeart/2005/8/layout/chevron2"/>
    <dgm:cxn modelId="{CD198BA2-336F-4A38-A347-0E18C2768D53}" type="presParOf" srcId="{B8714612-9FD9-4643-9A9D-A68AF93F41EF}" destId="{742B0B50-77E6-4B9A-9144-80887AECB666}" srcOrd="0" destOrd="0" presId="urn:microsoft.com/office/officeart/2005/8/layout/chevron2"/>
    <dgm:cxn modelId="{7049B01C-B1CF-44DC-80FF-31114002242D}" type="presParOf" srcId="{B8714612-9FD9-4643-9A9D-A68AF93F41EF}" destId="{CDE410DE-DAD8-41D7-B384-4B109A8111B2}" srcOrd="1" destOrd="0" presId="urn:microsoft.com/office/officeart/2005/8/layout/chevron2"/>
    <dgm:cxn modelId="{C0D70F5D-9B27-433C-AE2E-7D7694290F94}" type="presParOf" srcId="{AB8ED81A-4414-426C-B5CB-B18A11C874B4}" destId="{B85A3E46-0B64-496F-B8D4-C506E4B921B5}" srcOrd="1" destOrd="0" presId="urn:microsoft.com/office/officeart/2005/8/layout/chevron2"/>
    <dgm:cxn modelId="{C0B900C7-6B44-4679-9B44-C0D243BB4E13}" type="presParOf" srcId="{AB8ED81A-4414-426C-B5CB-B18A11C874B4}" destId="{DB728583-BC3F-44BA-8830-C6854E250D8B}" srcOrd="2" destOrd="0" presId="urn:microsoft.com/office/officeart/2005/8/layout/chevron2"/>
    <dgm:cxn modelId="{F8B8D38A-5DDA-4890-B8C8-1A259D167B71}" type="presParOf" srcId="{DB728583-BC3F-44BA-8830-C6854E250D8B}" destId="{A2B59301-F51A-420E-B08D-A1709C73448C}" srcOrd="0" destOrd="0" presId="urn:microsoft.com/office/officeart/2005/8/layout/chevron2"/>
    <dgm:cxn modelId="{342F4194-4372-44B7-ACE3-F22BB0CB7FA5}" type="presParOf" srcId="{DB728583-BC3F-44BA-8830-C6854E250D8B}" destId="{D7771E6D-D00B-44D8-8F58-7C509DD14546}" srcOrd="1" destOrd="0" presId="urn:microsoft.com/office/officeart/2005/8/layout/chevron2"/>
    <dgm:cxn modelId="{92B829F8-38B5-47A1-B984-F347702F2C10}" type="presParOf" srcId="{AB8ED81A-4414-426C-B5CB-B18A11C874B4}" destId="{573C1EAF-F797-4A1F-B3E1-82C501A5A0A7}" srcOrd="3" destOrd="0" presId="urn:microsoft.com/office/officeart/2005/8/layout/chevron2"/>
    <dgm:cxn modelId="{FD056C8A-5E57-4AD3-8C55-6C7331CF8374}" type="presParOf" srcId="{AB8ED81A-4414-426C-B5CB-B18A11C874B4}" destId="{4CA4AA5A-5ABB-4E3C-BB7D-1A070E8C882F}" srcOrd="4" destOrd="0" presId="urn:microsoft.com/office/officeart/2005/8/layout/chevron2"/>
    <dgm:cxn modelId="{560EB075-5867-4D18-BBFB-3929F5E0BA45}" type="presParOf" srcId="{4CA4AA5A-5ABB-4E3C-BB7D-1A070E8C882F}" destId="{1431D674-EE99-4F03-A84A-541EBDF2B19D}" srcOrd="0" destOrd="0" presId="urn:microsoft.com/office/officeart/2005/8/layout/chevron2"/>
    <dgm:cxn modelId="{26251E87-349E-408B-8361-D2FE85C9A127}" type="presParOf" srcId="{4CA4AA5A-5ABB-4E3C-BB7D-1A070E8C882F}" destId="{8344A3AD-0EA1-4ECD-97E8-BC7E9A300F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B387D0-CE2B-4F30-9635-A53F862846C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D941CC-4CB2-4E78-B99B-7C145417F8B8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 smtClean="0"/>
            <a:t>УНИВЕРСАЛЬНАЯ АРХИТЕКТУРНАЯ БЕЗБАРЬЕРНАЯ СРЕДА</a:t>
          </a:r>
          <a:endParaRPr lang="ru-RU" sz="1000" dirty="0"/>
        </a:p>
      </dgm:t>
    </dgm:pt>
    <dgm:pt modelId="{FADB4EED-2951-47CB-9CFE-226B323A592E}" type="parTrans" cxnId="{CC68218B-1993-4795-A836-8810690FB0A5}">
      <dgm:prSet/>
      <dgm:spPr/>
      <dgm:t>
        <a:bodyPr/>
        <a:lstStyle/>
        <a:p>
          <a:endParaRPr lang="ru-RU"/>
        </a:p>
      </dgm:t>
    </dgm:pt>
    <dgm:pt modelId="{0A5670D6-DF24-40AD-8359-CA01D6067C30}" type="sibTrans" cxnId="{CC68218B-1993-4795-A836-8810690FB0A5}">
      <dgm:prSet/>
      <dgm:spPr/>
      <dgm:t>
        <a:bodyPr/>
        <a:lstStyle/>
        <a:p>
          <a:endParaRPr lang="ru-RU"/>
        </a:p>
      </dgm:t>
    </dgm:pt>
    <dgm:pt modelId="{AAB6AC0F-4DD1-41CC-8791-2E25354E0B65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 smtClean="0"/>
            <a:t>РЕГУЛЯРНЫЕ КОНСУЛЬТАЦИИ И ПОМОЩЬ СПЕЦИАЛИСТОВ</a:t>
          </a:r>
          <a:endParaRPr lang="ru-RU" sz="1000" dirty="0"/>
        </a:p>
      </dgm:t>
    </dgm:pt>
    <dgm:pt modelId="{F230BC7E-3710-457B-8B44-C9F09DB49989}" type="parTrans" cxnId="{38A52FC6-8874-4EDE-A92F-13768B7508F0}">
      <dgm:prSet/>
      <dgm:spPr/>
      <dgm:t>
        <a:bodyPr/>
        <a:lstStyle/>
        <a:p>
          <a:endParaRPr lang="ru-RU"/>
        </a:p>
      </dgm:t>
    </dgm:pt>
    <dgm:pt modelId="{0077BF51-E9DA-496F-B597-A48022620288}" type="sibTrans" cxnId="{38A52FC6-8874-4EDE-A92F-13768B7508F0}">
      <dgm:prSet/>
      <dgm:spPr/>
      <dgm:t>
        <a:bodyPr/>
        <a:lstStyle/>
        <a:p>
          <a:endParaRPr lang="ru-RU"/>
        </a:p>
      </dgm:t>
    </dgm:pt>
    <dgm:pt modelId="{BEAB3B3F-C4C4-45EB-9E88-6B079038AE9E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 smtClean="0"/>
            <a:t>ИНДИВИДУАЛЬНАЯ ПРОГРАММА РЕАБИЛИТАЦИИ РЕБЕНКА С ОВЗ</a:t>
          </a:r>
          <a:endParaRPr lang="ru-RU" sz="1000" dirty="0"/>
        </a:p>
      </dgm:t>
    </dgm:pt>
    <dgm:pt modelId="{657ADA87-252D-4E8F-A7DF-BE475AC1D898}" type="parTrans" cxnId="{2EFE5918-4802-4B09-B28C-E08269CDC873}">
      <dgm:prSet/>
      <dgm:spPr/>
      <dgm:t>
        <a:bodyPr/>
        <a:lstStyle/>
        <a:p>
          <a:endParaRPr lang="ru-RU"/>
        </a:p>
      </dgm:t>
    </dgm:pt>
    <dgm:pt modelId="{0514F634-3771-4835-A55A-66509E19A9F6}" type="sibTrans" cxnId="{2EFE5918-4802-4B09-B28C-E08269CDC873}">
      <dgm:prSet/>
      <dgm:spPr/>
      <dgm:t>
        <a:bodyPr/>
        <a:lstStyle/>
        <a:p>
          <a:endParaRPr lang="ru-RU"/>
        </a:p>
      </dgm:t>
    </dgm:pt>
    <dgm:pt modelId="{7BBC0DEB-5F50-403C-8392-B9A7297AB4C1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900" dirty="0" smtClean="0"/>
            <a:t>СПЕЦИАЛЬНОЕ УЧЕБНОЕ, РЕАБИЛИТАЦИОННОЕ ОБОРУДОВАНИЕ И АВТОТРАНСПОРТ</a:t>
          </a:r>
          <a:endParaRPr lang="ru-RU" sz="900" dirty="0"/>
        </a:p>
      </dgm:t>
    </dgm:pt>
    <dgm:pt modelId="{58848723-4FDB-4F36-8AED-3A83B0BF7BE2}" type="parTrans" cxnId="{E86F894C-C646-4BD7-AFC6-82122C58E316}">
      <dgm:prSet/>
      <dgm:spPr/>
      <dgm:t>
        <a:bodyPr/>
        <a:lstStyle/>
        <a:p>
          <a:endParaRPr lang="ru-RU"/>
        </a:p>
      </dgm:t>
    </dgm:pt>
    <dgm:pt modelId="{DB833D4F-F1EE-4685-9AB3-8D9E87D15AEB}" type="sibTrans" cxnId="{E86F894C-C646-4BD7-AFC6-82122C58E316}">
      <dgm:prSet/>
      <dgm:spPr/>
      <dgm:t>
        <a:bodyPr/>
        <a:lstStyle/>
        <a:p>
          <a:endParaRPr lang="ru-RU"/>
        </a:p>
      </dgm:t>
    </dgm:pt>
    <dgm:pt modelId="{FD97D02D-E501-4F6C-A553-CE1D97C534A6}" type="pres">
      <dgm:prSet presAssocID="{5FB387D0-CE2B-4F30-9635-A53F862846C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29CED2-CFBF-4207-939E-B6EA11F2B4F5}" type="pres">
      <dgm:prSet presAssocID="{5FB387D0-CE2B-4F30-9635-A53F862846CC}" presName="diamond" presStyleLbl="bgShp" presStyleIdx="0" presStyleCnt="1"/>
      <dgm:spPr/>
    </dgm:pt>
    <dgm:pt modelId="{39112AA1-BE58-476B-A092-37CDB8BE022D}" type="pres">
      <dgm:prSet presAssocID="{5FB387D0-CE2B-4F30-9635-A53F862846CC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A44FA-39DE-48C3-B1F5-8F104620C267}" type="pres">
      <dgm:prSet presAssocID="{5FB387D0-CE2B-4F30-9635-A53F862846C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F6018-42DB-412B-9F3D-11367E153EF9}" type="pres">
      <dgm:prSet presAssocID="{5FB387D0-CE2B-4F30-9635-A53F862846C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8B4BE-AB79-4153-B88C-B9F4FD149EEF}" type="pres">
      <dgm:prSet presAssocID="{5FB387D0-CE2B-4F30-9635-A53F862846C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C10DE4-2C72-48B9-BEAD-2B29359ABC28}" type="presOf" srcId="{5FB387D0-CE2B-4F30-9635-A53F862846CC}" destId="{FD97D02D-E501-4F6C-A553-CE1D97C534A6}" srcOrd="0" destOrd="0" presId="urn:microsoft.com/office/officeart/2005/8/layout/matrix3"/>
    <dgm:cxn modelId="{AB434270-1E31-457B-8D55-6A5DA042A865}" type="presOf" srcId="{7BBC0DEB-5F50-403C-8392-B9A7297AB4C1}" destId="{62F8B4BE-AB79-4153-B88C-B9F4FD149EEF}" srcOrd="0" destOrd="0" presId="urn:microsoft.com/office/officeart/2005/8/layout/matrix3"/>
    <dgm:cxn modelId="{2EFE5918-4802-4B09-B28C-E08269CDC873}" srcId="{5FB387D0-CE2B-4F30-9635-A53F862846CC}" destId="{BEAB3B3F-C4C4-45EB-9E88-6B079038AE9E}" srcOrd="2" destOrd="0" parTransId="{657ADA87-252D-4E8F-A7DF-BE475AC1D898}" sibTransId="{0514F634-3771-4835-A55A-66509E19A9F6}"/>
    <dgm:cxn modelId="{CC68218B-1993-4795-A836-8810690FB0A5}" srcId="{5FB387D0-CE2B-4F30-9635-A53F862846CC}" destId="{BDD941CC-4CB2-4E78-B99B-7C145417F8B8}" srcOrd="0" destOrd="0" parTransId="{FADB4EED-2951-47CB-9CFE-226B323A592E}" sibTransId="{0A5670D6-DF24-40AD-8359-CA01D6067C30}"/>
    <dgm:cxn modelId="{31A994F7-F55D-408F-B7B7-D9D64A6812AD}" type="presOf" srcId="{BDD941CC-4CB2-4E78-B99B-7C145417F8B8}" destId="{39112AA1-BE58-476B-A092-37CDB8BE022D}" srcOrd="0" destOrd="0" presId="urn:microsoft.com/office/officeart/2005/8/layout/matrix3"/>
    <dgm:cxn modelId="{38A52FC6-8874-4EDE-A92F-13768B7508F0}" srcId="{5FB387D0-CE2B-4F30-9635-A53F862846CC}" destId="{AAB6AC0F-4DD1-41CC-8791-2E25354E0B65}" srcOrd="1" destOrd="0" parTransId="{F230BC7E-3710-457B-8B44-C9F09DB49989}" sibTransId="{0077BF51-E9DA-496F-B597-A48022620288}"/>
    <dgm:cxn modelId="{E86F894C-C646-4BD7-AFC6-82122C58E316}" srcId="{5FB387D0-CE2B-4F30-9635-A53F862846CC}" destId="{7BBC0DEB-5F50-403C-8392-B9A7297AB4C1}" srcOrd="3" destOrd="0" parTransId="{58848723-4FDB-4F36-8AED-3A83B0BF7BE2}" sibTransId="{DB833D4F-F1EE-4685-9AB3-8D9E87D15AEB}"/>
    <dgm:cxn modelId="{D04DD54B-D85E-41C8-A256-24BDB2BA0C7A}" type="presOf" srcId="{BEAB3B3F-C4C4-45EB-9E88-6B079038AE9E}" destId="{6FCF6018-42DB-412B-9F3D-11367E153EF9}" srcOrd="0" destOrd="0" presId="urn:microsoft.com/office/officeart/2005/8/layout/matrix3"/>
    <dgm:cxn modelId="{A0C178E0-EB8C-49FE-B4C6-8979D959CBBE}" type="presOf" srcId="{AAB6AC0F-4DD1-41CC-8791-2E25354E0B65}" destId="{902A44FA-39DE-48C3-B1F5-8F104620C267}" srcOrd="0" destOrd="0" presId="urn:microsoft.com/office/officeart/2005/8/layout/matrix3"/>
    <dgm:cxn modelId="{167AA433-93CA-42D4-86EC-3938D3F13B17}" type="presParOf" srcId="{FD97D02D-E501-4F6C-A553-CE1D97C534A6}" destId="{3229CED2-CFBF-4207-939E-B6EA11F2B4F5}" srcOrd="0" destOrd="0" presId="urn:microsoft.com/office/officeart/2005/8/layout/matrix3"/>
    <dgm:cxn modelId="{81F6A6E4-8E12-459E-BB9E-00C8D26EDF1D}" type="presParOf" srcId="{FD97D02D-E501-4F6C-A553-CE1D97C534A6}" destId="{39112AA1-BE58-476B-A092-37CDB8BE022D}" srcOrd="1" destOrd="0" presId="urn:microsoft.com/office/officeart/2005/8/layout/matrix3"/>
    <dgm:cxn modelId="{E47D3E18-A18C-4382-832A-A8D7D0EFB2EA}" type="presParOf" srcId="{FD97D02D-E501-4F6C-A553-CE1D97C534A6}" destId="{902A44FA-39DE-48C3-B1F5-8F104620C267}" srcOrd="2" destOrd="0" presId="urn:microsoft.com/office/officeart/2005/8/layout/matrix3"/>
    <dgm:cxn modelId="{D6341BC0-14E4-45A6-907F-D713B7308C93}" type="presParOf" srcId="{FD97D02D-E501-4F6C-A553-CE1D97C534A6}" destId="{6FCF6018-42DB-412B-9F3D-11367E153EF9}" srcOrd="3" destOrd="0" presId="urn:microsoft.com/office/officeart/2005/8/layout/matrix3"/>
    <dgm:cxn modelId="{3E116773-0F58-4EDC-AFFF-8D9FAE427ED9}" type="presParOf" srcId="{FD97D02D-E501-4F6C-A553-CE1D97C534A6}" destId="{62F8B4BE-AB79-4153-B88C-B9F4FD149EE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1631F4-C228-4A1C-AD41-31837EB307E5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264F48-AD2E-43FA-B092-886778EE8A26}">
      <dgm:prSet phldrT="[Текст]"/>
      <dgm:spPr>
        <a:xfrm rot="5400000">
          <a:off x="-110379" y="111335"/>
          <a:ext cx="735864" cy="515104"/>
        </a:xfrm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1498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B769D28F-3656-497F-B561-DAFFE0352433}" type="parTrans" cxnId="{8CAC56AD-B136-4FD5-90F3-0B1FA34CA652}">
      <dgm:prSet/>
      <dgm:spPr/>
      <dgm:t>
        <a:bodyPr/>
        <a:lstStyle/>
        <a:p>
          <a:endParaRPr lang="ru-RU"/>
        </a:p>
      </dgm:t>
    </dgm:pt>
    <dgm:pt modelId="{0C772025-5509-43D8-9145-A0A078617384}" type="sibTrans" cxnId="{8CAC56AD-B136-4FD5-90F3-0B1FA34CA652}">
      <dgm:prSet/>
      <dgm:spPr/>
      <dgm:t>
        <a:bodyPr/>
        <a:lstStyle/>
        <a:p>
          <a:endParaRPr lang="ru-RU"/>
        </a:p>
      </dgm:t>
    </dgm:pt>
    <dgm:pt modelId="{C9D28756-CA6A-4448-94CB-7AE6F62E8414}">
      <dgm:prSet phldrT="[Текст]"/>
      <dgm:spPr>
        <a:xfrm rot="5400000">
          <a:off x="2673185" y="-2157124"/>
          <a:ext cx="478311" cy="4794472"/>
        </a:xfrm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детей-инвалидов получили психолого-педагогическую реабилитацию в соответствии с ИПРА ребенка-инвалида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2897AFAC-565A-4BE3-A49F-EF0DC37514BB}" type="parTrans" cxnId="{A2B82D3F-5651-46AC-99A7-15D5806C4033}">
      <dgm:prSet/>
      <dgm:spPr/>
      <dgm:t>
        <a:bodyPr/>
        <a:lstStyle/>
        <a:p>
          <a:endParaRPr lang="ru-RU"/>
        </a:p>
      </dgm:t>
    </dgm:pt>
    <dgm:pt modelId="{FE1933BD-13B7-436E-B237-B71E0E031EE5}" type="sibTrans" cxnId="{A2B82D3F-5651-46AC-99A7-15D5806C4033}">
      <dgm:prSet/>
      <dgm:spPr/>
      <dgm:t>
        <a:bodyPr/>
        <a:lstStyle/>
        <a:p>
          <a:endParaRPr lang="ru-RU"/>
        </a:p>
      </dgm:t>
    </dgm:pt>
    <dgm:pt modelId="{66F2AFDB-CC88-47F5-868A-F6D810D353FD}">
      <dgm:prSet phldrT="[Текст]"/>
      <dgm:spPr>
        <a:xfrm rot="5400000">
          <a:off x="-110379" y="692668"/>
          <a:ext cx="735864" cy="515104"/>
        </a:xfrm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3880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46C5548E-F92C-4FAD-B6B4-FA21E3AF9A19}" type="parTrans" cxnId="{8F2E186D-EA7F-4B9C-8B30-B6CF926CFD44}">
      <dgm:prSet/>
      <dgm:spPr/>
      <dgm:t>
        <a:bodyPr/>
        <a:lstStyle/>
        <a:p>
          <a:endParaRPr lang="ru-RU"/>
        </a:p>
      </dgm:t>
    </dgm:pt>
    <dgm:pt modelId="{BE068FB3-01F9-4274-835D-CB0B45E1149A}" type="sibTrans" cxnId="{8F2E186D-EA7F-4B9C-8B30-B6CF926CFD44}">
      <dgm:prSet/>
      <dgm:spPr/>
      <dgm:t>
        <a:bodyPr/>
        <a:lstStyle/>
        <a:p>
          <a:endParaRPr lang="ru-RU"/>
        </a:p>
      </dgm:t>
    </dgm:pt>
    <dgm:pt modelId="{0BE8B370-1630-432E-9876-CE44F1E9432B}">
      <dgm:prSet phldrT="[Текст]"/>
      <dgm:spPr>
        <a:xfrm rot="5400000">
          <a:off x="2673185" y="-1575791"/>
          <a:ext cx="478311" cy="4794472"/>
        </a:xfrm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родителей (законных представителей), воспитывающих детей с ОВЗ и детей-инвалидов получили психолого-педагогическую, методическую и консультационную помощь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4F0346BB-5553-4AC8-BAE9-44E19AEE9D72}" type="parTrans" cxnId="{2A5C4D43-E4C8-4E4E-9892-07ABC6CE480F}">
      <dgm:prSet/>
      <dgm:spPr/>
      <dgm:t>
        <a:bodyPr/>
        <a:lstStyle/>
        <a:p>
          <a:endParaRPr lang="ru-RU"/>
        </a:p>
      </dgm:t>
    </dgm:pt>
    <dgm:pt modelId="{81CBE7AB-BEA3-424E-945D-F41860FF1419}" type="sibTrans" cxnId="{2A5C4D43-E4C8-4E4E-9892-07ABC6CE480F}">
      <dgm:prSet/>
      <dgm:spPr/>
      <dgm:t>
        <a:bodyPr/>
        <a:lstStyle/>
        <a:p>
          <a:endParaRPr lang="ru-RU"/>
        </a:p>
      </dgm:t>
    </dgm:pt>
    <dgm:pt modelId="{E5150FD0-D274-4799-A779-51CCB97DFD6A}">
      <dgm:prSet phldrT="[Текст]"/>
      <dgm:spPr>
        <a:xfrm rot="5400000">
          <a:off x="-110379" y="1274000"/>
          <a:ext cx="735864" cy="515104"/>
        </a:xfrm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660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1F88A84F-1E0F-4F7D-90BC-324C4F226360}" type="parTrans" cxnId="{51423E6B-5EF7-462C-ADFA-65B97A981D8A}">
      <dgm:prSet/>
      <dgm:spPr/>
      <dgm:t>
        <a:bodyPr/>
        <a:lstStyle/>
        <a:p>
          <a:endParaRPr lang="ru-RU"/>
        </a:p>
      </dgm:t>
    </dgm:pt>
    <dgm:pt modelId="{3D5EBE09-054B-435B-9AD2-A2245934B3DF}" type="sibTrans" cxnId="{51423E6B-5EF7-462C-ADFA-65B97A981D8A}">
      <dgm:prSet/>
      <dgm:spPr/>
      <dgm:t>
        <a:bodyPr/>
        <a:lstStyle/>
        <a:p>
          <a:endParaRPr lang="ru-RU"/>
        </a:p>
      </dgm:t>
    </dgm:pt>
    <dgm:pt modelId="{506C7D95-7CDB-4E3A-BC6A-ABE0569C02C4}">
      <dgm:prSet phldrT="[Текст]"/>
      <dgm:spPr>
        <a:xfrm rot="5400000">
          <a:off x="2673185" y="-994459"/>
          <a:ext cx="478311" cy="4794472"/>
        </a:xfrm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педагогов и специалистов сопровождения (учителя-логопеды, педагоги-психологи, учителя-дефектологи) прошли повышение квалификации по вопросам обучения детей с ОВЗ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842B5143-EEF2-4C64-B719-4FAC3C85DE45}" type="parTrans" cxnId="{4F8DBA77-4E13-4819-9CF6-78437CEC1E31}">
      <dgm:prSet/>
      <dgm:spPr/>
      <dgm:t>
        <a:bodyPr/>
        <a:lstStyle/>
        <a:p>
          <a:endParaRPr lang="ru-RU"/>
        </a:p>
      </dgm:t>
    </dgm:pt>
    <dgm:pt modelId="{E95B2158-E5F6-4681-86D5-08741DCF6785}" type="sibTrans" cxnId="{4F8DBA77-4E13-4819-9CF6-78437CEC1E31}">
      <dgm:prSet/>
      <dgm:spPr/>
      <dgm:t>
        <a:bodyPr/>
        <a:lstStyle/>
        <a:p>
          <a:endParaRPr lang="ru-RU"/>
        </a:p>
      </dgm:t>
    </dgm:pt>
    <dgm:pt modelId="{B3C53D2F-B007-41A1-AE6F-EE8FDB921C79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85F22714-39C8-49B1-BDB1-28AB3BD01574}" type="parTrans" cxnId="{9CED3C3E-CFB8-411D-B235-F31356D79E8B}">
      <dgm:prSet/>
      <dgm:spPr/>
      <dgm:t>
        <a:bodyPr/>
        <a:lstStyle/>
        <a:p>
          <a:endParaRPr lang="ru-RU"/>
        </a:p>
      </dgm:t>
    </dgm:pt>
    <dgm:pt modelId="{8B2A14FF-069F-4601-9D40-FF86B3E06FDA}" type="sibTrans" cxnId="{9CED3C3E-CFB8-411D-B235-F31356D79E8B}">
      <dgm:prSet/>
      <dgm:spPr/>
      <dgm:t>
        <a:bodyPr/>
        <a:lstStyle/>
        <a:p>
          <a:endParaRPr lang="ru-RU"/>
        </a:p>
      </dgm:t>
    </dgm:pt>
    <dgm:pt modelId="{70C508D0-AE20-4999-A88C-1375DEAE4CDE}">
      <dgm:prSet/>
      <dgm:spPr/>
      <dgm:t>
        <a:bodyPr/>
        <a:lstStyle/>
        <a:p>
          <a:r>
            <a:rPr lang="ru-RU" dirty="0" smtClean="0"/>
            <a:t>адаптивных школ оснащены специальным учебным, реабилитационным оборудованием</a:t>
          </a:r>
          <a:endParaRPr lang="ru-RU" dirty="0"/>
        </a:p>
      </dgm:t>
    </dgm:pt>
    <dgm:pt modelId="{0949D4F9-6D9E-4541-AF67-109E9FD34A1F}" type="parTrans" cxnId="{DA940349-A12D-4D99-B387-C5BF7B1D2512}">
      <dgm:prSet/>
      <dgm:spPr/>
      <dgm:t>
        <a:bodyPr/>
        <a:lstStyle/>
        <a:p>
          <a:endParaRPr lang="ru-RU"/>
        </a:p>
      </dgm:t>
    </dgm:pt>
    <dgm:pt modelId="{6DE553EB-FBEE-4325-9D42-5229DBF91C12}" type="sibTrans" cxnId="{DA940349-A12D-4D99-B387-C5BF7B1D2512}">
      <dgm:prSet/>
      <dgm:spPr/>
      <dgm:t>
        <a:bodyPr/>
        <a:lstStyle/>
        <a:p>
          <a:endParaRPr lang="ru-RU"/>
        </a:p>
      </dgm:t>
    </dgm:pt>
    <dgm:pt modelId="{0203CE07-A852-4800-8C45-E5D1FCB01FA0}">
      <dgm:prSet/>
      <dgm:spPr/>
      <dgm:t>
        <a:bodyPr/>
        <a:lstStyle/>
        <a:p>
          <a:endParaRPr lang="ru-RU" dirty="0"/>
        </a:p>
      </dgm:t>
    </dgm:pt>
    <dgm:pt modelId="{033559AF-41D7-4985-9B24-F3D52C101A8A}" type="parTrans" cxnId="{BA89DAA6-924D-4BB7-80EB-FBC62740138C}">
      <dgm:prSet/>
      <dgm:spPr/>
      <dgm:t>
        <a:bodyPr/>
        <a:lstStyle/>
        <a:p>
          <a:endParaRPr lang="ru-RU"/>
        </a:p>
      </dgm:t>
    </dgm:pt>
    <dgm:pt modelId="{D1FB2C73-42AE-4E06-95A0-6922434E06AF}" type="sibTrans" cxnId="{BA89DAA6-924D-4BB7-80EB-FBC62740138C}">
      <dgm:prSet/>
      <dgm:spPr/>
      <dgm:t>
        <a:bodyPr/>
        <a:lstStyle/>
        <a:p>
          <a:endParaRPr lang="ru-RU"/>
        </a:p>
      </dgm:t>
    </dgm:pt>
    <dgm:pt modelId="{185F0645-2AF0-4F72-AB5B-414126148EF3}" type="pres">
      <dgm:prSet presAssocID="{E51631F4-C228-4A1C-AD41-31837EB307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83E6BE-9217-444D-A82B-A84A227BEF75}" type="pres">
      <dgm:prSet presAssocID="{48264F48-AD2E-43FA-B092-886778EE8A26}" presName="composite" presStyleCnt="0"/>
      <dgm:spPr/>
      <dgm:t>
        <a:bodyPr/>
        <a:lstStyle/>
        <a:p>
          <a:endParaRPr lang="ru-RU"/>
        </a:p>
      </dgm:t>
    </dgm:pt>
    <dgm:pt modelId="{590D95A5-BE77-46DD-A50F-919AF149D90B}" type="pres">
      <dgm:prSet presAssocID="{48264F48-AD2E-43FA-B092-886778EE8A26}" presName="parentText" presStyleLbl="alignNode1" presStyleIdx="0" presStyleCnt="4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AA770477-AD07-401F-85F4-C2F5F504A0C0}" type="pres">
      <dgm:prSet presAssocID="{48264F48-AD2E-43FA-B092-886778EE8A26}" presName="descendantText" presStyleLbl="alignAcc1" presStyleIdx="0" presStyleCnt="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22008B3A-4D9A-4934-9163-F7B23030D13C}" type="pres">
      <dgm:prSet presAssocID="{0C772025-5509-43D8-9145-A0A078617384}" presName="sp" presStyleCnt="0"/>
      <dgm:spPr/>
      <dgm:t>
        <a:bodyPr/>
        <a:lstStyle/>
        <a:p>
          <a:endParaRPr lang="ru-RU"/>
        </a:p>
      </dgm:t>
    </dgm:pt>
    <dgm:pt modelId="{BD4E2749-31B7-4925-A7DE-A84662547219}" type="pres">
      <dgm:prSet presAssocID="{66F2AFDB-CC88-47F5-868A-F6D810D353FD}" presName="composite" presStyleCnt="0"/>
      <dgm:spPr/>
      <dgm:t>
        <a:bodyPr/>
        <a:lstStyle/>
        <a:p>
          <a:endParaRPr lang="ru-RU"/>
        </a:p>
      </dgm:t>
    </dgm:pt>
    <dgm:pt modelId="{A6E0748F-F94A-4390-B086-E103DC4D21F9}" type="pres">
      <dgm:prSet presAssocID="{66F2AFDB-CC88-47F5-868A-F6D810D353FD}" presName="parentText" presStyleLbl="alignNode1" presStyleIdx="1" presStyleCnt="4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5CEFD9AF-8A70-4142-AEAB-5CBED965B88F}" type="pres">
      <dgm:prSet presAssocID="{66F2AFDB-CC88-47F5-868A-F6D810D353FD}" presName="descendantText" presStyleLbl="alignAcc1" presStyleIdx="1" presStyleCnt="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823387CD-0A72-48B7-A611-7C27CDA2C199}" type="pres">
      <dgm:prSet presAssocID="{BE068FB3-01F9-4274-835D-CB0B45E1149A}" presName="sp" presStyleCnt="0"/>
      <dgm:spPr/>
      <dgm:t>
        <a:bodyPr/>
        <a:lstStyle/>
        <a:p>
          <a:endParaRPr lang="ru-RU"/>
        </a:p>
      </dgm:t>
    </dgm:pt>
    <dgm:pt modelId="{9B0F147A-C3B3-4DAC-8306-DB1249B6E50C}" type="pres">
      <dgm:prSet presAssocID="{E5150FD0-D274-4799-A779-51CCB97DFD6A}" presName="composite" presStyleCnt="0"/>
      <dgm:spPr/>
      <dgm:t>
        <a:bodyPr/>
        <a:lstStyle/>
        <a:p>
          <a:endParaRPr lang="ru-RU"/>
        </a:p>
      </dgm:t>
    </dgm:pt>
    <dgm:pt modelId="{76750878-12AB-4928-95BD-FD5010ADC4AA}" type="pres">
      <dgm:prSet presAssocID="{E5150FD0-D274-4799-A779-51CCB97DFD6A}" presName="parentText" presStyleLbl="alignNode1" presStyleIdx="2" presStyleCnt="4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1ACCB634-AE18-48D8-A9F4-F5E069E727EB}" type="pres">
      <dgm:prSet presAssocID="{E5150FD0-D274-4799-A779-51CCB97DFD6A}" presName="descendantText" presStyleLbl="alignAcc1" presStyleIdx="2" presStyleCnt="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F2170B78-0591-408B-9A18-4F90EC785E9D}" type="pres">
      <dgm:prSet presAssocID="{3D5EBE09-054B-435B-9AD2-A2245934B3DF}" presName="sp" presStyleCnt="0"/>
      <dgm:spPr/>
      <dgm:t>
        <a:bodyPr/>
        <a:lstStyle/>
        <a:p>
          <a:endParaRPr lang="ru-RU"/>
        </a:p>
      </dgm:t>
    </dgm:pt>
    <dgm:pt modelId="{870B89B0-5EDD-4999-A66D-7EEB46B1786E}" type="pres">
      <dgm:prSet presAssocID="{B3C53D2F-B007-41A1-AE6F-EE8FDB921C79}" presName="composite" presStyleCnt="0"/>
      <dgm:spPr/>
      <dgm:t>
        <a:bodyPr/>
        <a:lstStyle/>
        <a:p>
          <a:endParaRPr lang="ru-RU"/>
        </a:p>
      </dgm:t>
    </dgm:pt>
    <dgm:pt modelId="{7455BEC4-48C6-43C5-B532-9CBD39FAEFF9}" type="pres">
      <dgm:prSet presAssocID="{B3C53D2F-B007-41A1-AE6F-EE8FDB921C7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82463-BB6D-4D27-B0BB-1DE2D5904D62}" type="pres">
      <dgm:prSet presAssocID="{B3C53D2F-B007-41A1-AE6F-EE8FDB921C7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72D82C-0737-4713-80C4-EE74A4C42A6C}" type="presOf" srcId="{E51631F4-C228-4A1C-AD41-31837EB307E5}" destId="{185F0645-2AF0-4F72-AB5B-414126148EF3}" srcOrd="0" destOrd="0" presId="urn:microsoft.com/office/officeart/2005/8/layout/chevron2"/>
    <dgm:cxn modelId="{8F2E186D-EA7F-4B9C-8B30-B6CF926CFD44}" srcId="{E51631F4-C228-4A1C-AD41-31837EB307E5}" destId="{66F2AFDB-CC88-47F5-868A-F6D810D353FD}" srcOrd="1" destOrd="0" parTransId="{46C5548E-F92C-4FAD-B6B4-FA21E3AF9A19}" sibTransId="{BE068FB3-01F9-4274-835D-CB0B45E1149A}"/>
    <dgm:cxn modelId="{679F92C1-D34C-4AB5-8719-4C038666D45C}" type="presOf" srcId="{0203CE07-A852-4800-8C45-E5D1FCB01FA0}" destId="{6CD82463-BB6D-4D27-B0BB-1DE2D5904D62}" srcOrd="0" destOrd="1" presId="urn:microsoft.com/office/officeart/2005/8/layout/chevron2"/>
    <dgm:cxn modelId="{A2B82D3F-5651-46AC-99A7-15D5806C4033}" srcId="{48264F48-AD2E-43FA-B092-886778EE8A26}" destId="{C9D28756-CA6A-4448-94CB-7AE6F62E8414}" srcOrd="0" destOrd="0" parTransId="{2897AFAC-565A-4BE3-A49F-EF0DC37514BB}" sibTransId="{FE1933BD-13B7-436E-B237-B71E0E031EE5}"/>
    <dgm:cxn modelId="{35070FE2-E2CB-4192-B2C3-610EE42763D4}" type="presOf" srcId="{48264F48-AD2E-43FA-B092-886778EE8A26}" destId="{590D95A5-BE77-46DD-A50F-919AF149D90B}" srcOrd="0" destOrd="0" presId="urn:microsoft.com/office/officeart/2005/8/layout/chevron2"/>
    <dgm:cxn modelId="{4F8DBA77-4E13-4819-9CF6-78437CEC1E31}" srcId="{E5150FD0-D274-4799-A779-51CCB97DFD6A}" destId="{506C7D95-7CDB-4E3A-BC6A-ABE0569C02C4}" srcOrd="0" destOrd="0" parTransId="{842B5143-EEF2-4C64-B719-4FAC3C85DE45}" sibTransId="{E95B2158-E5F6-4681-86D5-08741DCF6785}"/>
    <dgm:cxn modelId="{4360B84B-EC1C-46CA-A8BF-A2D6314587A9}" type="presOf" srcId="{506C7D95-7CDB-4E3A-BC6A-ABE0569C02C4}" destId="{1ACCB634-AE18-48D8-A9F4-F5E069E727EB}" srcOrd="0" destOrd="0" presId="urn:microsoft.com/office/officeart/2005/8/layout/chevron2"/>
    <dgm:cxn modelId="{599C7257-562E-435F-BCB6-D7EB4A371993}" type="presOf" srcId="{B3C53D2F-B007-41A1-AE6F-EE8FDB921C79}" destId="{7455BEC4-48C6-43C5-B532-9CBD39FAEFF9}" srcOrd="0" destOrd="0" presId="urn:microsoft.com/office/officeart/2005/8/layout/chevron2"/>
    <dgm:cxn modelId="{51423E6B-5EF7-462C-ADFA-65B97A981D8A}" srcId="{E51631F4-C228-4A1C-AD41-31837EB307E5}" destId="{E5150FD0-D274-4799-A779-51CCB97DFD6A}" srcOrd="2" destOrd="0" parTransId="{1F88A84F-1E0F-4F7D-90BC-324C4F226360}" sibTransId="{3D5EBE09-054B-435B-9AD2-A2245934B3DF}"/>
    <dgm:cxn modelId="{9CED3C3E-CFB8-411D-B235-F31356D79E8B}" srcId="{E51631F4-C228-4A1C-AD41-31837EB307E5}" destId="{B3C53D2F-B007-41A1-AE6F-EE8FDB921C79}" srcOrd="3" destOrd="0" parTransId="{85F22714-39C8-49B1-BDB1-28AB3BD01574}" sibTransId="{8B2A14FF-069F-4601-9D40-FF86B3E06FDA}"/>
    <dgm:cxn modelId="{A47C3837-C026-4B04-8D10-7B784D20288E}" type="presOf" srcId="{C9D28756-CA6A-4448-94CB-7AE6F62E8414}" destId="{AA770477-AD07-401F-85F4-C2F5F504A0C0}" srcOrd="0" destOrd="0" presId="urn:microsoft.com/office/officeart/2005/8/layout/chevron2"/>
    <dgm:cxn modelId="{2A5C4D43-E4C8-4E4E-9892-07ABC6CE480F}" srcId="{66F2AFDB-CC88-47F5-868A-F6D810D353FD}" destId="{0BE8B370-1630-432E-9876-CE44F1E9432B}" srcOrd="0" destOrd="0" parTransId="{4F0346BB-5553-4AC8-BAE9-44E19AEE9D72}" sibTransId="{81CBE7AB-BEA3-424E-945D-F41860FF1419}"/>
    <dgm:cxn modelId="{E5283355-5ACA-4D70-8688-54CFC09AFA4A}" type="presOf" srcId="{70C508D0-AE20-4999-A88C-1375DEAE4CDE}" destId="{6CD82463-BB6D-4D27-B0BB-1DE2D5904D62}" srcOrd="0" destOrd="0" presId="urn:microsoft.com/office/officeart/2005/8/layout/chevron2"/>
    <dgm:cxn modelId="{659F1B80-2F73-4E1B-99F3-8F4A7FCC26E0}" type="presOf" srcId="{66F2AFDB-CC88-47F5-868A-F6D810D353FD}" destId="{A6E0748F-F94A-4390-B086-E103DC4D21F9}" srcOrd="0" destOrd="0" presId="urn:microsoft.com/office/officeart/2005/8/layout/chevron2"/>
    <dgm:cxn modelId="{DA940349-A12D-4D99-B387-C5BF7B1D2512}" srcId="{B3C53D2F-B007-41A1-AE6F-EE8FDB921C79}" destId="{70C508D0-AE20-4999-A88C-1375DEAE4CDE}" srcOrd="0" destOrd="0" parTransId="{0949D4F9-6D9E-4541-AF67-109E9FD34A1F}" sibTransId="{6DE553EB-FBEE-4325-9D42-5229DBF91C12}"/>
    <dgm:cxn modelId="{C4C07E0B-8784-4FE7-B89F-057451779302}" type="presOf" srcId="{0BE8B370-1630-432E-9876-CE44F1E9432B}" destId="{5CEFD9AF-8A70-4142-AEAB-5CBED965B88F}" srcOrd="0" destOrd="0" presId="urn:microsoft.com/office/officeart/2005/8/layout/chevron2"/>
    <dgm:cxn modelId="{BA89DAA6-924D-4BB7-80EB-FBC62740138C}" srcId="{B3C53D2F-B007-41A1-AE6F-EE8FDB921C79}" destId="{0203CE07-A852-4800-8C45-E5D1FCB01FA0}" srcOrd="1" destOrd="0" parTransId="{033559AF-41D7-4985-9B24-F3D52C101A8A}" sibTransId="{D1FB2C73-42AE-4E06-95A0-6922434E06AF}"/>
    <dgm:cxn modelId="{1F6C7051-3396-4538-99D3-7EBB881136F9}" type="presOf" srcId="{E5150FD0-D274-4799-A779-51CCB97DFD6A}" destId="{76750878-12AB-4928-95BD-FD5010ADC4AA}" srcOrd="0" destOrd="0" presId="urn:microsoft.com/office/officeart/2005/8/layout/chevron2"/>
    <dgm:cxn modelId="{8CAC56AD-B136-4FD5-90F3-0B1FA34CA652}" srcId="{E51631F4-C228-4A1C-AD41-31837EB307E5}" destId="{48264F48-AD2E-43FA-B092-886778EE8A26}" srcOrd="0" destOrd="0" parTransId="{B769D28F-3656-497F-B561-DAFFE0352433}" sibTransId="{0C772025-5509-43D8-9145-A0A078617384}"/>
    <dgm:cxn modelId="{B908AECA-2445-480D-9916-02BDAEF9D0AB}" type="presParOf" srcId="{185F0645-2AF0-4F72-AB5B-414126148EF3}" destId="{B183E6BE-9217-444D-A82B-A84A227BEF75}" srcOrd="0" destOrd="0" presId="urn:microsoft.com/office/officeart/2005/8/layout/chevron2"/>
    <dgm:cxn modelId="{BBCB9832-A992-4CA2-A1AD-AC33FF722EB7}" type="presParOf" srcId="{B183E6BE-9217-444D-A82B-A84A227BEF75}" destId="{590D95A5-BE77-46DD-A50F-919AF149D90B}" srcOrd="0" destOrd="0" presId="urn:microsoft.com/office/officeart/2005/8/layout/chevron2"/>
    <dgm:cxn modelId="{CB665516-5828-410D-A1D0-5072773EBBAD}" type="presParOf" srcId="{B183E6BE-9217-444D-A82B-A84A227BEF75}" destId="{AA770477-AD07-401F-85F4-C2F5F504A0C0}" srcOrd="1" destOrd="0" presId="urn:microsoft.com/office/officeart/2005/8/layout/chevron2"/>
    <dgm:cxn modelId="{74E866B7-BBC1-4818-8C2F-299EE23D26FC}" type="presParOf" srcId="{185F0645-2AF0-4F72-AB5B-414126148EF3}" destId="{22008B3A-4D9A-4934-9163-F7B23030D13C}" srcOrd="1" destOrd="0" presId="urn:microsoft.com/office/officeart/2005/8/layout/chevron2"/>
    <dgm:cxn modelId="{09178D69-063D-4CDE-99B0-613DBC59E999}" type="presParOf" srcId="{185F0645-2AF0-4F72-AB5B-414126148EF3}" destId="{BD4E2749-31B7-4925-A7DE-A84662547219}" srcOrd="2" destOrd="0" presId="urn:microsoft.com/office/officeart/2005/8/layout/chevron2"/>
    <dgm:cxn modelId="{69C01D78-79A4-4075-9495-A9EBEF8E9E4B}" type="presParOf" srcId="{BD4E2749-31B7-4925-A7DE-A84662547219}" destId="{A6E0748F-F94A-4390-B086-E103DC4D21F9}" srcOrd="0" destOrd="0" presId="urn:microsoft.com/office/officeart/2005/8/layout/chevron2"/>
    <dgm:cxn modelId="{A23E3BE1-D0D3-43F5-8FD3-371C5930791A}" type="presParOf" srcId="{BD4E2749-31B7-4925-A7DE-A84662547219}" destId="{5CEFD9AF-8A70-4142-AEAB-5CBED965B88F}" srcOrd="1" destOrd="0" presId="urn:microsoft.com/office/officeart/2005/8/layout/chevron2"/>
    <dgm:cxn modelId="{4693DEF7-E68B-44F7-BE19-E07A7B1B2D0C}" type="presParOf" srcId="{185F0645-2AF0-4F72-AB5B-414126148EF3}" destId="{823387CD-0A72-48B7-A611-7C27CDA2C199}" srcOrd="3" destOrd="0" presId="urn:microsoft.com/office/officeart/2005/8/layout/chevron2"/>
    <dgm:cxn modelId="{BA8A65E9-470C-4062-9066-E46C78745193}" type="presParOf" srcId="{185F0645-2AF0-4F72-AB5B-414126148EF3}" destId="{9B0F147A-C3B3-4DAC-8306-DB1249B6E50C}" srcOrd="4" destOrd="0" presId="urn:microsoft.com/office/officeart/2005/8/layout/chevron2"/>
    <dgm:cxn modelId="{6F19A017-C098-411C-BAC7-C50AF631AB95}" type="presParOf" srcId="{9B0F147A-C3B3-4DAC-8306-DB1249B6E50C}" destId="{76750878-12AB-4928-95BD-FD5010ADC4AA}" srcOrd="0" destOrd="0" presId="urn:microsoft.com/office/officeart/2005/8/layout/chevron2"/>
    <dgm:cxn modelId="{4A8CA270-6ACA-4B10-8FE7-83F097D1FF37}" type="presParOf" srcId="{9B0F147A-C3B3-4DAC-8306-DB1249B6E50C}" destId="{1ACCB634-AE18-48D8-A9F4-F5E069E727EB}" srcOrd="1" destOrd="0" presId="urn:microsoft.com/office/officeart/2005/8/layout/chevron2"/>
    <dgm:cxn modelId="{553FB85E-5DB1-4035-A331-50B891590B27}" type="presParOf" srcId="{185F0645-2AF0-4F72-AB5B-414126148EF3}" destId="{F2170B78-0591-408B-9A18-4F90EC785E9D}" srcOrd="5" destOrd="0" presId="urn:microsoft.com/office/officeart/2005/8/layout/chevron2"/>
    <dgm:cxn modelId="{A104C0D4-8703-4B4F-8C8D-0B7FDD541D08}" type="presParOf" srcId="{185F0645-2AF0-4F72-AB5B-414126148EF3}" destId="{870B89B0-5EDD-4999-A66D-7EEB46B1786E}" srcOrd="6" destOrd="0" presId="urn:microsoft.com/office/officeart/2005/8/layout/chevron2"/>
    <dgm:cxn modelId="{81B81921-4554-4029-A6B8-81090146B534}" type="presParOf" srcId="{870B89B0-5EDD-4999-A66D-7EEB46B1786E}" destId="{7455BEC4-48C6-43C5-B532-9CBD39FAEFF9}" srcOrd="0" destOrd="0" presId="urn:microsoft.com/office/officeart/2005/8/layout/chevron2"/>
    <dgm:cxn modelId="{ECAC251A-3B8F-4B63-AB67-97AF7135E77C}" type="presParOf" srcId="{870B89B0-5EDD-4999-A66D-7EEB46B1786E}" destId="{6CD82463-BB6D-4D27-B0BB-1DE2D5904D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02226-B1B8-42ED-B0E7-70DE4468F555}">
      <dsp:nvSpPr>
        <dsp:cNvPr id="0" name=""/>
        <dsp:cNvSpPr/>
      </dsp:nvSpPr>
      <dsp:spPr>
        <a:xfrm>
          <a:off x="-5202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0FED9-E25C-4B6D-A2F8-826C69371DDE}">
      <dsp:nvSpPr>
        <dsp:cNvPr id="0" name=""/>
        <dsp:cNvSpPr/>
      </dsp:nvSpPr>
      <dsp:spPr>
        <a:xfrm>
          <a:off x="1965040" y="342892"/>
          <a:ext cx="4882945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своевременное выявление детей с особенностями в физическом и (или) психическим развитии и (или) отклонениями в поведении </a:t>
          </a:r>
          <a:endParaRPr lang="ru-RU" sz="1600" kern="1200" dirty="0"/>
        </a:p>
      </dsp:txBody>
      <dsp:txXfrm>
        <a:off x="2027656" y="405508"/>
        <a:ext cx="4757713" cy="1157468"/>
      </dsp:txXfrm>
    </dsp:sp>
    <dsp:sp modelId="{4037FC19-79FD-4578-AA31-40DE42634142}">
      <dsp:nvSpPr>
        <dsp:cNvPr id="0" name=""/>
        <dsp:cNvSpPr/>
      </dsp:nvSpPr>
      <dsp:spPr>
        <a:xfrm>
          <a:off x="1944576" y="1797808"/>
          <a:ext cx="4923872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развитие системы психолого-педагогического сопровождения образования обучающихся с инвалидностью, с ОВЗ </a:t>
          </a:r>
          <a:endParaRPr lang="ru-RU" sz="1600" kern="1200" dirty="0"/>
        </a:p>
      </dsp:txBody>
      <dsp:txXfrm>
        <a:off x="2007192" y="1860424"/>
        <a:ext cx="4798640" cy="1157468"/>
      </dsp:txXfrm>
    </dsp:sp>
    <dsp:sp modelId="{14D51BD8-6E85-4001-846C-F0FA11050FCC}">
      <dsp:nvSpPr>
        <dsp:cNvPr id="0" name=""/>
        <dsp:cNvSpPr/>
      </dsp:nvSpPr>
      <dsp:spPr>
        <a:xfrm>
          <a:off x="1958981" y="3268783"/>
          <a:ext cx="4895061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совершенствование деятельности психолого-медико-педагогических комиссий (ПМПК)</a:t>
          </a:r>
          <a:endParaRPr lang="ru-RU" sz="1600" kern="1200" dirty="0"/>
        </a:p>
      </dsp:txBody>
      <dsp:txXfrm>
        <a:off x="2021597" y="3331399"/>
        <a:ext cx="4769829" cy="1157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B0B50-77E6-4B9A-9144-80887AECB666}">
      <dsp:nvSpPr>
        <dsp:cNvPr id="0" name=""/>
        <dsp:cNvSpPr/>
      </dsp:nvSpPr>
      <dsp:spPr>
        <a:xfrm rot="5400000">
          <a:off x="-281930" y="285769"/>
          <a:ext cx="1879533" cy="13156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ПМПК</a:t>
          </a:r>
          <a:endParaRPr lang="ru-RU" sz="2000" kern="1200" dirty="0"/>
        </a:p>
      </dsp:txBody>
      <dsp:txXfrm rot="-5400000">
        <a:off x="1" y="661676"/>
        <a:ext cx="1315673" cy="563860"/>
      </dsp:txXfrm>
    </dsp:sp>
    <dsp:sp modelId="{CDE410DE-DAD8-41D7-B384-4B109A8111B2}">
      <dsp:nvSpPr>
        <dsp:cNvPr id="0" name=""/>
        <dsp:cNvSpPr/>
      </dsp:nvSpPr>
      <dsp:spPr>
        <a:xfrm rot="5400000">
          <a:off x="2578941" y="-1278572"/>
          <a:ext cx="1221696" cy="377884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Центральная ПМПК при ГБУ «РЦПМСС «</a:t>
          </a:r>
          <a:r>
            <a:rPr lang="ru-RU" sz="1400" kern="1200" dirty="0" err="1" smtClean="0"/>
            <a:t>Сайзырал</a:t>
          </a:r>
          <a:r>
            <a:rPr lang="ru-RU" sz="1400" kern="1200" dirty="0" smtClean="0"/>
            <a:t>»» </a:t>
          </a:r>
          <a:r>
            <a:rPr lang="ru-RU" sz="1200" i="1" kern="1200" dirty="0" smtClean="0"/>
            <a:t>(3140чел., 2666чел, 2030чел.);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Муниципальная ПМПК </a:t>
          </a:r>
          <a:r>
            <a:rPr lang="ru-RU" sz="1400" kern="1200" dirty="0" err="1" smtClean="0"/>
            <a:t>г.Кызыла</a:t>
          </a:r>
          <a:r>
            <a:rPr lang="ru-RU" sz="1400" kern="1200" dirty="0" smtClean="0"/>
            <a:t> при КЦО «</a:t>
          </a:r>
          <a:r>
            <a:rPr lang="ru-RU" sz="1400" kern="1200" dirty="0" err="1" smtClean="0"/>
            <a:t>Аныяк</a:t>
          </a:r>
          <a:r>
            <a:rPr lang="ru-RU" sz="1400" kern="1200" dirty="0" smtClean="0"/>
            <a:t>» </a:t>
          </a:r>
          <a:r>
            <a:rPr lang="ru-RU" sz="1200" i="1" kern="1200" dirty="0" smtClean="0"/>
            <a:t>(2601чел, 2204чел., 1756чел.);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Территориальная ПМПК г. Ак-Довурак при МАУ ДО «Центр образования» </a:t>
          </a:r>
          <a:r>
            <a:rPr lang="ru-RU" sz="1200" i="1" kern="1200" dirty="0" smtClean="0"/>
            <a:t>(402чел,262чел.)</a:t>
          </a:r>
          <a:endParaRPr lang="ru-RU" sz="1200" i="1" kern="1200" dirty="0"/>
        </a:p>
      </dsp:txBody>
      <dsp:txXfrm rot="-5400000">
        <a:off x="1300369" y="59638"/>
        <a:ext cx="3719203" cy="1102420"/>
      </dsp:txXfrm>
    </dsp:sp>
    <dsp:sp modelId="{A2B59301-F51A-420E-B08D-A1709C73448C}">
      <dsp:nvSpPr>
        <dsp:cNvPr id="0" name=""/>
        <dsp:cNvSpPr/>
      </dsp:nvSpPr>
      <dsp:spPr>
        <a:xfrm rot="5400000">
          <a:off x="-281930" y="1974026"/>
          <a:ext cx="1879533" cy="13156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ППМСС-центры</a:t>
          </a:r>
          <a:endParaRPr lang="ru-RU" sz="1600" kern="1200" dirty="0"/>
        </a:p>
      </dsp:txBody>
      <dsp:txXfrm rot="-5400000">
        <a:off x="1" y="2349933"/>
        <a:ext cx="1315673" cy="563860"/>
      </dsp:txXfrm>
    </dsp:sp>
    <dsp:sp modelId="{D7771E6D-D00B-44D8-8F58-7C509DD14546}">
      <dsp:nvSpPr>
        <dsp:cNvPr id="0" name=""/>
        <dsp:cNvSpPr/>
      </dsp:nvSpPr>
      <dsp:spPr>
        <a:xfrm rot="5400000">
          <a:off x="2594245" y="413523"/>
          <a:ext cx="1221696" cy="377884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ГБУ «РЦПМСС «</a:t>
          </a:r>
          <a:r>
            <a:rPr lang="ru-RU" sz="1400" kern="1200" dirty="0" err="1" smtClean="0"/>
            <a:t>Сайзырал</a:t>
          </a:r>
          <a:r>
            <a:rPr lang="ru-RU" sz="1400" kern="1200" dirty="0" smtClean="0"/>
            <a:t>»»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Потребность составляет не менее 3-х единиц ППМСС-центров (открытие планируется в </a:t>
          </a:r>
          <a:r>
            <a:rPr lang="ru-RU" sz="1400" kern="1200" dirty="0" err="1" smtClean="0"/>
            <a:t>Дзун-Хемчикском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Тандынском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кожуунах</a:t>
          </a:r>
          <a:r>
            <a:rPr lang="ru-RU" sz="1400" kern="1200" dirty="0" smtClean="0"/>
            <a:t> и </a:t>
          </a:r>
          <a:r>
            <a:rPr lang="ru-RU" sz="1400" kern="1200" dirty="0" err="1" smtClean="0"/>
            <a:t>г.Кызыле</a:t>
          </a:r>
          <a:r>
            <a:rPr lang="ru-RU" sz="1400" kern="1200" dirty="0" smtClean="0"/>
            <a:t>). </a:t>
          </a:r>
          <a:endParaRPr lang="ru-RU" sz="1400" kern="1200" dirty="0"/>
        </a:p>
      </dsp:txBody>
      <dsp:txXfrm rot="-5400000">
        <a:off x="1315673" y="1751733"/>
        <a:ext cx="3719203" cy="1102420"/>
      </dsp:txXfrm>
    </dsp:sp>
    <dsp:sp modelId="{1431D674-EE99-4F03-A84A-541EBDF2B19D}">
      <dsp:nvSpPr>
        <dsp:cNvPr id="0" name=""/>
        <dsp:cNvSpPr/>
      </dsp:nvSpPr>
      <dsp:spPr>
        <a:xfrm rot="5400000">
          <a:off x="-281930" y="3662283"/>
          <a:ext cx="1879533" cy="13156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ПМПК</a:t>
          </a:r>
          <a:endParaRPr lang="ru-RU" sz="1800" kern="1200" dirty="0"/>
        </a:p>
      </dsp:txBody>
      <dsp:txXfrm rot="-5400000">
        <a:off x="1" y="4038190"/>
        <a:ext cx="1315673" cy="563860"/>
      </dsp:txXfrm>
    </dsp:sp>
    <dsp:sp modelId="{8344A3AD-0EA1-4ECD-97E8-BC7E9A300F02}">
      <dsp:nvSpPr>
        <dsp:cNvPr id="0" name=""/>
        <dsp:cNvSpPr/>
      </dsp:nvSpPr>
      <dsp:spPr>
        <a:xfrm rot="5400000">
          <a:off x="2594245" y="2101780"/>
          <a:ext cx="1221696" cy="377884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запланировано функционирование не менее 1 центральной ПМПК и 5 территориальных ПМПК в регионе </a:t>
          </a:r>
          <a:endParaRPr lang="ru-RU" sz="1400" kern="1200" dirty="0"/>
        </a:p>
      </dsp:txBody>
      <dsp:txXfrm rot="-5400000">
        <a:off x="1315673" y="3439990"/>
        <a:ext cx="3719203" cy="1102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9CED2-CFBF-4207-939E-B6EA11F2B4F5}">
      <dsp:nvSpPr>
        <dsp:cNvPr id="0" name=""/>
        <dsp:cNvSpPr/>
      </dsp:nvSpPr>
      <dsp:spPr>
        <a:xfrm>
          <a:off x="1015471" y="0"/>
          <a:ext cx="3576108" cy="357610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12AA1-BE58-476B-A092-37CDB8BE022D}">
      <dsp:nvSpPr>
        <dsp:cNvPr id="0" name=""/>
        <dsp:cNvSpPr/>
      </dsp:nvSpPr>
      <dsp:spPr>
        <a:xfrm>
          <a:off x="1355201" y="339730"/>
          <a:ext cx="1394682" cy="1394682"/>
        </a:xfrm>
        <a:prstGeom prst="round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УНИВЕРСАЛЬНАЯ АРХИТЕКТУРНАЯ БЕЗБАРЬЕРНАЯ СРЕДА</a:t>
          </a:r>
          <a:endParaRPr lang="ru-RU" sz="1000" kern="1200" dirty="0"/>
        </a:p>
      </dsp:txBody>
      <dsp:txXfrm>
        <a:off x="1423284" y="407813"/>
        <a:ext cx="1258516" cy="1258516"/>
      </dsp:txXfrm>
    </dsp:sp>
    <dsp:sp modelId="{902A44FA-39DE-48C3-B1F5-8F104620C267}">
      <dsp:nvSpPr>
        <dsp:cNvPr id="0" name=""/>
        <dsp:cNvSpPr/>
      </dsp:nvSpPr>
      <dsp:spPr>
        <a:xfrm>
          <a:off x="2857167" y="339730"/>
          <a:ext cx="1394682" cy="1394682"/>
        </a:xfrm>
        <a:prstGeom prst="round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РЕГУЛЯРНЫЕ КОНСУЛЬТАЦИИ И ПОМОЩЬ СПЕЦИАЛИСТОВ</a:t>
          </a:r>
          <a:endParaRPr lang="ru-RU" sz="1000" kern="1200" dirty="0"/>
        </a:p>
      </dsp:txBody>
      <dsp:txXfrm>
        <a:off x="2925250" y="407813"/>
        <a:ext cx="1258516" cy="1258516"/>
      </dsp:txXfrm>
    </dsp:sp>
    <dsp:sp modelId="{6FCF6018-42DB-412B-9F3D-11367E153EF9}">
      <dsp:nvSpPr>
        <dsp:cNvPr id="0" name=""/>
        <dsp:cNvSpPr/>
      </dsp:nvSpPr>
      <dsp:spPr>
        <a:xfrm>
          <a:off x="1355201" y="1841695"/>
          <a:ext cx="1394682" cy="1394682"/>
        </a:xfrm>
        <a:prstGeom prst="round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ИНДИВИДУАЛЬНАЯ ПРОГРАММА РЕАБИЛИТАЦИИ РЕБЕНКА С ОВЗ</a:t>
          </a:r>
          <a:endParaRPr lang="ru-RU" sz="1000" kern="1200" dirty="0"/>
        </a:p>
      </dsp:txBody>
      <dsp:txXfrm>
        <a:off x="1423284" y="1909778"/>
        <a:ext cx="1258516" cy="1258516"/>
      </dsp:txXfrm>
    </dsp:sp>
    <dsp:sp modelId="{62F8B4BE-AB79-4153-B88C-B9F4FD149EEF}">
      <dsp:nvSpPr>
        <dsp:cNvPr id="0" name=""/>
        <dsp:cNvSpPr/>
      </dsp:nvSpPr>
      <dsp:spPr>
        <a:xfrm>
          <a:off x="2857167" y="1841695"/>
          <a:ext cx="1394682" cy="1394682"/>
        </a:xfrm>
        <a:prstGeom prst="round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СПЕЦИАЛЬНОЕ УЧЕБНОЕ, РЕАБИЛИТАЦИОННОЕ ОБОРУДОВАНИЕ И АВТОТРАНСПОРТ</a:t>
          </a:r>
          <a:endParaRPr lang="ru-RU" sz="900" kern="1200" dirty="0"/>
        </a:p>
      </dsp:txBody>
      <dsp:txXfrm>
        <a:off x="2925250" y="1909778"/>
        <a:ext cx="1258516" cy="1258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D95A5-BE77-46DD-A50F-919AF149D90B}">
      <dsp:nvSpPr>
        <dsp:cNvPr id="0" name=""/>
        <dsp:cNvSpPr/>
      </dsp:nvSpPr>
      <dsp:spPr>
        <a:xfrm rot="5400000">
          <a:off x="-86030" y="87169"/>
          <a:ext cx="573537" cy="4014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alibri"/>
              <a:ea typeface="+mn-ea"/>
              <a:cs typeface="+mn-cs"/>
            </a:rPr>
            <a:t>1498</a:t>
          </a:r>
          <a:endParaRPr lang="ru-RU" sz="1100" kern="1200" dirty="0">
            <a:latin typeface="Calibri"/>
            <a:ea typeface="+mn-ea"/>
            <a:cs typeface="+mn-cs"/>
          </a:endParaRPr>
        </a:p>
      </dsp:txBody>
      <dsp:txXfrm rot="-5400000">
        <a:off x="1" y="201876"/>
        <a:ext cx="401476" cy="172061"/>
      </dsp:txXfrm>
    </dsp:sp>
    <dsp:sp modelId="{AA770477-AD07-401F-85F4-C2F5F504A0C0}">
      <dsp:nvSpPr>
        <dsp:cNvPr id="0" name=""/>
        <dsp:cNvSpPr/>
      </dsp:nvSpPr>
      <dsp:spPr>
        <a:xfrm rot="5400000">
          <a:off x="2069871" y="-1667257"/>
          <a:ext cx="372799" cy="37095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kern="1200" dirty="0" smtClean="0">
              <a:latin typeface="Calibri"/>
              <a:ea typeface="+mn-ea"/>
              <a:cs typeface="+mn-cs"/>
            </a:rPr>
            <a:t>детей-инвалидов получили психолого-педагогическую реабилитацию в соответствии с ИПРА ребенка-инвалида</a:t>
          </a:r>
          <a:endParaRPr lang="ru-RU" sz="700" kern="1200" dirty="0">
            <a:latin typeface="Calibri"/>
            <a:ea typeface="+mn-ea"/>
            <a:cs typeface="+mn-cs"/>
          </a:endParaRPr>
        </a:p>
      </dsp:txBody>
      <dsp:txXfrm rot="-5400000">
        <a:off x="401476" y="19337"/>
        <a:ext cx="3691391" cy="336401"/>
      </dsp:txXfrm>
    </dsp:sp>
    <dsp:sp modelId="{A6E0748F-F94A-4390-B086-E103DC4D21F9}">
      <dsp:nvSpPr>
        <dsp:cNvPr id="0" name=""/>
        <dsp:cNvSpPr/>
      </dsp:nvSpPr>
      <dsp:spPr>
        <a:xfrm rot="5400000">
          <a:off x="-86030" y="540263"/>
          <a:ext cx="573537" cy="4014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alibri"/>
              <a:ea typeface="+mn-ea"/>
              <a:cs typeface="+mn-cs"/>
            </a:rPr>
            <a:t>3880</a:t>
          </a:r>
          <a:endParaRPr lang="ru-RU" sz="1100" kern="1200" dirty="0">
            <a:latin typeface="Calibri"/>
            <a:ea typeface="+mn-ea"/>
            <a:cs typeface="+mn-cs"/>
          </a:endParaRPr>
        </a:p>
      </dsp:txBody>
      <dsp:txXfrm rot="-5400000">
        <a:off x="1" y="654970"/>
        <a:ext cx="401476" cy="172061"/>
      </dsp:txXfrm>
    </dsp:sp>
    <dsp:sp modelId="{5CEFD9AF-8A70-4142-AEAB-5CBED965B88F}">
      <dsp:nvSpPr>
        <dsp:cNvPr id="0" name=""/>
        <dsp:cNvSpPr/>
      </dsp:nvSpPr>
      <dsp:spPr>
        <a:xfrm rot="5400000">
          <a:off x="2069871" y="-1214162"/>
          <a:ext cx="372799" cy="37095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kern="1200" dirty="0" smtClean="0">
              <a:latin typeface="Calibri"/>
              <a:ea typeface="+mn-ea"/>
              <a:cs typeface="+mn-cs"/>
            </a:rPr>
            <a:t>родителей (законных представителей), воспитывающих детей с ОВЗ и детей-инвалидов получили психолого-педагогическую, методическую и консультационную помощь</a:t>
          </a:r>
          <a:endParaRPr lang="ru-RU" sz="700" kern="1200" dirty="0">
            <a:latin typeface="Calibri"/>
            <a:ea typeface="+mn-ea"/>
            <a:cs typeface="+mn-cs"/>
          </a:endParaRPr>
        </a:p>
      </dsp:txBody>
      <dsp:txXfrm rot="-5400000">
        <a:off x="401476" y="472432"/>
        <a:ext cx="3691391" cy="336401"/>
      </dsp:txXfrm>
    </dsp:sp>
    <dsp:sp modelId="{76750878-12AB-4928-95BD-FD5010ADC4AA}">
      <dsp:nvSpPr>
        <dsp:cNvPr id="0" name=""/>
        <dsp:cNvSpPr/>
      </dsp:nvSpPr>
      <dsp:spPr>
        <a:xfrm rot="5400000">
          <a:off x="-86030" y="993358"/>
          <a:ext cx="573537" cy="4014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alibri"/>
              <a:ea typeface="+mn-ea"/>
              <a:cs typeface="+mn-cs"/>
            </a:rPr>
            <a:t>660</a:t>
          </a:r>
          <a:endParaRPr lang="ru-RU" sz="1100" kern="1200" dirty="0">
            <a:latin typeface="Calibri"/>
            <a:ea typeface="+mn-ea"/>
            <a:cs typeface="+mn-cs"/>
          </a:endParaRPr>
        </a:p>
      </dsp:txBody>
      <dsp:txXfrm rot="-5400000">
        <a:off x="1" y="1108065"/>
        <a:ext cx="401476" cy="172061"/>
      </dsp:txXfrm>
    </dsp:sp>
    <dsp:sp modelId="{1ACCB634-AE18-48D8-A9F4-F5E069E727EB}">
      <dsp:nvSpPr>
        <dsp:cNvPr id="0" name=""/>
        <dsp:cNvSpPr/>
      </dsp:nvSpPr>
      <dsp:spPr>
        <a:xfrm rot="5400000">
          <a:off x="2069871" y="-761068"/>
          <a:ext cx="372799" cy="37095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kern="1200" dirty="0" smtClean="0">
              <a:latin typeface="Calibri"/>
              <a:ea typeface="+mn-ea"/>
              <a:cs typeface="+mn-cs"/>
            </a:rPr>
            <a:t>педагогов и специалистов сопровождения (учителя-логопеды, педагоги-психологи, учителя-дефектологи) прошли повышение квалификации по вопросам обучения детей с ОВЗ</a:t>
          </a:r>
          <a:endParaRPr lang="ru-RU" sz="700" kern="1200" dirty="0">
            <a:latin typeface="Calibri"/>
            <a:ea typeface="+mn-ea"/>
            <a:cs typeface="+mn-cs"/>
          </a:endParaRPr>
        </a:p>
      </dsp:txBody>
      <dsp:txXfrm rot="-5400000">
        <a:off x="401476" y="925526"/>
        <a:ext cx="3691391" cy="336401"/>
      </dsp:txXfrm>
    </dsp:sp>
    <dsp:sp modelId="{7455BEC4-48C6-43C5-B532-9CBD39FAEFF9}">
      <dsp:nvSpPr>
        <dsp:cNvPr id="0" name=""/>
        <dsp:cNvSpPr/>
      </dsp:nvSpPr>
      <dsp:spPr>
        <a:xfrm rot="5400000">
          <a:off x="-86030" y="1446452"/>
          <a:ext cx="573537" cy="4014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</a:t>
          </a:r>
          <a:endParaRPr lang="ru-RU" sz="1100" kern="1200" dirty="0"/>
        </a:p>
      </dsp:txBody>
      <dsp:txXfrm rot="-5400000">
        <a:off x="1" y="1561159"/>
        <a:ext cx="401476" cy="172061"/>
      </dsp:txXfrm>
    </dsp:sp>
    <dsp:sp modelId="{6CD82463-BB6D-4D27-B0BB-1DE2D5904D62}">
      <dsp:nvSpPr>
        <dsp:cNvPr id="0" name=""/>
        <dsp:cNvSpPr/>
      </dsp:nvSpPr>
      <dsp:spPr>
        <a:xfrm rot="5400000">
          <a:off x="2069871" y="-307973"/>
          <a:ext cx="372799" cy="37095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kern="1200" dirty="0" smtClean="0"/>
            <a:t>адаптивных школ оснащены специальным учебным, реабилитационным оборудованием</a:t>
          </a:r>
          <a:endParaRPr lang="ru-RU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kern="1200" dirty="0"/>
        </a:p>
      </dsp:txBody>
      <dsp:txXfrm rot="-5400000">
        <a:off x="401476" y="1378621"/>
        <a:ext cx="3691391" cy="336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EF019-A892-4ADD-AC09-CADE57EBA2A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DBA7-8029-41E4-AD7E-71ABD0E9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6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DBA7-8029-41E4-AD7E-71ABD0E908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9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DBA7-8029-41E4-AD7E-71ABD0E908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817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B6078-F1F2-4E50-AC91-6AC63B4713C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DBA7-8029-41E4-AD7E-71ABD0E9080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77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332AB-A771-48E9-BD7A-C18F6FB1F37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0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5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7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20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2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90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54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62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18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49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44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8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4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82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83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02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61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70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72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0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59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6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8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0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43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84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65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67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96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9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25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83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04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3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28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38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18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3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51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43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7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78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64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81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91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07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44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73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28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79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35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673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6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0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2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02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31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31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1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563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59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61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25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78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53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77557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212586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57221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34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77116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98" y="365129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6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3" y="1681166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66856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75918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87276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9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41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83979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84836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9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41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9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28" y="6400429"/>
            <a:ext cx="27988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001063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4" descr="Рисунок 4"/>
          <p:cNvPicPr>
            <a:picLocks noChangeAspect="1"/>
          </p:cNvPicPr>
          <p:nvPr/>
        </p:nvPicPr>
        <p:blipFill>
          <a:blip r:embed="rId2"/>
          <a:srcRect l="39395" t="7303"/>
          <a:stretch>
            <a:fillRect/>
          </a:stretch>
        </p:blipFill>
        <p:spPr>
          <a:xfrm>
            <a:off x="6838438" y="1053678"/>
            <a:ext cx="5369991" cy="580432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6659" y="6433920"/>
            <a:ext cx="371387" cy="366898"/>
          </a:xfrm>
          <a:prstGeom prst="rect">
            <a:avLst/>
          </a:prstGeom>
        </p:spPr>
        <p:txBody>
          <a:bodyPr lIns="52135" tIns="52135" rIns="52135" bIns="52135" anchor="t"/>
          <a:lstStyle>
            <a:lvl1pPr defTabSz="986912">
              <a:spcBef>
                <a:spcPts val="400"/>
              </a:spcBef>
              <a:defRPr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22942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258" y="713503"/>
            <a:ext cx="7368343" cy="368562"/>
          </a:xfrm>
        </p:spPr>
        <p:txBody>
          <a:bodyPr lIns="0" tIns="0" rIns="0" bIns="0"/>
          <a:lstStyle>
            <a:lvl1pPr>
              <a:defRPr sz="2395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7309" y="6487230"/>
            <a:ext cx="2412599" cy="141064"/>
          </a:xfrm>
          <a:prstGeom prst="rect">
            <a:avLst/>
          </a:prstGeom>
        </p:spPr>
        <p:txBody>
          <a:bodyPr lIns="0" tIns="0" rIns="0" bIns="0"/>
          <a:lstStyle>
            <a:lvl1pPr>
              <a:defRPr sz="879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7701" hangingPunct="0">
              <a:lnSpc>
                <a:spcPts val="1055"/>
              </a:lnSpc>
            </a:pPr>
            <a:endParaRPr lang="ru-RU" kern="0" spc="23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56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/>
            <a:endParaRPr lang="en-US" kern="0">
              <a:solidFill>
                <a:prstClr val="black">
                  <a:tint val="75000"/>
                </a:prstClr>
              </a:solidFill>
              <a:latin typeface="Calibri"/>
              <a:sym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90386" y="6429909"/>
            <a:ext cx="763414" cy="218008"/>
          </a:xfrm>
        </p:spPr>
        <p:txBody>
          <a:bodyPr lIns="0" tIns="0" rIns="0" bIns="0"/>
          <a:lstStyle>
            <a:lvl1pPr>
              <a:defRPr sz="87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2835">
              <a:lnSpc>
                <a:spcPts val="1719"/>
              </a:lnSpc>
            </a:pPr>
            <a:fld id="{81D60167-4931-47E6-BA6A-407CBD079E47}" type="slidenum">
              <a:rPr lang="ru-RU" sz="1486" spc="452" smtClean="0">
                <a:solidFill>
                  <a:srgbClr val="031B83"/>
                </a:solidFill>
              </a:rPr>
              <a:pPr marL="122835">
                <a:lnSpc>
                  <a:spcPts val="1719"/>
                </a:lnSpc>
              </a:pPr>
              <a:t>‹#›</a:t>
            </a:fld>
            <a:r>
              <a:rPr lang="ru-RU" spc="194">
                <a:solidFill>
                  <a:prstClr val="black"/>
                </a:solidFill>
              </a:rPr>
              <a:t>/16</a:t>
            </a:r>
            <a:endParaRPr lang="ru-RU" sz="148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72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D49DE97-5594-4A62-982E-7A8199A097CB}"/>
              </a:ext>
            </a:extLst>
          </p:cNvPr>
          <p:cNvSpPr/>
          <p:nvPr userDrawn="1"/>
        </p:nvSpPr>
        <p:spPr>
          <a:xfrm>
            <a:off x="3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399">
              <a:defRPr/>
            </a:pPr>
            <a:endParaRPr lang="ru-RU" sz="220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A5DB4C1-80C0-4633-81D3-A68726D1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3" y="554744"/>
            <a:ext cx="4808191" cy="1115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59C00-6B68-4706-819E-D0958CCD6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5" t="7303"/>
          <a:stretch/>
        </p:blipFill>
        <p:spPr>
          <a:xfrm>
            <a:off x="6749228" y="1053684"/>
            <a:ext cx="5369989" cy="5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37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8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92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69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15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410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493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74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589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20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637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479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2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4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3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9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8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9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2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8737" y="6400429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Calibri"/>
                <a:sym typeface="Calibri"/>
              </a:rPr>
              <a:pPr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29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spd="med"/>
  <p:hf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7842-BD99-4A3B-8F65-BA3E55AAD8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09E6-2512-49FD-AE42-045E94AEF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7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kp-rao.ru/obuchajushhie-vebinary/" TargetMode="External"/><Relationship Id="rId3" Type="http://schemas.openxmlformats.org/officeDocument/2006/relationships/hyperlink" Target="https://ikp-rao.ru/" TargetMode="External"/><Relationship Id="rId7" Type="http://schemas.openxmlformats.org/officeDocument/2006/relationships/hyperlink" Target="https://ikp-rao.ru/roditelyam/" TargetMode="External"/><Relationship Id="rId2" Type="http://schemas.openxmlformats.org/officeDocument/2006/relationships/hyperlink" Target="https://events.ikp-rao.ru/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autism-frc.ru/education/prof/1199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autism-frc.ru/autism/video-lect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png"/><Relationship Id="rId11" Type="http://schemas.openxmlformats.org/officeDocument/2006/relationships/hyperlink" Target="https://autism-frc.ru/early-help/eh-progs" TargetMode="External"/><Relationship Id="rId5" Type="http://schemas.openxmlformats.org/officeDocument/2006/relationships/hyperlink" Target="https://autism-frc.ru/autism/info/1427" TargetMode="External"/><Relationship Id="rId15" Type="http://schemas.openxmlformats.org/officeDocument/2006/relationships/hyperlink" Target="https://autism-frc.ru/education/interventions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hyperlink" Target="https://autism-frc.ru/autism/chasto-zadavaemye-voprosy" TargetMode="External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frc-tmnr.pskov.ru/site/webinars" TargetMode="External"/><Relationship Id="rId3" Type="http://schemas.openxmlformats.org/officeDocument/2006/relationships/hyperlink" Target="http://frc-tmnr.pskov.ru/site/library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frc-tmnr.pskov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frc-blind.ru/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hyperlink" Target="https://frc-blind.ru/biblioteka" TargetMode="External"/><Relationship Id="rId5" Type="http://schemas.openxmlformats.org/officeDocument/2006/relationships/hyperlink" Target="https://frc-blind.ru/vebinary" TargetMode="External"/><Relationship Id="rId10" Type="http://schemas.openxmlformats.org/officeDocument/2006/relationships/hyperlink" Target="https://frc-blind.ru/poleznye-ssylk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frc-blind.ru/rekomendatsi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frc.mggeu.ru/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frc.mggeu.ru/elektronnaya-biblioteka/metodicheskie-rekomendatsii/" TargetMode="Externa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8;&#1072;&#1089;&#1090;&#1080;&#1084;&#1076;&#1077;&#1090;&#1077;&#1081;.&#1088;&#1092;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hyperlink" Target="https://www.ya-roditel.ru/" TargetMode="Externa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sleksiya.net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5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diagramColors" Target="../diagrams/colors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3.xml"/><Relationship Id="rId11" Type="http://schemas.openxmlformats.org/officeDocument/2006/relationships/diagramLayout" Target="../diagrams/layout4.xml"/><Relationship Id="rId5" Type="http://schemas.openxmlformats.org/officeDocument/2006/relationships/diagramQuickStyle" Target="../diagrams/quickStyle3.xml"/><Relationship Id="rId10" Type="http://schemas.openxmlformats.org/officeDocument/2006/relationships/diagramData" Target="../diagrams/data4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jpeg"/><Relationship Id="rId14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23530" y="1973081"/>
            <a:ext cx="10515600" cy="194755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СОЗДАНИИ СПЕЦИАЛЬНЫХ УСЛОВИЙ ДЛЯ ОБУЧАЮЩИХСЯ С ИНВАЛИДНОСТЬЮ, С ОГРАНИЧЕННЫМИ ВОЗМОЖНОСТЯМИ ЗДОРОВЬЯ В РАМКАХ РЕАЛИЗАЦИИ РЕГИОНАЛЬНОГО ПЛАНА ПО ВНЕДРЕНИЮ ИНКЛЮЗИВНОГО ОБРАЗОВАНИЯ 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РЕСПУБЛИКЕ ТЫВА» </a:t>
            </a:r>
            <a:endParaRPr lang="ru-RU" sz="2400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0113" y="4432036"/>
            <a:ext cx="11110823" cy="4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Куулар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Салбакай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Опееновна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заместитель директора ГБУ РЦПМСС «</a:t>
            </a:r>
            <a:r>
              <a:rPr lang="ru-RU" sz="2000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Сайзырал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2033" y="6488684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Кызыл - 2023</a:t>
            </a:r>
            <a:endParaRPr lang="ru-RU" sz="1400" dirty="0">
              <a:solidFill>
                <a:srgbClr val="FF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89565"/>
            <a:ext cx="6028930" cy="753883"/>
          </a:xfrm>
          <a:prstGeom prst="rect">
            <a:avLst/>
          </a:prstGeom>
        </p:spPr>
      </p:pic>
      <p:pic>
        <p:nvPicPr>
          <p:cNvPr id="1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869" y="128485"/>
            <a:ext cx="1708437" cy="854926"/>
          </a:xfrm>
          <a:prstGeom prst="rect">
            <a:avLst/>
          </a:prstGeom>
        </p:spPr>
      </p:pic>
      <p:pic>
        <p:nvPicPr>
          <p:cNvPr id="1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1330" y="6104117"/>
            <a:ext cx="6028930" cy="7538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84" y="232268"/>
            <a:ext cx="2474548" cy="6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767" y="4439676"/>
            <a:ext cx="2649964" cy="2418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23" y="-6529"/>
            <a:ext cx="4444013" cy="3333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059" y="17"/>
            <a:ext cx="3887415" cy="2915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0243" y="0"/>
            <a:ext cx="3641767" cy="26776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dirty="0"/>
              <a:t>С</a:t>
            </a:r>
            <a:r>
              <a:rPr lang="ru-RU" sz="1200" b="1" dirty="0" smtClean="0"/>
              <a:t>пециальные технические средства </a:t>
            </a:r>
            <a:r>
              <a:rPr lang="ru-RU" sz="1200" b="1" dirty="0"/>
              <a:t>коллективного и индивидуального </a:t>
            </a:r>
            <a:r>
              <a:rPr lang="ru-RU" sz="1200" b="1" dirty="0" smtClean="0"/>
              <a:t>пользования:</a:t>
            </a:r>
          </a:p>
          <a:p>
            <a:endParaRPr lang="ru-RU" sz="12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мультимедийные </a:t>
            </a:r>
            <a:r>
              <a:rPr lang="ru-RU" sz="1200" dirty="0"/>
              <a:t>комплексы (проектор и экран</a:t>
            </a:r>
            <a:r>
              <a:rPr lang="ru-RU" sz="1200" dirty="0" smtClean="0"/>
              <a:t>),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/>
              <a:t>интерактивные доски</a:t>
            </a:r>
            <a:r>
              <a:rPr lang="ru-RU" sz="1200" dirty="0" smtClean="0"/>
              <a:t>,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/>
              <a:t>мобильный класс</a:t>
            </a:r>
            <a:r>
              <a:rPr lang="ru-RU" sz="1200" dirty="0" smtClean="0"/>
              <a:t>,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/>
              <a:t>ноутбуки ученические с подставкой под ТСО,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оборудование </a:t>
            </a:r>
            <a:r>
              <a:rPr lang="ru-RU" sz="1200" dirty="0"/>
              <a:t>лингафонного кабинета,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планшетные </a:t>
            </a:r>
            <a:r>
              <a:rPr lang="ru-RU" sz="1200" dirty="0"/>
              <a:t>компьютеры</a:t>
            </a:r>
            <a:r>
              <a:rPr lang="ru-RU" sz="1200" dirty="0" smtClean="0"/>
              <a:t>,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/>
              <a:t>плазменная панель,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видеоплееры, МФУ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3D </a:t>
            </a:r>
            <a:r>
              <a:rPr lang="ru-RU" sz="1200" dirty="0"/>
              <a:t>проектор</a:t>
            </a:r>
            <a:r>
              <a:rPr lang="ru-RU" sz="1200" dirty="0" smtClean="0"/>
              <a:t>, и другие.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500" y="3034918"/>
            <a:ext cx="5367647" cy="3819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813" y="5052664"/>
            <a:ext cx="2410691" cy="180211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550243" y="2651513"/>
            <a:ext cx="3641767" cy="1031304"/>
          </a:xfrm>
          <a:prstGeom prst="round2Diag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проведение групповых и индивидуальных коррекционных занятий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b="2933"/>
          <a:stretch/>
        </p:blipFill>
        <p:spPr>
          <a:xfrm>
            <a:off x="8691991" y="3704602"/>
            <a:ext cx="3526224" cy="315339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2015" y="2933077"/>
            <a:ext cx="2971800" cy="1543050"/>
          </a:xfrm>
          <a:prstGeom prst="rect">
            <a:avLst/>
          </a:prstGeom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9867480" y="2439066"/>
            <a:ext cx="2324520" cy="47649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предоставление услуг ассистента (помощника) </a:t>
            </a:r>
          </a:p>
        </p:txBody>
      </p:sp>
    </p:spTree>
    <p:extLst>
      <p:ext uri="{BB962C8B-B14F-4D97-AF65-F5344CB8AC3E}">
        <p14:creationId xmlns:p14="http://schemas.microsoft.com/office/powerpoint/2010/main" val="3118552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86450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Задачи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внедрению инклюзивного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образования в образовательных организациях Республики Тыва: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889" y="1353787"/>
            <a:ext cx="11492312" cy="5309278"/>
          </a:xfrm>
        </p:spPr>
        <p:txBody>
          <a:bodyPr>
            <a:normAutofit fontScale="85000" lnSpcReduction="20000"/>
          </a:bodyPr>
          <a:lstStyle/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исполнением НПА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организации психолого-педагогического сопровождения обучающихся с ограниченными возможностями здоровья (ОВЗ) и детей-инвалидов;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Укомплектовать ОО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тьюторами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педагогами-психологами, учителями-дефектологами, учителями-логопедами;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своевременное выявление детей с ОВЗ (направление на ПМПК);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 паспорта доступности образовательных организаций в соответствии с приказом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от 9 ноября 2015 г. №1309;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Мониторинг реализации адаптированных основных общеобразовательных программ;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психолого-педагогическое сопровождение детей с ОВЗ и психолого-педагогическую реабилитацию детей-инвалидов;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охват детей с ОВЗ и с инвалидностью коррекционно-развивающими занятиями педагога-психолога, учителя-логопеда и учителя-дефектолога.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 обучения детей, находящихся в индивидуальной форме обучения «на дому»;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Охват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обучающихся с ОВЗ дополнительным образованием, профориентацией;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прохождение курсов повышения квалификации специалистами сопровождения и учителей по ФГОС НОО ОВЗ, ФГОС ООО ОВЗ, а также по ФГОС о с УО (ИН);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информационную открытость содержания инклюзивного образования;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Мониторинг обеспеченности учебниками, учебными пособиями, дидактическими материалами для детей с ОВЗ;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Усилить работу психолого-педагогических консилиумов ОО.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11102964" y="6400429"/>
            <a:ext cx="250836" cy="276999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30201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Институт проблем инклюзивного образования МГПП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057"/>
            <a:ext cx="5036712" cy="129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"/>
            <a:ext cx="12192000" cy="1353786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Полезные федеральные ресурсные центры и порталы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родителей, специалистов по вопросам обучения и воспитания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детей с ограниченными</a:t>
            </a:r>
            <a:r>
              <a:rPr kumimoji="0" lang="ru-RU" sz="1800" b="1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возможностями здоровья</a:t>
            </a:r>
            <a:endParaRPr kumimoji="0" lang="ru-RU" sz="1800" b="1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7" t="24767" r="51748" b="55830"/>
          <a:stretch/>
        </p:blipFill>
        <p:spPr bwMode="auto">
          <a:xfrm>
            <a:off x="8832184" y="1547606"/>
            <a:ext cx="1351128" cy="141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488" y="1516279"/>
            <a:ext cx="1765512" cy="116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1268" r="3080" b="58582"/>
          <a:stretch/>
        </p:blipFill>
        <p:spPr bwMode="auto">
          <a:xfrm>
            <a:off x="0" y="4948396"/>
            <a:ext cx="12192000" cy="14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33213" r="61304" b="15858"/>
          <a:stretch/>
        </p:blipFill>
        <p:spPr bwMode="auto">
          <a:xfrm>
            <a:off x="1324584" y="2980706"/>
            <a:ext cx="1774209" cy="17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712" y="3070350"/>
            <a:ext cx="1696997" cy="16969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513" y="3100907"/>
            <a:ext cx="1784059" cy="177613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19543" r="63540" b="58023"/>
          <a:stretch/>
        </p:blipFill>
        <p:spPr bwMode="auto">
          <a:xfrm>
            <a:off x="5036712" y="1508831"/>
            <a:ext cx="3375749" cy="1451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26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329" y="354858"/>
            <a:ext cx="7629099" cy="1487607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2F2F2F"/>
                </a:solidFill>
                <a:latin typeface="Open Sans"/>
              </a:rPr>
              <a:t>Федеральный ресурсный центр по сопровождению детей с ОВЗ</a:t>
            </a:r>
            <a:br>
              <a:rPr lang="ru-RU" sz="2000" dirty="0" smtClean="0">
                <a:solidFill>
                  <a:srgbClr val="2F2F2F"/>
                </a:solidFill>
                <a:latin typeface="Open Sans"/>
              </a:rPr>
            </a:br>
            <a:r>
              <a:rPr lang="ru-RU" sz="2000" dirty="0" smtClean="0">
                <a:solidFill>
                  <a:srgbClr val="2F2F2F"/>
                </a:solidFill>
                <a:latin typeface="Open Sans"/>
              </a:rPr>
              <a:t>Федеральное </a:t>
            </a:r>
            <a:r>
              <a:rPr lang="ru-RU" sz="2000" dirty="0">
                <a:solidFill>
                  <a:srgbClr val="2F2F2F"/>
                </a:solidFill>
                <a:latin typeface="Open Sans"/>
              </a:rPr>
              <a:t>государственное бюджетное научное учреждение «Институт коррекционной педагогики Российской академии образования</a:t>
            </a:r>
            <a:r>
              <a:rPr lang="ru-RU" sz="2000" dirty="0" smtClean="0">
                <a:solidFill>
                  <a:srgbClr val="2F2F2F"/>
                </a:solidFill>
                <a:latin typeface="Open Sans"/>
              </a:rPr>
              <a:t>»</a:t>
            </a:r>
            <a:r>
              <a:rPr lang="ru-RU" sz="2000" dirty="0">
                <a:hlinkClick r:id="rId2"/>
              </a:rPr>
              <a:t/>
            </a:r>
            <a:br>
              <a:rPr lang="ru-RU" sz="2000" dirty="0">
                <a:hlinkClick r:id="rId2"/>
              </a:rPr>
            </a:br>
            <a:r>
              <a:rPr lang="en-US" sz="2000" dirty="0">
                <a:hlinkClick r:id="rId3"/>
              </a:rPr>
              <a:t>https://ikp-rao.ru</a:t>
            </a:r>
            <a:r>
              <a:rPr lang="en-US" sz="2000" dirty="0" smtClean="0">
                <a:hlinkClick r:id="rId3"/>
              </a:rPr>
              <a:t>/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6" t="20150" r="5491" b="28171"/>
          <a:stretch/>
        </p:blipFill>
        <p:spPr bwMode="auto">
          <a:xfrm>
            <a:off x="641454" y="2537378"/>
            <a:ext cx="7260609" cy="37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24786" r="60455" b="15298"/>
          <a:stretch/>
        </p:blipFill>
        <p:spPr bwMode="auto">
          <a:xfrm>
            <a:off x="8188666" y="2472772"/>
            <a:ext cx="3448129" cy="3845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19543" r="63540" b="58023"/>
          <a:stretch/>
        </p:blipFill>
        <p:spPr bwMode="auto">
          <a:xfrm>
            <a:off x="641444" y="390623"/>
            <a:ext cx="3375749" cy="145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85994" y="6317808"/>
            <a:ext cx="2853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 Light" panose="020F0302020204030204"/>
                <a:hlinkClick r:id="rId2"/>
              </a:rPr>
              <a:t>https://events.ikp-rao.ru/</a:t>
            </a:r>
            <a:r>
              <a:rPr lang="ru-RU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6906" y="6317808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inherit"/>
                <a:hlinkClick r:id="rId7"/>
              </a:rPr>
              <a:t>https://ikp-rao.ru/roditelyam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7203" y="6333197"/>
            <a:ext cx="4307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8"/>
              </a:rPr>
              <a:t>https://ikp-rao.ru/obuchajushhie-vebinary/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609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447" y="287304"/>
            <a:ext cx="5964071" cy="14193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rgbClr val="334455"/>
                </a:solidFill>
                <a:latin typeface="Museo"/>
              </a:rPr>
              <a:t>Федеральный ресурсный центр по организации комплексного сопровождения детей с расстройствами аутистического спектра МГППУ</a:t>
            </a:r>
            <a:endParaRPr lang="ru-RU" sz="2400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6" t="25517" r="16084" b="25722"/>
          <a:stretch/>
        </p:blipFill>
        <p:spPr bwMode="auto">
          <a:xfrm>
            <a:off x="277616" y="2238233"/>
            <a:ext cx="5668169" cy="37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7" t="24767" r="51748" b="55830"/>
          <a:stretch/>
        </p:blipFill>
        <p:spPr bwMode="auto">
          <a:xfrm>
            <a:off x="150127" y="287304"/>
            <a:ext cx="1351128" cy="141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3346" y="6110364"/>
            <a:ext cx="3898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5"/>
              </a:rPr>
              <a:t>https://autism-frc.ru/autism/info/1427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32338" r="30348" b="18331"/>
          <a:stretch/>
        </p:blipFill>
        <p:spPr bwMode="auto">
          <a:xfrm>
            <a:off x="7697337" y="287305"/>
            <a:ext cx="4400563" cy="2041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97352" y="689226"/>
            <a:ext cx="3083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7"/>
              </a:rPr>
              <a:t>https://autism-frc.ru/autism/video-lect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t="26258" r="26364" b="18583"/>
          <a:stretch/>
        </p:blipFill>
        <p:spPr bwMode="auto">
          <a:xfrm>
            <a:off x="5987921" y="2155483"/>
            <a:ext cx="4899547" cy="2374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35061" y="2484059"/>
            <a:ext cx="3797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hlinkClick r:id="rId9"/>
              </a:rPr>
              <a:t>https://autism-frc.ru/autism/chasto-zadavaemye-voprosy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29593" r="27519" b="13946"/>
          <a:stretch/>
        </p:blipFill>
        <p:spPr bwMode="auto">
          <a:xfrm>
            <a:off x="7781615" y="2891920"/>
            <a:ext cx="4316295" cy="2046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882771" y="3342790"/>
            <a:ext cx="3238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11"/>
              </a:rPr>
              <a:t>https://autism-frc.ru/early-help/eh-progs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t="30615" r="16796" b="20196"/>
          <a:stretch/>
        </p:blipFill>
        <p:spPr bwMode="auto">
          <a:xfrm>
            <a:off x="9785346" y="5239602"/>
            <a:ext cx="2350703" cy="105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36249" y="6295030"/>
            <a:ext cx="25506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hlinkClick r:id="rId13"/>
              </a:rPr>
              <a:t>https://autism-frc.ru/education/prof/1199</a:t>
            </a:r>
            <a:r>
              <a:rPr lang="ru-RU" sz="105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35448" r="33079" b="19590"/>
          <a:stretch/>
        </p:blipFill>
        <p:spPr bwMode="auto">
          <a:xfrm>
            <a:off x="5045305" y="4658248"/>
            <a:ext cx="4690947" cy="208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45303" y="5239618"/>
            <a:ext cx="3563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15"/>
              </a:rPr>
              <a:t>https://autism-frc.ru/education/interventions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8708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5279" y="241290"/>
            <a:ext cx="9571628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1CAA"/>
                </a:solidFill>
                <a:latin typeface="Helvetica Neue"/>
              </a:rPr>
              <a:t>Федеральный ресурсный центр по развитию системы комплексного сопровождения детей с интеллектуальными нарушениями, тяжелыми и множественными нарушениями развития</a:t>
            </a:r>
            <a:r>
              <a:rPr lang="ru-RU" sz="2400" dirty="0" smtClean="0">
                <a:solidFill>
                  <a:srgbClr val="001CAA"/>
                </a:solidFill>
                <a:latin typeface="Helvetica Neue"/>
              </a:rPr>
              <a:t>.</a:t>
            </a:r>
            <a:br>
              <a:rPr lang="ru-RU" sz="2400" dirty="0" smtClean="0">
                <a:solidFill>
                  <a:srgbClr val="001CAA"/>
                </a:solidFill>
                <a:latin typeface="Helvetica Neue"/>
              </a:rPr>
            </a:br>
            <a:r>
              <a:rPr lang="en-US" sz="2400" dirty="0">
                <a:solidFill>
                  <a:srgbClr val="001CAA"/>
                </a:solidFill>
                <a:latin typeface="Helvetica Neue"/>
                <a:hlinkClick r:id="rId2"/>
              </a:rPr>
              <a:t>http://frc-tmnr.pskov.ru</a:t>
            </a:r>
            <a:r>
              <a:rPr lang="en-US" sz="2400" dirty="0" smtClean="0">
                <a:solidFill>
                  <a:srgbClr val="001CAA"/>
                </a:solidFill>
                <a:latin typeface="Helvetica Neue"/>
                <a:hlinkClick r:id="rId2"/>
              </a:rPr>
              <a:t>/</a:t>
            </a:r>
            <a:r>
              <a:rPr lang="ru-RU" sz="2400" dirty="0" smtClean="0">
                <a:solidFill>
                  <a:srgbClr val="001CAA"/>
                </a:solidFill>
                <a:latin typeface="Helvetica Neue"/>
              </a:rPr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767" y="1814500"/>
            <a:ext cx="5589896" cy="20885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Библиотека</a:t>
            </a:r>
            <a:r>
              <a:rPr lang="ru-RU" sz="2400" dirty="0" smtClean="0"/>
              <a:t> </a:t>
            </a:r>
            <a:r>
              <a:rPr lang="en-US" sz="1600" dirty="0" smtClean="0">
                <a:hlinkClick r:id="rId3"/>
              </a:rPr>
              <a:t>http://frc-tmnr.pskov.ru/site/library</a:t>
            </a:r>
            <a:r>
              <a:rPr lang="ru-RU" sz="16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Методические и дидактические материалы для работы с детьми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Специальная литература, программы</a:t>
            </a:r>
            <a:endParaRPr lang="ru-RU" sz="2400" dirty="0" smtClean="0">
              <a:solidFill>
                <a:srgbClr val="FFFFFF"/>
              </a:solidFill>
              <a:latin typeface="Helvetica Neue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Методические рекомендации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7" y="321199"/>
            <a:ext cx="1765512" cy="116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27565" r="32972" b="25793"/>
          <a:stretch/>
        </p:blipFill>
        <p:spPr bwMode="auto">
          <a:xfrm>
            <a:off x="6337112" y="4102790"/>
            <a:ext cx="5199797" cy="23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32977" r="33601" b="21500"/>
          <a:stretch/>
        </p:blipFill>
        <p:spPr bwMode="auto">
          <a:xfrm>
            <a:off x="6337112" y="1664358"/>
            <a:ext cx="5199797" cy="236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35915" r="33847" b="16697"/>
          <a:stretch/>
        </p:blipFill>
        <p:spPr bwMode="auto">
          <a:xfrm>
            <a:off x="327547" y="4031430"/>
            <a:ext cx="5368520" cy="254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30065" y="3902719"/>
            <a:ext cx="504610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prstClr val="black"/>
                </a:solidFill>
              </a:rPr>
              <a:t>Вебинары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hlinkClick r:id="rId8"/>
              </a:rPr>
              <a:t>http://frc-tmnr.pskov.ru/site/webinars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83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1268" r="3080" b="58582"/>
          <a:stretch/>
        </p:blipFill>
        <p:spPr bwMode="auto">
          <a:xfrm>
            <a:off x="259309" y="245660"/>
            <a:ext cx="11723427" cy="147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06099" y="1350286"/>
            <a:ext cx="209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https://frc-blind.ru/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25164" r="6209" b="29442"/>
          <a:stretch/>
        </p:blipFill>
        <p:spPr bwMode="auto">
          <a:xfrm>
            <a:off x="259307" y="1869745"/>
            <a:ext cx="5554640" cy="225188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815214" y="2261695"/>
            <a:ext cx="29067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5"/>
              </a:rPr>
              <a:t>https://frc-blind.ru/vebinary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3" t="21583" r="5596" b="34339"/>
          <a:stretch/>
        </p:blipFill>
        <p:spPr bwMode="auto">
          <a:xfrm>
            <a:off x="6121021" y="1855254"/>
            <a:ext cx="5819411" cy="22800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26632" r="3917" b="27875"/>
          <a:stretch/>
        </p:blipFill>
        <p:spPr bwMode="auto">
          <a:xfrm>
            <a:off x="259316" y="4365630"/>
            <a:ext cx="5595583" cy="220422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4" t="41371" r="10525" b="21502"/>
          <a:stretch/>
        </p:blipFill>
        <p:spPr bwMode="auto">
          <a:xfrm>
            <a:off x="6084570" y="4365630"/>
            <a:ext cx="5898175" cy="211866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8050430" y="4365630"/>
            <a:ext cx="343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9"/>
              </a:rPr>
              <a:t>https://frc-blind.ru/rekomendatsii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0927" y="4365630"/>
            <a:ext cx="3492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10"/>
              </a:rPr>
              <a:t>https://frc-blind.ru/poleznye-ssylk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32523" y="1837773"/>
            <a:ext cx="3021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11"/>
              </a:rPr>
              <a:t>https://frc-blind.ru/biblioteka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442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18" y="1"/>
            <a:ext cx="10417793" cy="169068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b="1" dirty="0"/>
              <a:t>ФЕДЕРАЛЬНЫЙ РЕСУРСНЫЙ ЦЕНТР ПО РАЗВИТИЮ СИСТЕМЫ КОМПЛЕКСНОГО СОПРОВОЖДЕНИЯ ДЕТЕЙ С НАРУШЕНИЕМ ОПОРНО-ДВИГАТЕЛЬНОГО АППАРАТА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ФЕДЕРАЛЬНОГО </a:t>
            </a:r>
            <a:r>
              <a:rPr lang="ru-RU" sz="1600" dirty="0"/>
              <a:t>ГОСУДАРСТВЕННОГО БЮДЖЕТНОГО ОБРАЗОВАТЕЛЬНОГО УЧРЕЖДЕНИЯ ИНКЛЮЗИВНОГО ВЫСШЕГО ОБРАЗОВАНИЯ «МОСКОВСКИЙ ГОСУДАРСТВЕННЫЙ ГУМАНИТАРНО-ЭКОНОМИЧЕСКИЙ УНИВЕРСИТЕТ» (ФРЦ НОДА МГГЭУ</a:t>
            </a:r>
            <a:r>
              <a:rPr lang="ru-RU" sz="1600" dirty="0" smtClean="0"/>
              <a:t>) </a:t>
            </a:r>
            <a:r>
              <a:rPr lang="en-US" sz="1600" dirty="0">
                <a:hlinkClick r:id="rId2"/>
              </a:rPr>
              <a:t>http://frc.mggeu.ru</a:t>
            </a:r>
            <a:r>
              <a:rPr lang="en-US" sz="1600" dirty="0" smtClean="0">
                <a:hlinkClick r:id="rId2"/>
              </a:rPr>
              <a:t>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33213" r="61304" b="15858"/>
          <a:stretch/>
        </p:blipFill>
        <p:spPr bwMode="auto">
          <a:xfrm>
            <a:off x="9" y="1"/>
            <a:ext cx="1774209" cy="17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24954" r="6854" b="16091"/>
          <a:stretch/>
        </p:blipFill>
        <p:spPr bwMode="auto">
          <a:xfrm>
            <a:off x="-23203" y="1719619"/>
            <a:ext cx="12215203" cy="47630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580227" y="560924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http://frc.mggeu.ru/konsultativno-metodicheskaya-deyatelnost/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4283" y="6482686"/>
            <a:ext cx="112352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>
                    <a:lumMod val="75000"/>
                  </a:srgbClr>
                </a:solidFill>
              </a:rPr>
              <a:t>Методические рекомендации </a:t>
            </a:r>
            <a:r>
              <a:rPr lang="en-US" sz="1200" dirty="0">
                <a:solidFill>
                  <a:prstClr val="black"/>
                </a:solidFill>
                <a:hlinkClick r:id="rId5"/>
              </a:rPr>
              <a:t>http://frc.mggeu.ru/elektronnaya-biblioteka/metodicheskie-rekomendatsii/</a:t>
            </a:r>
            <a:r>
              <a:rPr lang="ru-RU" sz="1200" dirty="0">
                <a:solidFill>
                  <a:prstClr val="black"/>
                </a:solidFill>
              </a:rPr>
              <a:t>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4285" y="6001198"/>
            <a:ext cx="38941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http://frc.mggeu.ru/nauchno-metodicheskaya-deyatelnost/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0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t="14925" r="1086" b="6250"/>
          <a:stretch/>
        </p:blipFill>
        <p:spPr bwMode="auto">
          <a:xfrm>
            <a:off x="10" y="7568"/>
            <a:ext cx="9275863" cy="450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93799" y="292584"/>
            <a:ext cx="2553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ru-RU" dirty="0" err="1">
                <a:solidFill>
                  <a:prstClr val="black"/>
                </a:solidFill>
                <a:hlinkClick r:id="rId3"/>
              </a:rPr>
              <a:t>растимдетей.рф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18424" r="3917" b="53218"/>
          <a:stretch/>
        </p:blipFill>
        <p:spPr bwMode="auto">
          <a:xfrm>
            <a:off x="71907" y="4610872"/>
            <a:ext cx="12059944" cy="223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" y="6506808"/>
            <a:ext cx="2541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5"/>
              </a:rPr>
              <a:t>https://www.ya-roditel.ru/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48461" r="61206" b="18976"/>
          <a:stretch/>
        </p:blipFill>
        <p:spPr bwMode="auto">
          <a:xfrm>
            <a:off x="9095384" y="679397"/>
            <a:ext cx="3096616" cy="1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4" t="48274" r="32868" b="16452"/>
          <a:stretch/>
        </p:blipFill>
        <p:spPr bwMode="auto">
          <a:xfrm>
            <a:off x="9095384" y="2610789"/>
            <a:ext cx="2955589" cy="206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51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yslexiarf.com/build/images/logo.739e9940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5485" r="2030" b="8209"/>
          <a:stretch/>
        </p:blipFill>
        <p:spPr bwMode="auto">
          <a:xfrm>
            <a:off x="1" y="7937"/>
            <a:ext cx="12220811" cy="576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67592" y="6120179"/>
            <a:ext cx="2550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hlinkClick r:id="rId3"/>
              </a:rPr>
              <a:t>https://disleksiya.net/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080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3415"/>
            <a:ext cx="10515600" cy="117326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лан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мероприятий («дорожная карта»)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по внедрению инклюзивного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образования в образовательных организациях на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долгосрочный период в Республике Тыва (до 2030 года)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385" y="1448795"/>
            <a:ext cx="5355771" cy="54092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       приказ Министерства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образования Республики Тыва от 14 марта 2022 года №185-д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«Об утверждении плана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мероприятий («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дорожной карты»)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по внедрению инклюзивного общего и дополнительного образования, детского отдыха, созданию специальных условий для обучающихся с инвалидностью, с ограниченными возможностями здоровья на долгосрочный период в Республике Тыва (до 2030 года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)»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29638"/>
          <a:stretch/>
        </p:blipFill>
        <p:spPr>
          <a:xfrm>
            <a:off x="7912478" y="4317905"/>
            <a:ext cx="2401511" cy="254009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350066" y="1448787"/>
            <a:ext cx="5314473" cy="5409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5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" b="1" kern="0" dirty="0" smtClean="0">
                <a:solidFill>
                  <a:schemeClr val="accent5">
                    <a:lumMod val="50000"/>
                  </a:schemeClr>
                </a:solidFill>
              </a:rPr>
              <a:t>Межведомственный комплексный план мероприятий по развитию общего и дополнительного образования, детского отдыха, созданию специальных условий для обучающихся с инвалидностью, с ограниченными возможностями здоровья на долгосрочный период (до 2030 года</a:t>
            </a:r>
            <a:r>
              <a:rPr lang="ru-RU" sz="2000" kern="0" dirty="0" smtClean="0">
                <a:solidFill>
                  <a:schemeClr val="accent5">
                    <a:lumMod val="50000"/>
                  </a:schemeClr>
                </a:solidFill>
              </a:rPr>
              <a:t>), утвержденный Заместителем Председателя Правительства Российской Федерации Т.А. Голиковой от 22 декабря 2021 года №14068-П8</a:t>
            </a:r>
          </a:p>
          <a:p>
            <a:endParaRPr lang="ru-RU" kern="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59" y="4377138"/>
            <a:ext cx="3694996" cy="248087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4404618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7601" y="1155939"/>
            <a:ext cx="10248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13" y="2297951"/>
            <a:ext cx="3588589" cy="358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1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59829"/>
              </p:ext>
            </p:extLst>
          </p:nvPr>
        </p:nvGraphicFramePr>
        <p:xfrm>
          <a:off x="0" y="1"/>
          <a:ext cx="12192001" cy="6544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205"/>
                <a:gridCol w="3823889"/>
                <a:gridCol w="4199907"/>
              </a:tblGrid>
              <a:tr h="480038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«Дорожная карта» представлена 18 направлениями работы: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567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Нормативное правовое регулирование и научно-методическая поддержка образования обучающихся с инвалидностью, с ОВЗ.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VII. Развитие кадрового обеспечения образования обучающихся с инвалидностью, с ОВЗ.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XIII. Создание условий для социализации и содействия в трудовой занятости детей-инвалидов и лиц с ОВЗ.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513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Внедрение новых организационно-управленческих решений в сфере образования обучающихся с инвалидностью, с ОВЗ.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VIII. Повышение качества образования обучающихся с инвалидностью, с ОВЗ.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XIV. Совершенствование профессиональной компетентности руководителей, педагогических работников и специалистов сопровождения образовательных организаций в условиях развития инклюзивного образования.</a:t>
                      </a:r>
                    </a:p>
                  </a:txBody>
                  <a:tcPr/>
                </a:tc>
              </a:tr>
              <a:tr h="11513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Создание учебно-методического и дидактического обеспечения образования с инвалидностью, с ОВЗ.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IX. Мониторинг и контроль исполнения законодательства в сфере образования обучающихся с инвалидностью, с ОВЗ.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XV. Обеспечение поддержки гражданским инициативам, направленным на развитие инклюзивного образования.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7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Развитие инфраструктуры образования обучающихся с инвалидностью, с ОВЗ.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X. Создание универсальной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безбарьерной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XVI. Развитие инфраструктуры.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716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V. Развитие системы психолого-педагогического сопровождения образования обучающихся с инвалидностью, с ОВЗ.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XI. Обеспечение вариативности предоставления образования детям с ОВЗ.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XVII. Обеспечение качества образования.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39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VI. Развитие информационного пространства образования обучающихся с инвалидностью, с ОВЗ.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XII. Развитие системы ранней помощи.</a:t>
                      </a: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XVIII. Профессиональная ориентация.</a:t>
                      </a: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3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75244978"/>
              </p:ext>
            </p:extLst>
          </p:nvPr>
        </p:nvGraphicFramePr>
        <p:xfrm>
          <a:off x="95014" y="909109"/>
          <a:ext cx="680456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93777" y="5496787"/>
            <a:ext cx="4607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V. Развитие системы психолого-педагогического сопровождения образования обучающихся с инвалидностью, с ОВЗ</a:t>
            </a:r>
            <a:endParaRPr lang="ru-RU" sz="1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64483292"/>
              </p:ext>
            </p:extLst>
          </p:nvPr>
        </p:nvGraphicFramePr>
        <p:xfrm>
          <a:off x="6982693" y="1064050"/>
          <a:ext cx="5094515" cy="526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" y="16"/>
            <a:ext cx="12192000" cy="72439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«дорожной карты»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3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84328656"/>
              </p:ext>
            </p:extLst>
          </p:nvPr>
        </p:nvGraphicFramePr>
        <p:xfrm>
          <a:off x="135080" y="229472"/>
          <a:ext cx="5446325" cy="416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86841286"/>
              </p:ext>
            </p:extLst>
          </p:nvPr>
        </p:nvGraphicFramePr>
        <p:xfrm>
          <a:off x="361085" y="4386201"/>
          <a:ext cx="4819651" cy="179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64667500"/>
              </p:ext>
            </p:extLst>
          </p:nvPr>
        </p:nvGraphicFramePr>
        <p:xfrm>
          <a:off x="5617029" y="16"/>
          <a:ext cx="6456219" cy="627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1880" y="4239491"/>
            <a:ext cx="4413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обследованных на ПМПК по возрастным категориям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8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9636"/>
          <a:stretch/>
        </p:blipFill>
        <p:spPr>
          <a:xfrm>
            <a:off x="0" y="16"/>
            <a:ext cx="12192000" cy="6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0" y="6457501"/>
            <a:ext cx="12192000" cy="65063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683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специального образования Республики Тыва 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6697353" y="885123"/>
          <a:ext cx="5607051" cy="3576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471185" y="1440884"/>
            <a:ext cx="2576147" cy="15298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обучающихся в 2022-2023 учебном году являются детьми с ограниченным возможностями здоровья (ОВЗ) и инвалидностью</a:t>
            </a:r>
          </a:p>
          <a:p>
            <a:pPr algn="ctr"/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5095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(+617 чел)</a:t>
            </a:r>
          </a:p>
        </p:txBody>
      </p:sp>
      <p:sp>
        <p:nvSpPr>
          <p:cNvPr id="5" name="Левая фигурная скобка 4"/>
          <p:cNvSpPr/>
          <p:nvPr/>
        </p:nvSpPr>
        <p:spPr>
          <a:xfrm rot="16200000">
            <a:off x="5644226" y="1287758"/>
            <a:ext cx="230066" cy="2066196"/>
          </a:xfrm>
          <a:prstGeom prst="leftBrace">
            <a:avLst>
              <a:gd name="adj1" fmla="val 86995"/>
              <a:gd name="adj2" fmla="val 50000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47588018"/>
              </p:ext>
            </p:extLst>
          </p:nvPr>
        </p:nvGraphicFramePr>
        <p:xfrm>
          <a:off x="4200153" y="2970762"/>
          <a:ext cx="3118219" cy="345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693885" y="746071"/>
            <a:ext cx="3943351" cy="615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rgbClr val="1CADE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потенциал ребенка с ОВЗ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92366" y="3838343"/>
            <a:ext cx="1803039" cy="27796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white"/>
              </a:solidFill>
            </a:endParaRPr>
          </a:p>
          <a:p>
            <a:pPr algn="ctr"/>
            <a:endParaRPr lang="ru-RU" sz="1600" dirty="0">
              <a:solidFill>
                <a:prstClr val="white"/>
              </a:solidFill>
            </a:endParaRP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+ 15,2%</a:t>
            </a:r>
          </a:p>
          <a:p>
            <a:pPr algn="ctr"/>
            <a:endParaRPr lang="ru-RU" sz="1600" dirty="0">
              <a:solidFill>
                <a:prstClr val="white"/>
              </a:solidFill>
            </a:endParaRPr>
          </a:p>
          <a:p>
            <a:pPr algn="ctr"/>
            <a:r>
              <a:rPr lang="ru-RU" sz="1100" dirty="0">
                <a:solidFill>
                  <a:srgbClr val="3E88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количество детей с ОВЗ и с инвалидностью, обучающихся инклюзивно в общеобразовательных школах в 2022-2023 учебном году</a:t>
            </a:r>
            <a:r>
              <a:rPr lang="ru-RU" sz="140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71499" y="4094277"/>
            <a:ext cx="1803039" cy="2678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white"/>
              </a:solidFill>
            </a:endParaRPr>
          </a:p>
          <a:p>
            <a:pPr algn="ctr"/>
            <a:endParaRPr lang="ru-RU" sz="1600" dirty="0">
              <a:solidFill>
                <a:prstClr val="white"/>
              </a:solidFill>
            </a:endParaRP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+ 20,3%</a:t>
            </a:r>
          </a:p>
          <a:p>
            <a:pPr algn="ctr"/>
            <a:endParaRPr lang="ru-RU" sz="1600" dirty="0">
              <a:solidFill>
                <a:prstClr val="white"/>
              </a:solidFill>
            </a:endParaRPr>
          </a:p>
          <a:p>
            <a:pPr algn="ctr"/>
            <a:r>
              <a:rPr lang="ru-RU" sz="1100" dirty="0">
                <a:solidFill>
                  <a:srgbClr val="3E88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количество коррекционных классов при общеобразовательных школах 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ru-RU" sz="1400" dirty="0">
              <a:solidFill>
                <a:prstClr val="white"/>
              </a:solidFill>
            </a:endParaRPr>
          </a:p>
          <a:p>
            <a:pPr algn="ctr"/>
            <a:endParaRPr lang="ru-RU" sz="1400" dirty="0">
              <a:solidFill>
                <a:prstClr val="white"/>
              </a:solidFill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251588" y="985376"/>
            <a:ext cx="3632445" cy="1880916"/>
          </a:xfrm>
          <a:prstGeom prst="homePlate">
            <a:avLst>
              <a:gd name="adj" fmla="val 139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государственной программы Российской Федерации «Доступная среда» на 2011-2020 годы </a:t>
            </a:r>
          </a:p>
          <a:p>
            <a:pPr algn="ctr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общеобразовательных организациях создана частичная </a:t>
            </a:r>
            <a:r>
              <a:rPr lang="ru-RU" sz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безбарьерная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среда, позволяющая обеспечить полноценную интеграцию детей-инвалидов и детей с ограниченным возможностями здоровья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530008" y="2763310"/>
            <a:ext cx="3632445" cy="1682851"/>
          </a:xfrm>
          <a:prstGeom prst="homePlate">
            <a:avLst>
              <a:gd name="adj" fmla="val 1398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2A39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 создана, в том числе в 6 отдельных общеобразовательных организациях, реализующих адаптированные основные общеобразовательные программы:</a:t>
            </a:r>
          </a:p>
          <a:p>
            <a:endParaRPr lang="ru-RU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Программой дополнительного образования охвачены 850 обучающихся с ОВЗ и 250 обучающихся с </a:t>
            </a:r>
            <a:r>
              <a:rPr lang="ru-RU" sz="105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инвалидностью</a:t>
            </a:r>
            <a:endParaRPr lang="ru-RU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https://yurga72.ru/i/n/736/187736/tn_187736_72a7882c73ab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363" y="3899800"/>
            <a:ext cx="1169836" cy="8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>
            <p:extLst/>
          </p:nvPr>
        </p:nvGraphicFramePr>
        <p:xfrm>
          <a:off x="82285" y="4545442"/>
          <a:ext cx="4111067" cy="1935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352133" y="4545449"/>
            <a:ext cx="17932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r>
              <a:rPr lang="ru-RU" sz="44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75</a:t>
            </a:r>
            <a:r>
              <a:rPr lang="ru-RU" sz="28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учржд</a:t>
            </a:r>
            <a:r>
              <a:rPr lang="ru-RU" sz="14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43-школах </a:t>
            </a:r>
          </a:p>
          <a:p>
            <a:pPr algn="ctr"/>
            <a:r>
              <a:rPr lang="ru-RU" sz="1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27- садах</a:t>
            </a:r>
          </a:p>
          <a:p>
            <a:pPr algn="ctr"/>
            <a:r>
              <a:rPr lang="ru-RU" sz="1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4- </a:t>
            </a:r>
            <a:r>
              <a:rPr lang="ru-RU" sz="16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доп.обр</a:t>
            </a:r>
            <a:r>
              <a:rPr lang="ru-RU" sz="1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1-СПО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" y="16"/>
            <a:ext cx="12192000" cy="72439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инвалидностью и ограниченными возможностями здоровья </a:t>
            </a: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общеобразовательных организациях Республики Тыва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325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Количество детей с ОВЗ и детей-инвалидов по нарушениям </a:t>
            </a:r>
            <a:r>
              <a:rPr lang="ru-RU" sz="2400" dirty="0" smtClean="0">
                <a:solidFill>
                  <a:srgbClr val="0070C0"/>
                </a:solidFill>
              </a:rPr>
              <a:t>развития</a:t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6866008" y="2380269"/>
          <a:ext cx="4451176" cy="359401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86132">
                  <a:extLst>
                    <a:ext uri="{9D8B030D-6E8A-4147-A177-3AD203B41FA5}">
                      <a16:colId xmlns:a16="http://schemas.microsoft.com/office/drawing/2014/main" xmlns="" val="2359200283"/>
                    </a:ext>
                  </a:extLst>
                </a:gridCol>
                <a:gridCol w="2365044">
                  <a:extLst>
                    <a:ext uri="{9D8B030D-6E8A-4147-A177-3AD203B41FA5}">
                      <a16:colId xmlns:a16="http://schemas.microsoft.com/office/drawing/2014/main" xmlns="" val="1981212104"/>
                    </a:ext>
                  </a:extLst>
                </a:gridCol>
              </a:tblGrid>
              <a:tr h="2748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Глухие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40630599"/>
                  </a:ext>
                </a:extLst>
              </a:tr>
              <a:tr h="337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Слабослышащие и позднооглохшие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99337938"/>
                  </a:ext>
                </a:extLst>
              </a:tr>
              <a:tr h="285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Слепые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14776134"/>
                  </a:ext>
                </a:extLst>
              </a:tr>
              <a:tr h="3665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Слабовидящие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99187466"/>
                  </a:ext>
                </a:extLst>
              </a:tr>
              <a:tr h="325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 тяжелыми нарушениями речи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3502873"/>
                  </a:ext>
                </a:extLst>
              </a:tr>
              <a:tr h="3563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 нарушениями опорно-двигательного аппарата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29983794"/>
                  </a:ext>
                </a:extLst>
              </a:tr>
              <a:tr h="337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 задержкой психического развития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3608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0432308"/>
                  </a:ext>
                </a:extLst>
              </a:tr>
              <a:tr h="337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 расстройствами аутического спектра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46078486"/>
                  </a:ext>
                </a:extLst>
              </a:tr>
              <a:tr h="337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С умственной отсталостью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562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75464394"/>
                  </a:ext>
                </a:extLst>
              </a:tr>
              <a:tr h="415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С тяжелыми множественными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нарушениями развития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19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771447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/>
          </p:nvPr>
        </p:nvGraphicFramePr>
        <p:xfrm>
          <a:off x="651173" y="1826824"/>
          <a:ext cx="5450775" cy="408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25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-831523"/>
            <a:ext cx="12192001" cy="9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6302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</TotalTime>
  <Words>1278</Words>
  <Application>Microsoft Office PowerPoint</Application>
  <PresentationFormat>Произвольный</PresentationFormat>
  <Paragraphs>200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Тема Office</vt:lpstr>
      <vt:lpstr>Презентация PowerPoint</vt:lpstr>
      <vt:lpstr>План мероприятий («дорожная карта»)  по внедрению инклюзивного образования в образовательных организациях на долгосрочный период в Республике Тыва (до 2030 года)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детей с ОВЗ и детей-инвалидов по нарушениям развития </vt:lpstr>
      <vt:lpstr>Презентация PowerPoint</vt:lpstr>
      <vt:lpstr>Презентация PowerPoint</vt:lpstr>
      <vt:lpstr>Задачи по внедрению инклюзивного образования в образовательных организациях Республики Тыва:</vt:lpstr>
      <vt:lpstr>Презентация PowerPoint</vt:lpstr>
      <vt:lpstr>Федеральный ресурсный центр по сопровождению детей с ОВЗ Федеральное государственное бюджетное научное учреждение «Институт коррекционной педагогики Российской академии образования» https://ikp-rao.ru/ </vt:lpstr>
      <vt:lpstr>Федеральный ресурсный центр по организации комплексного сопровождения детей с расстройствами аутистического спектра МГППУ</vt:lpstr>
      <vt:lpstr>Федеральный ресурсный центр по развитию системы комплексного сопровождения детей с интеллектуальными нарушениями, тяжелыми и множественными нарушениями развития. http://frc-tmnr.pskov.ru/ </vt:lpstr>
      <vt:lpstr>Презентация PowerPoint</vt:lpstr>
      <vt:lpstr>ФЕДЕРАЛЬНЫЙ РЕСУРСНЫЙ ЦЕНТР ПО РАЗВИТИЮ СИСТЕМЫ КОМПЛЕКСНОГО СОПРОВОЖДЕНИЯ ДЕТЕЙ С НАРУШЕНИЕМ ОПОРНО-ДВИГАТЕЛЬНОГО АППАРАТА  ФЕДЕРАЛЬНОГО ГОСУДАРСТВЕННОГО БЮДЖЕТНОГО ОБРАЗОВАТЕЛЬНОГО УЧРЕЖДЕНИЯ ИНКЛЮЗИВНОГО ВЫСШЕГО ОБРАЗОВАНИЯ «МОСКОВСКИЙ ГОСУДАРСТВЕННЫЙ ГУМАНИТАРНО-ЭКОНОМИЧЕСКИЙ УНИВЕРСИТЕТ» (ФРЦ НОДА МГГЭУ) http://frc.mggeu.ru/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Salbakay</dc:creator>
  <cp:lastModifiedBy>DEXP</cp:lastModifiedBy>
  <cp:revision>73</cp:revision>
  <dcterms:created xsi:type="dcterms:W3CDTF">2023-01-30T02:06:29Z</dcterms:created>
  <dcterms:modified xsi:type="dcterms:W3CDTF">2023-02-06T04:21:13Z</dcterms:modified>
</cp:coreProperties>
</file>