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4"/>
  </p:notesMasterIdLst>
  <p:sldIdLst>
    <p:sldId id="256" r:id="rId2"/>
    <p:sldId id="291" r:id="rId3"/>
    <p:sldId id="257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1" r:id="rId15"/>
    <p:sldId id="283" r:id="rId16"/>
    <p:sldId id="289" r:id="rId17"/>
    <p:sldId id="290" r:id="rId18"/>
    <p:sldId id="287" r:id="rId19"/>
    <p:sldId id="285" r:id="rId20"/>
    <p:sldId id="286" r:id="rId21"/>
    <p:sldId id="303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1576" autoAdjust="0"/>
  </p:normalViewPr>
  <p:slideViewPr>
    <p:cSldViewPr>
      <p:cViewPr>
        <p:scale>
          <a:sx n="75" d="100"/>
          <a:sy n="75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8055-4F35-4937-8E0E-47D0215B90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9B2D-37FC-4852-9927-1F3EB00B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9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5637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0788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059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902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2816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5717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3088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8475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3224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58397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51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859E-6465-440C-BE67-2B7D0D49528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5627" y="0"/>
            <a:ext cx="9289627" cy="685800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538497" y="-4855099"/>
            <a:ext cx="1882795" cy="1309312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9471" y="0"/>
            <a:ext cx="41445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136" y="1916832"/>
            <a:ext cx="7776864" cy="22608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педагога-психолога по разрешению и профилактике конфликтов, </a:t>
            </a:r>
            <a:r>
              <a:rPr lang="ru-RU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как средство сохранения и укрепления психологического здоровья обучающихся образовательного процесса</a:t>
            </a:r>
            <a:endParaRPr lang="ru-RU" sz="6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AF1D16B-481C-4CA8-BAE6-D06BF8169231}"/>
              </a:ext>
            </a:extLst>
          </p:cNvPr>
          <p:cNvSpPr txBox="1">
            <a:spLocks/>
          </p:cNvSpPr>
          <p:nvPr/>
        </p:nvSpPr>
        <p:spPr>
          <a:xfrm>
            <a:off x="924039" y="4293096"/>
            <a:ext cx="7776864" cy="2260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Наваждай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Айдаш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Владимирович, педагог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психолог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№8 г. Кызыла,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внештатный психолог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образования Республики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Тыва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45425" y="16025"/>
            <a:ext cx="1765097" cy="10367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74548" cy="6778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C1048-0DF4-4C36-8F60-52950237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8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Основные правила ведения психологических игр ведущим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00753E-E6A7-45BC-96C3-6B19321E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86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b="1" u="sng" dirty="0">
                <a:solidFill>
                  <a:schemeClr val="bg1"/>
                </a:solidFill>
              </a:rPr>
              <a:t>Создать здоровую игровую атмосферу:</a:t>
            </a:r>
          </a:p>
          <a:p>
            <a:pPr marL="457200" indent="-457200">
              <a:buAutoNum type="arabicPeriod"/>
            </a:pPr>
            <a:endParaRPr lang="ru-RU" b="1" u="sng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Игра – игровой метод </a:t>
            </a:r>
            <a:r>
              <a:rPr lang="ru-RU" sz="2400" dirty="0">
                <a:solidFill>
                  <a:schemeClr val="bg1"/>
                </a:solidFill>
              </a:rPr>
              <a:t>(удовольствие, возбуждение)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Игра направляется взрослым </a:t>
            </a:r>
            <a:r>
              <a:rPr lang="ru-RU" sz="2400" dirty="0">
                <a:solidFill>
                  <a:schemeClr val="bg1"/>
                </a:solidFill>
              </a:rPr>
              <a:t>(безопасность);</a:t>
            </a:r>
          </a:p>
          <a:p>
            <a:r>
              <a:rPr lang="ru-RU" dirty="0">
                <a:solidFill>
                  <a:schemeClr val="bg1"/>
                </a:solidFill>
              </a:rPr>
              <a:t>Игра – чуткий, созвучный, эмпатический и рефлексивный метод (</a:t>
            </a:r>
            <a:r>
              <a:rPr lang="ru-RU" sz="2400" dirty="0">
                <a:solidFill>
                  <a:schemeClr val="bg1"/>
                </a:solidFill>
              </a:rPr>
              <a:t>эмоции, чувства, размышления)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Игра – мультисенсорный метод (</a:t>
            </a:r>
            <a:r>
              <a:rPr lang="ru-RU" sz="2400" dirty="0">
                <a:solidFill>
                  <a:schemeClr val="bg1"/>
                </a:solidFill>
              </a:rPr>
              <a:t>зрительный контакт, отражаем звуки, физическое расслабление</a:t>
            </a:r>
            <a:r>
              <a:rPr lang="ru-RU" dirty="0">
                <a:solidFill>
                  <a:schemeClr val="bg1"/>
                </a:solidFill>
              </a:rPr>
              <a:t>);</a:t>
            </a:r>
          </a:p>
          <a:p>
            <a:r>
              <a:rPr lang="ru-RU" dirty="0">
                <a:solidFill>
                  <a:schemeClr val="bg1"/>
                </a:solidFill>
              </a:rPr>
              <a:t>Игра – правополушарный уровень развития </a:t>
            </a:r>
            <a:r>
              <a:rPr lang="ru-RU" sz="2400" dirty="0">
                <a:solidFill>
                  <a:schemeClr val="bg1"/>
                </a:solidFill>
              </a:rPr>
              <a:t>(направлена на положительные эмоции)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612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792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DE6D89-A26C-492A-B6DB-AD82DF7F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8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2. Тщательная планировка занятия:</a:t>
            </a:r>
          </a:p>
          <a:p>
            <a:pPr marL="0" indent="0">
              <a:buNone/>
            </a:pPr>
            <a:endParaRPr lang="ru-RU" b="1" u="sng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СТРУКТУРА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ВОВЛЕЧЕННОСТЬ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ЗАБОТА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ВЫЗОВ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612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249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FB7C0-91C2-4F24-A98D-75890FE2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10" y="1385393"/>
            <a:ext cx="8568952" cy="547260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СТРУКТУРА.  Все действия ваши предсказуемы и запланированы, что позволяет игрокам чувствовать себя в безопасности во время игры.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ВОВЛЕЧЕННОСТЬ. Мы создаем ребенку опыт созвучного, веселого общения, которое создает близкий контакт между В и Р, совместно переживаем радость и успех.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ЗАБОТА. Проявляем нежность, расслабляем, успокаиваем. Создаем ощущение собственной ценности вокруг ребенка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ВЫЗОВ. Побуждаем ребенка иногда бороться, рисковать, совершать открытия, наслаждаться чувством уверенности в себя и радоваться успеху.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8896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18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BA74EB-57F0-4F40-AD18-AF7FFD1C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Игра «Лепешка»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автор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Гюнтер Хорн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5AEEB9-4AD6-4A21-8553-600A0AE91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" y="1600200"/>
            <a:ext cx="8050131" cy="4525963"/>
          </a:xfrm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6329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268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73D21-635F-4484-89BC-07507ABD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Игра «Лепешка»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732B2C3-9727-4C26-B763-A4BEA2E4F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1506"/>
            <a:ext cx="6096000" cy="3943350"/>
          </a:xfrm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0" y="44920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986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8D469EE-FC9D-4DCA-8427-0E0AA6E55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7224290" cy="363423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24BF37-5695-4C11-8967-98954A168625}"/>
              </a:ext>
            </a:extLst>
          </p:cNvPr>
          <p:cNvSpPr txBox="1"/>
          <p:nvPr/>
        </p:nvSpPr>
        <p:spPr>
          <a:xfrm>
            <a:off x="995090" y="953145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Игра «Без </a:t>
            </a:r>
            <a:r>
              <a:rPr lang="ru-RU" sz="2800" b="1" dirty="0" err="1">
                <a:solidFill>
                  <a:schemeClr val="bg1"/>
                </a:solidFill>
              </a:rPr>
              <a:t>буллинга</a:t>
            </a:r>
            <a:r>
              <a:rPr lang="ru-RU" sz="2800" b="1" dirty="0">
                <a:solidFill>
                  <a:schemeClr val="bg1"/>
                </a:solidFill>
              </a:rPr>
              <a:t>». Автор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ru-RU" sz="2800" b="1" dirty="0" err="1">
                <a:solidFill>
                  <a:schemeClr val="bg1"/>
                </a:solidFill>
              </a:rPr>
              <a:t>Наваждай</a:t>
            </a:r>
            <a:r>
              <a:rPr lang="ru-RU" sz="2800" b="1" dirty="0">
                <a:solidFill>
                  <a:schemeClr val="bg1"/>
                </a:solidFill>
              </a:rPr>
              <a:t> А.В. совместно с ГМО педагогов – психологов г. Кызыла</a:t>
            </a:r>
          </a:p>
        </p:txBody>
      </p:sp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4787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7531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73F99FA-C30F-4C4A-BD16-D63A794BF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" y="908720"/>
            <a:ext cx="8974215" cy="4868364"/>
          </a:xfr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90" y="195487"/>
            <a:ext cx="1869434" cy="5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1814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4F97B9A-54E5-4133-804F-26B416880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" y="1124744"/>
            <a:ext cx="8918871" cy="4968552"/>
          </a:xfr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6329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1127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D7C1EFA-2015-4157-8C54-8A72D6FB1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608512" cy="270819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F79BC0-71D7-4ED8-823F-9281D11B8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8" y="332656"/>
            <a:ext cx="3921140" cy="23042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E2D12F-578D-47B5-9F4F-2BDB71AE8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2958744"/>
            <a:ext cx="4314352" cy="2708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643120-554F-4258-9FC1-472D93DDD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66" y="3247254"/>
            <a:ext cx="4225883" cy="2483338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1980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851BD02-7668-4408-B9BD-F25D43955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00407" cy="18288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7423521-EB8B-47EF-990F-14BF45864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644"/>
            <a:ext cx="4576457" cy="2615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6DFE97D-06BD-4CEC-8CA7-1F166B131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275525" cy="24431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07F62DF-935C-4656-8B67-FB4C80E33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64" y="3683312"/>
            <a:ext cx="4576458" cy="2615119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660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Picture 400631">
            <a:extLst>
              <a:ext uri="{FF2B5EF4-FFF2-40B4-BE49-F238E27FC236}">
                <a16:creationId xmlns:a16="http://schemas.microsoft.com/office/drawing/2014/main" xmlns="" id="{6BCD6C98-96B3-452D-94F3-19B54CC5BED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014" y="3212976"/>
            <a:ext cx="8496944" cy="31683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3F9136-B195-45F2-BF42-5643C1F28CEE}"/>
              </a:ext>
            </a:extLst>
          </p:cNvPr>
          <p:cNvSpPr txBox="1"/>
          <p:nvPr/>
        </p:nvSpPr>
        <p:spPr>
          <a:xfrm>
            <a:off x="1322884" y="1268760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Семья – это звенья одной цепи. Практически все в жизни ребенка зависит от того, каких условиях его звено будет проживать</a:t>
            </a:r>
          </a:p>
        </p:txBody>
      </p:sp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6329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76847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228234E-46AA-41B6-B43A-4E515CD32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0" y="908720"/>
            <a:ext cx="7842280" cy="4608512"/>
          </a:xfrm>
        </p:spPr>
      </p:pic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612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67076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8B57F6-997B-4998-9441-B8C703BF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"/>
            <a:ext cx="9286405" cy="6851820"/>
          </a:xfrm>
        </p:spPr>
      </p:pic>
    </p:spTree>
    <p:extLst>
      <p:ext uri="{BB962C8B-B14F-4D97-AF65-F5344CB8AC3E}">
        <p14:creationId xmlns:p14="http://schemas.microsoft.com/office/powerpoint/2010/main" val="2847777348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820" y="1916832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90" y="3140969"/>
            <a:ext cx="2882392" cy="28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54" y="1268760"/>
            <a:ext cx="8291264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900" b="1" dirty="0">
                <a:solidFill>
                  <a:schemeClr val="bg1"/>
                </a:solidFill>
              </a:rPr>
              <a:t>Агрессивность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преднамеренное нарушение личных прав других людей с целью нанесения им ущерба, также несоответствие поведения возрасту ребенка или подростка.</a:t>
            </a:r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		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Буллинг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травля, повторяющаяся агрессия по отношению к определенному субъекту, включающая в себя принуждение и запугивание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612"/>
            <a:ext cx="2474548" cy="6778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25BCB5-4E81-4232-AE28-3135228C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544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Социальные факторы риска:</a:t>
            </a:r>
          </a:p>
          <a:p>
            <a:r>
              <a:rPr lang="ru-RU" dirty="0">
                <a:solidFill>
                  <a:schemeClr val="bg1"/>
                </a:solidFill>
              </a:rPr>
              <a:t> стиль воспитания, который характеризуется чрезмерной строгостью,</a:t>
            </a:r>
          </a:p>
          <a:p>
            <a:r>
              <a:rPr lang="ru-RU" dirty="0">
                <a:solidFill>
                  <a:schemeClr val="bg1"/>
                </a:solidFill>
              </a:rPr>
              <a:t> применением телесных наказаний, </a:t>
            </a:r>
          </a:p>
          <a:p>
            <a:r>
              <a:rPr lang="ru-RU" dirty="0">
                <a:solidFill>
                  <a:schemeClr val="bg1"/>
                </a:solidFill>
              </a:rPr>
              <a:t>непоследовательностью и непредсказуемостью поведения родителей, </a:t>
            </a:r>
          </a:p>
          <a:p>
            <a:r>
              <a:rPr lang="ru-RU" dirty="0">
                <a:solidFill>
                  <a:schemeClr val="bg1"/>
                </a:solidFill>
              </a:rPr>
              <a:t>их недостаточной информированностью о деятельности и интересах ребенка,</a:t>
            </a:r>
          </a:p>
          <a:p>
            <a:r>
              <a:rPr lang="ru-RU" dirty="0">
                <a:solidFill>
                  <a:schemeClr val="bg1"/>
                </a:solidFill>
              </a:rPr>
              <a:t> недостатком побуждений, попустительством агрессивным проявлениям,</a:t>
            </a:r>
          </a:p>
          <a:p>
            <a:r>
              <a:rPr lang="ru-RU" dirty="0">
                <a:solidFill>
                  <a:schemeClr val="bg1"/>
                </a:solidFill>
              </a:rPr>
              <a:t> а также недостаточным вниманием и подкреплением неагрессивного </a:t>
            </a:r>
            <a:r>
              <a:rPr lang="ru-RU" dirty="0" err="1">
                <a:solidFill>
                  <a:schemeClr val="bg1"/>
                </a:solidFill>
              </a:rPr>
              <a:t>просоциального</a:t>
            </a:r>
            <a:r>
              <a:rPr lang="ru-RU" dirty="0">
                <a:solidFill>
                  <a:schemeClr val="bg1"/>
                </a:solidFill>
              </a:rPr>
              <a:t> поведения детей и подростков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9387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297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E62CA9-659C-4083-AF08-7D137CE7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26" y="1412776"/>
            <a:ext cx="8280920" cy="52565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тяжелое социально - экономическое положение семьи, </a:t>
            </a:r>
          </a:p>
          <a:p>
            <a:r>
              <a:rPr lang="ru-RU" dirty="0">
                <a:solidFill>
                  <a:schemeClr val="bg1"/>
                </a:solidFill>
              </a:rPr>
              <a:t>психические нарушения у одного или обоих родителей, </a:t>
            </a:r>
          </a:p>
          <a:p>
            <a:r>
              <a:rPr lang="ru-RU" dirty="0">
                <a:solidFill>
                  <a:schemeClr val="bg1"/>
                </a:solidFill>
              </a:rPr>
              <a:t>алкоголизм, антисоциальное расстройство личности,</a:t>
            </a:r>
          </a:p>
          <a:p>
            <a:r>
              <a:rPr lang="ru-RU" dirty="0">
                <a:solidFill>
                  <a:schemeClr val="bg1"/>
                </a:solidFill>
              </a:rPr>
              <a:t> отягощение семейной обстановки конфликтами между родителями, </a:t>
            </a:r>
          </a:p>
          <a:p>
            <a:r>
              <a:rPr lang="ru-RU" dirty="0">
                <a:solidFill>
                  <a:schemeClr val="bg1"/>
                </a:solidFill>
              </a:rPr>
              <a:t>неуспехи и неудачи в школе, профобучении, на работе.</a:t>
            </a: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612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460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8AC281-339D-47E5-8843-572530EF4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8638"/>
            <a:ext cx="843528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Наличие хотя бы кратковременного опыта внимательного отношения взрослого,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опыта того, как другие люди интересуются им,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интересуются его мыслями и действиями, чувствами и телесными ощущениями,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будет символическим удовлетворением </a:t>
            </a:r>
            <a:r>
              <a:rPr lang="ru-RU" dirty="0" err="1">
                <a:solidFill>
                  <a:schemeClr val="bg1"/>
                </a:solidFill>
              </a:rPr>
              <a:t>незатухшей</a:t>
            </a:r>
            <a:r>
              <a:rPr lang="ru-RU" dirty="0">
                <a:solidFill>
                  <a:schemeClr val="bg1"/>
                </a:solidFill>
              </a:rPr>
              <a:t> потребности в «позитивном детстве»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612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2571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9DC62F-CDF1-4957-95CC-ADDEB4DE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50" y="1196753"/>
            <a:ext cx="8363272" cy="54006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Необходимо воссоздание символического (игрового) возврата в «детский рай», в нарциссически-симбиотическую гармонию, удовлетворение архаических потребностей, оральное успокоение</a:t>
            </a:r>
          </a:p>
          <a:p>
            <a:r>
              <a:rPr lang="ru-RU" dirty="0">
                <a:solidFill>
                  <a:schemeClr val="bg1"/>
                </a:solidFill>
              </a:rPr>
              <a:t>Моделирование психологических условий для спонтанной регрессии в целях устранения основного нарушения, связанного «с ранним отказом в заботе со стороны окружающего мир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8896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784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60543E-1D8A-4BE7-88C7-7709AFA7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Психолог принимает на себя роль заботящегося первичного объекта – «целительная сила объектных отношений»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Цель регрессивного возврата – укрепление личности на более прочной основе.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Удовлетворение архаических потребностей и позитивное символическое решение ранних конфликтов и позволяет откорректировать, восстановить базальные архетипы – придать им здоровое содержание, обеспечивающее </a:t>
            </a:r>
            <a:r>
              <a:rPr lang="ru-RU" dirty="0" smtClean="0">
                <a:solidFill>
                  <a:schemeClr val="bg1"/>
                </a:solidFill>
              </a:rPr>
              <a:t>эффективность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612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940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028" y="0"/>
            <a:ext cx="9169028" cy="68580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329"/>
            <a:ext cx="1331640" cy="7703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D8281-8F46-4B78-9232-D9BC6289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Психолог с помощью игровых практики актуализирует архетипическую «Хорошую мать» или реконструирует «хороший объект»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8896"/>
            <a:ext cx="2474548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343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524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Деятельность педагога-психолога по разрешению и профилактике конфликтов, буллинга как средство сохранения и укрепления психологического здоровья обучающихся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правила ведения психологических игр ведущим</vt:lpstr>
      <vt:lpstr>Презентация PowerPoint</vt:lpstr>
      <vt:lpstr>Презентация PowerPoint</vt:lpstr>
      <vt:lpstr>Игра «Лепешка» автор: Гюнтер Хорн</vt:lpstr>
      <vt:lpstr>Игра «Лепешка»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Травля детей группы риска со стороны сверстников</dc:title>
  <dc:creator>админ</dc:creator>
  <cp:lastModifiedBy>DEXP</cp:lastModifiedBy>
  <cp:revision>68</cp:revision>
  <dcterms:created xsi:type="dcterms:W3CDTF">2015-10-28T15:43:21Z</dcterms:created>
  <dcterms:modified xsi:type="dcterms:W3CDTF">2023-02-06T04:22:07Z</dcterms:modified>
</cp:coreProperties>
</file>