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86" r:id="rId2"/>
    <p:sldId id="288" r:id="rId3"/>
    <p:sldId id="289" r:id="rId4"/>
    <p:sldId id="290" r:id="rId5"/>
    <p:sldId id="291" r:id="rId6"/>
    <p:sldId id="292" r:id="rId7"/>
    <p:sldId id="293" r:id="rId8"/>
    <p:sldId id="294" r:id="rId9"/>
    <p:sldId id="287" r:id="rId10"/>
    <p:sldId id="295" r:id="rId11"/>
    <p:sldId id="296" r:id="rId12"/>
    <p:sldId id="297" r:id="rId13"/>
    <p:sldId id="298" r:id="rId14"/>
    <p:sldId id="299" r:id="rId15"/>
    <p:sldId id="300" r:id="rId16"/>
    <p:sldId id="301" r:id="rId17"/>
    <p:sldId id="302" r:id="rId18"/>
  </p:sldIdLst>
  <p:sldSz cx="20104100" cy="11309350"/>
  <p:notesSz cx="20104100" cy="113093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642" y="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54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70C67B-9F4A-41D0-844C-CEDFDE16E824}" type="doc">
      <dgm:prSet loTypeId="urn:microsoft.com/office/officeart/2005/8/layout/hProcess9" loCatId="process" qsTypeId="urn:microsoft.com/office/officeart/2005/8/quickstyle/3d4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09B3800B-D983-41B8-8CF1-BB0B50D62E04}">
      <dgm:prSet phldrT="[Текст]" custT="1"/>
      <dgm:spPr/>
      <dgm:t>
        <a:bodyPr/>
        <a:lstStyle/>
        <a:p>
          <a:r>
            <a:rPr lang="ru-RU" sz="2000" dirty="0">
              <a:latin typeface="AdverGothicTuva" panose="020B7200000000000000" pitchFamily="34" charset="0"/>
            </a:rPr>
            <a:t>ПРОЕКТ  ИРНШ РТ «ЧЕЛЭЭШ»</a:t>
          </a:r>
        </a:p>
      </dgm:t>
    </dgm:pt>
    <dgm:pt modelId="{78AE9B78-9115-4E6E-A088-9331989553B4}" type="parTrans" cxnId="{ED8CEEC8-048A-48C4-840C-127A375B1504}">
      <dgm:prSet/>
      <dgm:spPr/>
      <dgm:t>
        <a:bodyPr/>
        <a:lstStyle/>
        <a:p>
          <a:endParaRPr lang="ru-RU"/>
        </a:p>
      </dgm:t>
    </dgm:pt>
    <dgm:pt modelId="{BE1FBFE1-CC5E-406C-8864-855D82F5B104}" type="sibTrans" cxnId="{ED8CEEC8-048A-48C4-840C-127A375B1504}">
      <dgm:prSet/>
      <dgm:spPr/>
      <dgm:t>
        <a:bodyPr/>
        <a:lstStyle/>
        <a:p>
          <a:endParaRPr lang="ru-RU"/>
        </a:p>
      </dgm:t>
    </dgm:pt>
    <dgm:pt modelId="{5BFED2A6-E2F2-4BF6-A9C5-C0A2068959B3}">
      <dgm:prSet phldrT="[Текст]" custT="1"/>
      <dgm:spPr/>
      <dgm:t>
        <a:bodyPr/>
        <a:lstStyle/>
        <a:p>
          <a:r>
            <a:rPr lang="ru-RU" sz="2000" dirty="0">
              <a:latin typeface="AdverGothicTuva" panose="020B7200000000000000" pitchFamily="34" charset="0"/>
            </a:rPr>
            <a:t>ПРОЕКТ «ЧИТАЕМ БАБУШКИНЫ СКАЗКИ</a:t>
          </a:r>
        </a:p>
      </dgm:t>
    </dgm:pt>
    <dgm:pt modelId="{ACF62FE7-23C1-4872-B23B-20A2A019A96B}" type="parTrans" cxnId="{DFB5F0AF-D961-49A5-BF61-949961E17CC3}">
      <dgm:prSet/>
      <dgm:spPr/>
      <dgm:t>
        <a:bodyPr/>
        <a:lstStyle/>
        <a:p>
          <a:endParaRPr lang="ru-RU"/>
        </a:p>
      </dgm:t>
    </dgm:pt>
    <dgm:pt modelId="{6DF0CCD9-A101-49C3-B8AE-24F102C3C8A9}" type="sibTrans" cxnId="{DFB5F0AF-D961-49A5-BF61-949961E17CC3}">
      <dgm:prSet/>
      <dgm:spPr/>
      <dgm:t>
        <a:bodyPr/>
        <a:lstStyle/>
        <a:p>
          <a:endParaRPr lang="ru-RU"/>
        </a:p>
      </dgm:t>
    </dgm:pt>
    <dgm:pt modelId="{2F7567EE-471C-4EB8-BFE0-54BABDA2EE7A}" type="pres">
      <dgm:prSet presAssocID="{EE70C67B-9F4A-41D0-844C-CEDFDE16E824}" presName="CompostProcess" presStyleCnt="0">
        <dgm:presLayoutVars>
          <dgm:dir/>
          <dgm:resizeHandles val="exact"/>
        </dgm:presLayoutVars>
      </dgm:prSet>
      <dgm:spPr/>
    </dgm:pt>
    <dgm:pt modelId="{ADAF66A8-CD06-4557-8A04-720811E3FBE8}" type="pres">
      <dgm:prSet presAssocID="{EE70C67B-9F4A-41D0-844C-CEDFDE16E824}" presName="arrow" presStyleLbl="bgShp" presStyleIdx="0" presStyleCnt="1" custLinFactNeighborX="610" custLinFactNeighborY="37947"/>
      <dgm:spPr/>
    </dgm:pt>
    <dgm:pt modelId="{77615856-689F-468A-856B-D768B01DBB7F}" type="pres">
      <dgm:prSet presAssocID="{EE70C67B-9F4A-41D0-844C-CEDFDE16E824}" presName="linearProcess" presStyleCnt="0"/>
      <dgm:spPr/>
    </dgm:pt>
    <dgm:pt modelId="{C4F8063B-45D9-4535-8E03-7AC5A374FE02}" type="pres">
      <dgm:prSet presAssocID="{09B3800B-D983-41B8-8CF1-BB0B50D62E04}" presName="textNode" presStyleLbl="node1" presStyleIdx="0" presStyleCnt="2" custScaleX="167223" custScaleY="90203" custLinFactNeighborX="-76695" custLinFactNeighborY="44641">
        <dgm:presLayoutVars>
          <dgm:bulletEnabled val="1"/>
        </dgm:presLayoutVars>
      </dgm:prSet>
      <dgm:spPr/>
    </dgm:pt>
    <dgm:pt modelId="{9CF8B659-4881-4661-AC65-B8CEE019892F}" type="pres">
      <dgm:prSet presAssocID="{BE1FBFE1-CC5E-406C-8864-855D82F5B104}" presName="sibTrans" presStyleCnt="0"/>
      <dgm:spPr/>
    </dgm:pt>
    <dgm:pt modelId="{9357984B-E20A-457A-9B10-BC7EECE69BDE}" type="pres">
      <dgm:prSet presAssocID="{5BFED2A6-E2F2-4BF6-A9C5-C0A2068959B3}" presName="textNode" presStyleLbl="node1" presStyleIdx="1" presStyleCnt="2" custScaleX="131891" custLinFactNeighborX="-22801" custLinFactNeighborY="44573">
        <dgm:presLayoutVars>
          <dgm:bulletEnabled val="1"/>
        </dgm:presLayoutVars>
      </dgm:prSet>
      <dgm:spPr/>
    </dgm:pt>
  </dgm:ptLst>
  <dgm:cxnLst>
    <dgm:cxn modelId="{1EEFD566-8C90-40B4-AEEC-E18ED243D165}" type="presOf" srcId="{5BFED2A6-E2F2-4BF6-A9C5-C0A2068959B3}" destId="{9357984B-E20A-457A-9B10-BC7EECE69BDE}" srcOrd="0" destOrd="0" presId="urn:microsoft.com/office/officeart/2005/8/layout/hProcess9"/>
    <dgm:cxn modelId="{DC703F4B-86A2-4023-83D3-2D35F352C954}" type="presOf" srcId="{EE70C67B-9F4A-41D0-844C-CEDFDE16E824}" destId="{2F7567EE-471C-4EB8-BFE0-54BABDA2EE7A}" srcOrd="0" destOrd="0" presId="urn:microsoft.com/office/officeart/2005/8/layout/hProcess9"/>
    <dgm:cxn modelId="{5C85E6AE-5198-4E8E-BF44-C60297F12E87}" type="presOf" srcId="{09B3800B-D983-41B8-8CF1-BB0B50D62E04}" destId="{C4F8063B-45D9-4535-8E03-7AC5A374FE02}" srcOrd="0" destOrd="0" presId="urn:microsoft.com/office/officeart/2005/8/layout/hProcess9"/>
    <dgm:cxn modelId="{DFB5F0AF-D961-49A5-BF61-949961E17CC3}" srcId="{EE70C67B-9F4A-41D0-844C-CEDFDE16E824}" destId="{5BFED2A6-E2F2-4BF6-A9C5-C0A2068959B3}" srcOrd="1" destOrd="0" parTransId="{ACF62FE7-23C1-4872-B23B-20A2A019A96B}" sibTransId="{6DF0CCD9-A101-49C3-B8AE-24F102C3C8A9}"/>
    <dgm:cxn modelId="{ED8CEEC8-048A-48C4-840C-127A375B1504}" srcId="{EE70C67B-9F4A-41D0-844C-CEDFDE16E824}" destId="{09B3800B-D983-41B8-8CF1-BB0B50D62E04}" srcOrd="0" destOrd="0" parTransId="{78AE9B78-9115-4E6E-A088-9331989553B4}" sibTransId="{BE1FBFE1-CC5E-406C-8864-855D82F5B104}"/>
    <dgm:cxn modelId="{851DB336-7EA5-4AEC-B172-F4BA9B699C5F}" type="presParOf" srcId="{2F7567EE-471C-4EB8-BFE0-54BABDA2EE7A}" destId="{ADAF66A8-CD06-4557-8A04-720811E3FBE8}" srcOrd="0" destOrd="0" presId="urn:microsoft.com/office/officeart/2005/8/layout/hProcess9"/>
    <dgm:cxn modelId="{75E1DB60-46E0-4024-9F4F-61BC07692B30}" type="presParOf" srcId="{2F7567EE-471C-4EB8-BFE0-54BABDA2EE7A}" destId="{77615856-689F-468A-856B-D768B01DBB7F}" srcOrd="1" destOrd="0" presId="urn:microsoft.com/office/officeart/2005/8/layout/hProcess9"/>
    <dgm:cxn modelId="{A791CB8F-8475-4EE3-8E35-97F47ADDAC49}" type="presParOf" srcId="{77615856-689F-468A-856B-D768B01DBB7F}" destId="{C4F8063B-45D9-4535-8E03-7AC5A374FE02}" srcOrd="0" destOrd="0" presId="urn:microsoft.com/office/officeart/2005/8/layout/hProcess9"/>
    <dgm:cxn modelId="{3F4822D9-6336-49CA-8EBF-F322F8E70F81}" type="presParOf" srcId="{77615856-689F-468A-856B-D768B01DBB7F}" destId="{9CF8B659-4881-4661-AC65-B8CEE019892F}" srcOrd="1" destOrd="0" presId="urn:microsoft.com/office/officeart/2005/8/layout/hProcess9"/>
    <dgm:cxn modelId="{6F71172D-43FD-4800-B153-544CE722DD18}" type="presParOf" srcId="{77615856-689F-468A-856B-D768B01DBB7F}" destId="{9357984B-E20A-457A-9B10-BC7EECE69BDE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AF66A8-CD06-4557-8A04-720811E3FBE8}">
      <dsp:nvSpPr>
        <dsp:cNvPr id="0" name=""/>
        <dsp:cNvSpPr/>
      </dsp:nvSpPr>
      <dsp:spPr>
        <a:xfrm>
          <a:off x="1166519" y="0"/>
          <a:ext cx="12365674" cy="1346437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F8063B-45D9-4535-8E03-7AC5A374FE02}">
      <dsp:nvSpPr>
        <dsp:cNvPr id="0" name=""/>
        <dsp:cNvSpPr/>
      </dsp:nvSpPr>
      <dsp:spPr>
        <a:xfrm>
          <a:off x="0" y="670738"/>
          <a:ext cx="7809653" cy="48581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AdverGothicTuva" panose="020B7200000000000000" pitchFamily="34" charset="0"/>
            </a:rPr>
            <a:t>ПРОЕКТ  ИРНШ РТ «ЧЕЛЭЭШ»</a:t>
          </a:r>
        </a:p>
      </dsp:txBody>
      <dsp:txXfrm>
        <a:off x="23715" y="694453"/>
        <a:ext cx="7762223" cy="438380"/>
      </dsp:txXfrm>
    </dsp:sp>
    <dsp:sp modelId="{9357984B-E20A-457A-9B10-BC7EECE69BDE}">
      <dsp:nvSpPr>
        <dsp:cNvPr id="0" name=""/>
        <dsp:cNvSpPr/>
      </dsp:nvSpPr>
      <dsp:spPr>
        <a:xfrm>
          <a:off x="8254108" y="643990"/>
          <a:ext cx="6159577" cy="53857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AdverGothicTuva" panose="020B7200000000000000" pitchFamily="34" charset="0"/>
            </a:rPr>
            <a:t>ПРОЕКТ «ЧИТАЕМ БАБУШКИНЫ СКАЗКИ</a:t>
          </a:r>
        </a:p>
      </dsp:txBody>
      <dsp:txXfrm>
        <a:off x="8280399" y="670281"/>
        <a:ext cx="6106995" cy="4859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E8DFFD-AD84-47C6-9DA7-7C4E606ABB95}" type="datetimeFigureOut">
              <a:rPr lang="ru-RU" smtClean="0"/>
              <a:t>03.02.2023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C413DE-8CFA-41DE-BFD1-4C7D87250B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996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413DE-8CFA-41DE-BFD1-4C7D87250B3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652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30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C3D9A-8DA6-4A6D-8B21-C5113019C573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758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86D1-77C1-43B9-A2F0-FDE9C6ED7AFD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244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900" b="0" i="0">
                <a:solidFill>
                  <a:srgbClr val="53474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900" b="0" i="0">
                <a:solidFill>
                  <a:srgbClr val="53474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2/3/2023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900" b="0" i="0">
                <a:solidFill>
                  <a:srgbClr val="53474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2/3/2023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7854" y="0"/>
            <a:ext cx="19233657" cy="11324263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92087" y="2023433"/>
            <a:ext cx="8319917" cy="83185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2/3/2023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1005205" y="10517696"/>
            <a:ext cx="4623943" cy="276999"/>
          </a:xfrm>
        </p:spPr>
        <p:txBody>
          <a:bodyPr/>
          <a:lstStyle/>
          <a:p>
            <a:fld id="{F85A4E7D-4617-4EFC-B5D5-39E7D854FEAB}" type="datetime1">
              <a:rPr lang="ru-RU" smtClean="0"/>
              <a:t>03.02.2023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6835394" y="10517696"/>
            <a:ext cx="6433312" cy="27699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4474953" y="10517696"/>
            <a:ext cx="4623943" cy="276999"/>
          </a:xfrm>
        </p:spPr>
        <p:txBody>
          <a:bodyPr/>
          <a:lstStyle/>
          <a:p>
            <a:fld id="{1ACD787D-F5C1-4375-8585-51E6DC3CEC9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5073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778" y="431631"/>
            <a:ext cx="12482542" cy="121571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82157" y="3010591"/>
            <a:ext cx="8544243" cy="138499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77700" y="3010591"/>
            <a:ext cx="8544243" cy="138499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05205" y="10517696"/>
            <a:ext cx="4623943" cy="276999"/>
          </a:xfrm>
        </p:spPr>
        <p:txBody>
          <a:bodyPr/>
          <a:lstStyle/>
          <a:p>
            <a:fld id="{850C8C2C-378A-4E6D-8E6A-53464BE42650}" type="datetimeFigureOut">
              <a:rPr lang="ru-RU" smtClean="0"/>
              <a:t>03.02.2023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35394" y="10517696"/>
            <a:ext cx="6433312" cy="27699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474953" y="10517696"/>
            <a:ext cx="4623943" cy="276999"/>
          </a:xfrm>
        </p:spPr>
        <p:txBody>
          <a:bodyPr/>
          <a:lstStyle/>
          <a:p>
            <a:fld id="{C0CF7C17-C857-4649-8E04-EFABADEDA15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0890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06922" y="676229"/>
            <a:ext cx="4048014" cy="214629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302126" y="10132834"/>
            <a:ext cx="11755755" cy="1176020"/>
          </a:xfrm>
          <a:custGeom>
            <a:avLst/>
            <a:gdLst/>
            <a:ahLst/>
            <a:cxnLst/>
            <a:rect l="l" t="t" r="r" b="b"/>
            <a:pathLst>
              <a:path w="11755755" h="1176020">
                <a:moveTo>
                  <a:pt x="4460013" y="0"/>
                </a:moveTo>
                <a:lnTo>
                  <a:pt x="100688" y="1103627"/>
                </a:lnTo>
                <a:lnTo>
                  <a:pt x="0" y="1175722"/>
                </a:lnTo>
                <a:lnTo>
                  <a:pt x="2423324" y="1175722"/>
                </a:lnTo>
                <a:lnTo>
                  <a:pt x="2460337" y="1159113"/>
                </a:lnTo>
                <a:lnTo>
                  <a:pt x="2529355" y="1128852"/>
                </a:lnTo>
                <a:lnTo>
                  <a:pt x="2668149" y="1070079"/>
                </a:lnTo>
                <a:lnTo>
                  <a:pt x="2807904" y="1013606"/>
                </a:lnTo>
                <a:lnTo>
                  <a:pt x="2948562" y="959395"/>
                </a:lnTo>
                <a:lnTo>
                  <a:pt x="3090065" y="907406"/>
                </a:lnTo>
                <a:lnTo>
                  <a:pt x="3232354" y="857600"/>
                </a:lnTo>
                <a:lnTo>
                  <a:pt x="3375370" y="809937"/>
                </a:lnTo>
                <a:lnTo>
                  <a:pt x="3519056" y="764379"/>
                </a:lnTo>
                <a:lnTo>
                  <a:pt x="3663353" y="720886"/>
                </a:lnTo>
                <a:lnTo>
                  <a:pt x="3808203" y="679418"/>
                </a:lnTo>
                <a:lnTo>
                  <a:pt x="3953546" y="639937"/>
                </a:lnTo>
                <a:lnTo>
                  <a:pt x="4099325" y="602404"/>
                </a:lnTo>
                <a:lnTo>
                  <a:pt x="4245481" y="566778"/>
                </a:lnTo>
                <a:lnTo>
                  <a:pt x="4465294" y="516831"/>
                </a:lnTo>
                <a:lnTo>
                  <a:pt x="4685627" y="470957"/>
                </a:lnTo>
                <a:lnTo>
                  <a:pt x="4906283" y="429022"/>
                </a:lnTo>
                <a:lnTo>
                  <a:pt x="5127064" y="390894"/>
                </a:lnTo>
                <a:lnTo>
                  <a:pt x="5347773" y="356440"/>
                </a:lnTo>
                <a:lnTo>
                  <a:pt x="5568213" y="325529"/>
                </a:lnTo>
                <a:lnTo>
                  <a:pt x="5861374" y="289595"/>
                </a:lnTo>
                <a:lnTo>
                  <a:pt x="6153239" y="259408"/>
                </a:lnTo>
                <a:lnTo>
                  <a:pt x="6443339" y="234655"/>
                </a:lnTo>
                <a:lnTo>
                  <a:pt x="6731209" y="215020"/>
                </a:lnTo>
                <a:lnTo>
                  <a:pt x="7087195" y="197197"/>
                </a:lnTo>
                <a:lnTo>
                  <a:pt x="7407516" y="186997"/>
                </a:lnTo>
                <a:lnTo>
                  <a:pt x="4460013" y="0"/>
                </a:lnTo>
                <a:close/>
              </a:path>
              <a:path w="11755755" h="1176020">
                <a:moveTo>
                  <a:pt x="7918894" y="181383"/>
                </a:moveTo>
                <a:lnTo>
                  <a:pt x="7782865" y="181621"/>
                </a:lnTo>
                <a:lnTo>
                  <a:pt x="7407516" y="186997"/>
                </a:lnTo>
                <a:lnTo>
                  <a:pt x="11755197" y="462826"/>
                </a:lnTo>
                <a:lnTo>
                  <a:pt x="10414909" y="316312"/>
                </a:lnTo>
                <a:lnTo>
                  <a:pt x="9841428" y="264359"/>
                </a:lnTo>
                <a:lnTo>
                  <a:pt x="9325041" y="227383"/>
                </a:lnTo>
                <a:lnTo>
                  <a:pt x="8835023" y="201809"/>
                </a:lnTo>
                <a:lnTo>
                  <a:pt x="8385386" y="187124"/>
                </a:lnTo>
                <a:lnTo>
                  <a:pt x="7986473" y="181592"/>
                </a:lnTo>
                <a:lnTo>
                  <a:pt x="7918894" y="181383"/>
                </a:lnTo>
                <a:close/>
              </a:path>
            </a:pathLst>
          </a:custGeom>
          <a:solidFill>
            <a:srgbClr val="E2CE8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-2" y="9863787"/>
            <a:ext cx="20104100" cy="1287780"/>
          </a:xfrm>
          <a:custGeom>
            <a:avLst/>
            <a:gdLst/>
            <a:ahLst/>
            <a:cxnLst/>
            <a:rect l="l" t="t" r="r" b="b"/>
            <a:pathLst>
              <a:path w="20104100" h="1287779">
                <a:moveTo>
                  <a:pt x="20104100" y="536605"/>
                </a:moveTo>
                <a:lnTo>
                  <a:pt x="17905053" y="1025375"/>
                </a:lnTo>
                <a:lnTo>
                  <a:pt x="17828359" y="1040137"/>
                </a:lnTo>
                <a:lnTo>
                  <a:pt x="17751775" y="1054424"/>
                </a:lnTo>
                <a:lnTo>
                  <a:pt x="17675300" y="1068240"/>
                </a:lnTo>
                <a:lnTo>
                  <a:pt x="17598931" y="1081588"/>
                </a:lnTo>
                <a:lnTo>
                  <a:pt x="17522666" y="1094472"/>
                </a:lnTo>
                <a:lnTo>
                  <a:pt x="17446503" y="1106898"/>
                </a:lnTo>
                <a:lnTo>
                  <a:pt x="17370441" y="1118869"/>
                </a:lnTo>
                <a:lnTo>
                  <a:pt x="17294476" y="1130389"/>
                </a:lnTo>
                <a:lnTo>
                  <a:pt x="17218607" y="1141463"/>
                </a:lnTo>
                <a:lnTo>
                  <a:pt x="17142832" y="1152095"/>
                </a:lnTo>
                <a:lnTo>
                  <a:pt x="17067148" y="1162288"/>
                </a:lnTo>
                <a:lnTo>
                  <a:pt x="16991554" y="1172048"/>
                </a:lnTo>
                <a:lnTo>
                  <a:pt x="16916047" y="1181378"/>
                </a:lnTo>
                <a:lnTo>
                  <a:pt x="16840626" y="1190283"/>
                </a:lnTo>
                <a:lnTo>
                  <a:pt x="16765288" y="1198766"/>
                </a:lnTo>
                <a:lnTo>
                  <a:pt x="16690032" y="1206832"/>
                </a:lnTo>
                <a:lnTo>
                  <a:pt x="16614855" y="1214485"/>
                </a:lnTo>
                <a:lnTo>
                  <a:pt x="16539754" y="1221729"/>
                </a:lnTo>
                <a:lnTo>
                  <a:pt x="16464729" y="1228569"/>
                </a:lnTo>
                <a:lnTo>
                  <a:pt x="16389776" y="1235008"/>
                </a:lnTo>
                <a:lnTo>
                  <a:pt x="16314895" y="1241051"/>
                </a:lnTo>
                <a:lnTo>
                  <a:pt x="16240082" y="1246703"/>
                </a:lnTo>
                <a:lnTo>
                  <a:pt x="16165335" y="1251966"/>
                </a:lnTo>
                <a:lnTo>
                  <a:pt x="16090654" y="1256846"/>
                </a:lnTo>
                <a:lnTo>
                  <a:pt x="16016034" y="1261346"/>
                </a:lnTo>
                <a:lnTo>
                  <a:pt x="15941475" y="1265471"/>
                </a:lnTo>
                <a:lnTo>
                  <a:pt x="15866975" y="1269225"/>
                </a:lnTo>
                <a:lnTo>
                  <a:pt x="15792530" y="1272613"/>
                </a:lnTo>
                <a:lnTo>
                  <a:pt x="15718140" y="1275637"/>
                </a:lnTo>
                <a:lnTo>
                  <a:pt x="15643802" y="1278303"/>
                </a:lnTo>
                <a:lnTo>
                  <a:pt x="15569513" y="1280615"/>
                </a:lnTo>
                <a:lnTo>
                  <a:pt x="15495273" y="1282576"/>
                </a:lnTo>
                <a:lnTo>
                  <a:pt x="15421078" y="1284192"/>
                </a:lnTo>
                <a:lnTo>
                  <a:pt x="15346927" y="1285466"/>
                </a:lnTo>
                <a:lnTo>
                  <a:pt x="15272818" y="1286402"/>
                </a:lnTo>
                <a:lnTo>
                  <a:pt x="15198748" y="1287005"/>
                </a:lnTo>
                <a:lnTo>
                  <a:pt x="15124716" y="1287279"/>
                </a:lnTo>
                <a:lnTo>
                  <a:pt x="15050718" y="1287228"/>
                </a:lnTo>
                <a:lnTo>
                  <a:pt x="14976755" y="1286856"/>
                </a:lnTo>
                <a:lnTo>
                  <a:pt x="14902822" y="1286168"/>
                </a:lnTo>
                <a:lnTo>
                  <a:pt x="14828918" y="1285167"/>
                </a:lnTo>
                <a:lnTo>
                  <a:pt x="14755042" y="1283857"/>
                </a:lnTo>
                <a:lnTo>
                  <a:pt x="14681190" y="1282244"/>
                </a:lnTo>
                <a:lnTo>
                  <a:pt x="14607362" y="1280331"/>
                </a:lnTo>
                <a:lnTo>
                  <a:pt x="14533554" y="1278122"/>
                </a:lnTo>
                <a:lnTo>
                  <a:pt x="14459764" y="1275622"/>
                </a:lnTo>
                <a:lnTo>
                  <a:pt x="14385991" y="1272835"/>
                </a:lnTo>
                <a:lnTo>
                  <a:pt x="14312233" y="1269764"/>
                </a:lnTo>
                <a:lnTo>
                  <a:pt x="14238487" y="1266414"/>
                </a:lnTo>
                <a:lnTo>
                  <a:pt x="14164752" y="1262790"/>
                </a:lnTo>
                <a:lnTo>
                  <a:pt x="14091024" y="1258895"/>
                </a:lnTo>
                <a:lnTo>
                  <a:pt x="14017303" y="1254734"/>
                </a:lnTo>
                <a:lnTo>
                  <a:pt x="13943586" y="1250311"/>
                </a:lnTo>
                <a:lnTo>
                  <a:pt x="13869871" y="1245630"/>
                </a:lnTo>
                <a:lnTo>
                  <a:pt x="13796156" y="1240695"/>
                </a:lnTo>
                <a:lnTo>
                  <a:pt x="13722438" y="1235510"/>
                </a:lnTo>
                <a:lnTo>
                  <a:pt x="13648716" y="1230080"/>
                </a:lnTo>
                <a:lnTo>
                  <a:pt x="13574988" y="1224409"/>
                </a:lnTo>
                <a:lnTo>
                  <a:pt x="13501252" y="1218500"/>
                </a:lnTo>
                <a:lnTo>
                  <a:pt x="13427505" y="1212359"/>
                </a:lnTo>
                <a:lnTo>
                  <a:pt x="13353745" y="1205989"/>
                </a:lnTo>
                <a:lnTo>
                  <a:pt x="13279971" y="1199395"/>
                </a:lnTo>
                <a:lnTo>
                  <a:pt x="13206179" y="1192580"/>
                </a:lnTo>
                <a:lnTo>
                  <a:pt x="13132369" y="1185550"/>
                </a:lnTo>
                <a:lnTo>
                  <a:pt x="13058538" y="1178307"/>
                </a:lnTo>
                <a:lnTo>
                  <a:pt x="12984684" y="1170857"/>
                </a:lnTo>
                <a:lnTo>
                  <a:pt x="12910805" y="1163203"/>
                </a:lnTo>
                <a:lnTo>
                  <a:pt x="12836899" y="1155350"/>
                </a:lnTo>
                <a:lnTo>
                  <a:pt x="12762963" y="1147302"/>
                </a:lnTo>
                <a:lnTo>
                  <a:pt x="12688996" y="1139062"/>
                </a:lnTo>
                <a:lnTo>
                  <a:pt x="12614995" y="1130636"/>
                </a:lnTo>
                <a:lnTo>
                  <a:pt x="12540959" y="1122028"/>
                </a:lnTo>
                <a:lnTo>
                  <a:pt x="12466885" y="1113241"/>
                </a:lnTo>
                <a:lnTo>
                  <a:pt x="12392772" y="1104280"/>
                </a:lnTo>
                <a:lnTo>
                  <a:pt x="12318616" y="1095149"/>
                </a:lnTo>
                <a:lnTo>
                  <a:pt x="12244417" y="1085851"/>
                </a:lnTo>
                <a:lnTo>
                  <a:pt x="12170172" y="1076393"/>
                </a:lnTo>
                <a:lnTo>
                  <a:pt x="12095878" y="1066777"/>
                </a:lnTo>
                <a:lnTo>
                  <a:pt x="12021535" y="1057007"/>
                </a:lnTo>
                <a:lnTo>
                  <a:pt x="11947139" y="1047089"/>
                </a:lnTo>
                <a:lnTo>
                  <a:pt x="11872689" y="1037025"/>
                </a:lnTo>
                <a:lnTo>
                  <a:pt x="11798182" y="1026821"/>
                </a:lnTo>
                <a:lnTo>
                  <a:pt x="11723617" y="1016481"/>
                </a:lnTo>
                <a:lnTo>
                  <a:pt x="11648992" y="1006008"/>
                </a:lnTo>
                <a:lnTo>
                  <a:pt x="11574303" y="995407"/>
                </a:lnTo>
                <a:lnTo>
                  <a:pt x="11499550" y="984682"/>
                </a:lnTo>
                <a:lnTo>
                  <a:pt x="11424730" y="973837"/>
                </a:lnTo>
                <a:lnTo>
                  <a:pt x="11349841" y="962877"/>
                </a:lnTo>
                <a:lnTo>
                  <a:pt x="11274881" y="951805"/>
                </a:lnTo>
                <a:lnTo>
                  <a:pt x="11199848" y="940626"/>
                </a:lnTo>
                <a:lnTo>
                  <a:pt x="11124740" y="929345"/>
                </a:lnTo>
                <a:lnTo>
                  <a:pt x="11049555" y="917964"/>
                </a:lnTo>
                <a:lnTo>
                  <a:pt x="10974290" y="906488"/>
                </a:lnTo>
                <a:lnTo>
                  <a:pt x="10898944" y="894923"/>
                </a:lnTo>
                <a:lnTo>
                  <a:pt x="10823514" y="883271"/>
                </a:lnTo>
                <a:lnTo>
                  <a:pt x="10747999" y="871537"/>
                </a:lnTo>
                <a:lnTo>
                  <a:pt x="10672395" y="859725"/>
                </a:lnTo>
                <a:lnTo>
                  <a:pt x="10596702" y="847839"/>
                </a:lnTo>
                <a:lnTo>
                  <a:pt x="10520918" y="835884"/>
                </a:lnTo>
                <a:lnTo>
                  <a:pt x="10445039" y="823863"/>
                </a:lnTo>
                <a:lnTo>
                  <a:pt x="10369064" y="811782"/>
                </a:lnTo>
                <a:lnTo>
                  <a:pt x="10292991" y="799643"/>
                </a:lnTo>
                <a:lnTo>
                  <a:pt x="10216818" y="787452"/>
                </a:lnTo>
                <a:lnTo>
                  <a:pt x="10140542" y="775212"/>
                </a:lnTo>
                <a:lnTo>
                  <a:pt x="10064163" y="762928"/>
                </a:lnTo>
                <a:lnTo>
                  <a:pt x="9987676" y="750604"/>
                </a:lnTo>
                <a:lnTo>
                  <a:pt x="9911081" y="738243"/>
                </a:lnTo>
                <a:lnTo>
                  <a:pt x="9834376" y="725851"/>
                </a:lnTo>
                <a:lnTo>
                  <a:pt x="9757558" y="713431"/>
                </a:lnTo>
                <a:lnTo>
                  <a:pt x="9680624" y="700988"/>
                </a:lnTo>
                <a:lnTo>
                  <a:pt x="9603574" y="688526"/>
                </a:lnTo>
                <a:lnTo>
                  <a:pt x="9526405" y="676048"/>
                </a:lnTo>
                <a:lnTo>
                  <a:pt x="9449115" y="663560"/>
                </a:lnTo>
                <a:lnTo>
                  <a:pt x="9371702" y="651065"/>
                </a:lnTo>
                <a:lnTo>
                  <a:pt x="9294164" y="638567"/>
                </a:lnTo>
                <a:lnTo>
                  <a:pt x="9216498" y="626072"/>
                </a:lnTo>
                <a:lnTo>
                  <a:pt x="9138702" y="613582"/>
                </a:lnTo>
                <a:lnTo>
                  <a:pt x="9060776" y="601102"/>
                </a:lnTo>
                <a:lnTo>
                  <a:pt x="8982715" y="588636"/>
                </a:lnTo>
                <a:lnTo>
                  <a:pt x="8904519" y="576189"/>
                </a:lnTo>
                <a:lnTo>
                  <a:pt x="8826185" y="563765"/>
                </a:lnTo>
                <a:lnTo>
                  <a:pt x="8747712" y="551367"/>
                </a:lnTo>
                <a:lnTo>
                  <a:pt x="8669096" y="539000"/>
                </a:lnTo>
                <a:lnTo>
                  <a:pt x="8590337" y="526669"/>
                </a:lnTo>
                <a:lnTo>
                  <a:pt x="8511431" y="514377"/>
                </a:lnTo>
                <a:lnTo>
                  <a:pt x="8432377" y="502129"/>
                </a:lnTo>
                <a:lnTo>
                  <a:pt x="8353173" y="489928"/>
                </a:lnTo>
                <a:lnTo>
                  <a:pt x="8273816" y="477779"/>
                </a:lnTo>
                <a:lnTo>
                  <a:pt x="8194305" y="465687"/>
                </a:lnTo>
                <a:lnTo>
                  <a:pt x="8114638" y="453654"/>
                </a:lnTo>
                <a:lnTo>
                  <a:pt x="8034812" y="441687"/>
                </a:lnTo>
                <a:lnTo>
                  <a:pt x="7954825" y="429788"/>
                </a:lnTo>
                <a:lnTo>
                  <a:pt x="7874675" y="417962"/>
                </a:lnTo>
                <a:lnTo>
                  <a:pt x="7794361" y="406213"/>
                </a:lnTo>
                <a:lnTo>
                  <a:pt x="7713879" y="394545"/>
                </a:lnTo>
                <a:lnTo>
                  <a:pt x="7633229" y="382963"/>
                </a:lnTo>
                <a:lnTo>
                  <a:pt x="7552407" y="371470"/>
                </a:lnTo>
                <a:lnTo>
                  <a:pt x="7471412" y="360072"/>
                </a:lnTo>
                <a:lnTo>
                  <a:pt x="7390242" y="348771"/>
                </a:lnTo>
                <a:lnTo>
                  <a:pt x="7308894" y="337572"/>
                </a:lnTo>
                <a:lnTo>
                  <a:pt x="7227367" y="326480"/>
                </a:lnTo>
                <a:lnTo>
                  <a:pt x="7145659" y="315499"/>
                </a:lnTo>
                <a:lnTo>
                  <a:pt x="7063767" y="304632"/>
                </a:lnTo>
                <a:lnTo>
                  <a:pt x="6981689" y="293885"/>
                </a:lnTo>
                <a:lnTo>
                  <a:pt x="6899423" y="283260"/>
                </a:lnTo>
                <a:lnTo>
                  <a:pt x="6816967" y="272763"/>
                </a:lnTo>
                <a:lnTo>
                  <a:pt x="6734319" y="262397"/>
                </a:lnTo>
                <a:lnTo>
                  <a:pt x="6651478" y="252167"/>
                </a:lnTo>
                <a:lnTo>
                  <a:pt x="6568440" y="242077"/>
                </a:lnTo>
                <a:lnTo>
                  <a:pt x="6485203" y="232131"/>
                </a:lnTo>
                <a:lnTo>
                  <a:pt x="6401767" y="222334"/>
                </a:lnTo>
                <a:lnTo>
                  <a:pt x="6318128" y="212689"/>
                </a:lnTo>
                <a:lnTo>
                  <a:pt x="6234284" y="203200"/>
                </a:lnTo>
                <a:lnTo>
                  <a:pt x="6150234" y="193873"/>
                </a:lnTo>
                <a:lnTo>
                  <a:pt x="6065976" y="184710"/>
                </a:lnTo>
                <a:lnTo>
                  <a:pt x="5981506" y="175717"/>
                </a:lnTo>
                <a:lnTo>
                  <a:pt x="5896824" y="166897"/>
                </a:lnTo>
                <a:lnTo>
                  <a:pt x="5811927" y="158254"/>
                </a:lnTo>
                <a:lnTo>
                  <a:pt x="5726812" y="149794"/>
                </a:lnTo>
                <a:lnTo>
                  <a:pt x="5641479" y="141519"/>
                </a:lnTo>
                <a:lnTo>
                  <a:pt x="5555924" y="133435"/>
                </a:lnTo>
                <a:lnTo>
                  <a:pt x="5470147" y="125545"/>
                </a:lnTo>
                <a:lnTo>
                  <a:pt x="5384143" y="117854"/>
                </a:lnTo>
                <a:lnTo>
                  <a:pt x="5297913" y="110365"/>
                </a:lnTo>
                <a:lnTo>
                  <a:pt x="5211452" y="103083"/>
                </a:lnTo>
                <a:lnTo>
                  <a:pt x="5124761" y="96013"/>
                </a:lnTo>
                <a:lnTo>
                  <a:pt x="5037835" y="89157"/>
                </a:lnTo>
                <a:lnTo>
                  <a:pt x="4950674" y="82522"/>
                </a:lnTo>
                <a:lnTo>
                  <a:pt x="4863275" y="76109"/>
                </a:lnTo>
                <a:lnTo>
                  <a:pt x="4775635" y="69925"/>
                </a:lnTo>
                <a:lnTo>
                  <a:pt x="4687754" y="63973"/>
                </a:lnTo>
                <a:lnTo>
                  <a:pt x="4599629" y="58257"/>
                </a:lnTo>
                <a:lnTo>
                  <a:pt x="4511257" y="52781"/>
                </a:lnTo>
                <a:lnTo>
                  <a:pt x="4422638" y="47551"/>
                </a:lnTo>
                <a:lnTo>
                  <a:pt x="4333767" y="42568"/>
                </a:lnTo>
                <a:lnTo>
                  <a:pt x="4244645" y="37839"/>
                </a:lnTo>
                <a:lnTo>
                  <a:pt x="4155267" y="33367"/>
                </a:lnTo>
                <a:lnTo>
                  <a:pt x="4065633" y="29157"/>
                </a:lnTo>
                <a:lnTo>
                  <a:pt x="3975741" y="25212"/>
                </a:lnTo>
                <a:lnTo>
                  <a:pt x="3885587" y="21537"/>
                </a:lnTo>
                <a:lnTo>
                  <a:pt x="3795171" y="18136"/>
                </a:lnTo>
                <a:lnTo>
                  <a:pt x="3704489" y="15012"/>
                </a:lnTo>
                <a:lnTo>
                  <a:pt x="3613541" y="12172"/>
                </a:lnTo>
                <a:lnTo>
                  <a:pt x="3522323" y="9617"/>
                </a:lnTo>
                <a:lnTo>
                  <a:pt x="3430835" y="7354"/>
                </a:lnTo>
                <a:lnTo>
                  <a:pt x="3339072" y="5385"/>
                </a:lnTo>
                <a:lnTo>
                  <a:pt x="3247035" y="3715"/>
                </a:lnTo>
                <a:lnTo>
                  <a:pt x="3154720" y="2349"/>
                </a:lnTo>
                <a:lnTo>
                  <a:pt x="3062125" y="1290"/>
                </a:lnTo>
                <a:lnTo>
                  <a:pt x="2969248" y="542"/>
                </a:lnTo>
                <a:lnTo>
                  <a:pt x="2876088" y="111"/>
                </a:lnTo>
                <a:lnTo>
                  <a:pt x="2782642" y="0"/>
                </a:lnTo>
                <a:lnTo>
                  <a:pt x="2688908" y="212"/>
                </a:lnTo>
                <a:lnTo>
                  <a:pt x="2594884" y="753"/>
                </a:lnTo>
                <a:lnTo>
                  <a:pt x="2500568" y="1627"/>
                </a:lnTo>
                <a:lnTo>
                  <a:pt x="2405958" y="2837"/>
                </a:lnTo>
                <a:lnTo>
                  <a:pt x="2311052" y="4389"/>
                </a:lnTo>
                <a:lnTo>
                  <a:pt x="2215847" y="6285"/>
                </a:lnTo>
                <a:lnTo>
                  <a:pt x="2120341" y="8531"/>
                </a:lnTo>
                <a:lnTo>
                  <a:pt x="2024534" y="11131"/>
                </a:lnTo>
                <a:lnTo>
                  <a:pt x="0" y="217540"/>
                </a:lnTo>
              </a:path>
            </a:pathLst>
          </a:custGeom>
          <a:ln w="314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3276342" y="9101828"/>
            <a:ext cx="16828135" cy="2207260"/>
          </a:xfrm>
          <a:custGeom>
            <a:avLst/>
            <a:gdLst/>
            <a:ahLst/>
            <a:cxnLst/>
            <a:rect l="l" t="t" r="r" b="b"/>
            <a:pathLst>
              <a:path w="16828135" h="2207259">
                <a:moveTo>
                  <a:pt x="0" y="2206727"/>
                </a:moveTo>
                <a:lnTo>
                  <a:pt x="52681" y="2180654"/>
                </a:lnTo>
                <a:lnTo>
                  <a:pt x="120032" y="2148097"/>
                </a:lnTo>
                <a:lnTo>
                  <a:pt x="187718" y="2116141"/>
                </a:lnTo>
                <a:lnTo>
                  <a:pt x="255732" y="2084783"/>
                </a:lnTo>
                <a:lnTo>
                  <a:pt x="324065" y="2054016"/>
                </a:lnTo>
                <a:lnTo>
                  <a:pt x="392709" y="2023836"/>
                </a:lnTo>
                <a:lnTo>
                  <a:pt x="461658" y="1994239"/>
                </a:lnTo>
                <a:lnTo>
                  <a:pt x="530902" y="1965218"/>
                </a:lnTo>
                <a:lnTo>
                  <a:pt x="600434" y="1936771"/>
                </a:lnTo>
                <a:lnTo>
                  <a:pt x="670246" y="1908891"/>
                </a:lnTo>
                <a:lnTo>
                  <a:pt x="740330" y="1881573"/>
                </a:lnTo>
                <a:lnTo>
                  <a:pt x="810678" y="1854813"/>
                </a:lnTo>
                <a:lnTo>
                  <a:pt x="881283" y="1828607"/>
                </a:lnTo>
                <a:lnTo>
                  <a:pt x="952135" y="1802948"/>
                </a:lnTo>
                <a:lnTo>
                  <a:pt x="1023229" y="1777832"/>
                </a:lnTo>
                <a:lnTo>
                  <a:pt x="1094554" y="1753255"/>
                </a:lnTo>
                <a:lnTo>
                  <a:pt x="1166105" y="1729211"/>
                </a:lnTo>
                <a:lnTo>
                  <a:pt x="1237872" y="1705696"/>
                </a:lnTo>
                <a:lnTo>
                  <a:pt x="1309847" y="1682704"/>
                </a:lnTo>
                <a:lnTo>
                  <a:pt x="1382024" y="1660231"/>
                </a:lnTo>
                <a:lnTo>
                  <a:pt x="1454394" y="1638272"/>
                </a:lnTo>
                <a:lnTo>
                  <a:pt x="1526948" y="1616822"/>
                </a:lnTo>
                <a:lnTo>
                  <a:pt x="1599680" y="1595876"/>
                </a:lnTo>
                <a:lnTo>
                  <a:pt x="1672582" y="1575429"/>
                </a:lnTo>
                <a:lnTo>
                  <a:pt x="1745644" y="1555477"/>
                </a:lnTo>
                <a:lnTo>
                  <a:pt x="1818860" y="1536014"/>
                </a:lnTo>
                <a:lnTo>
                  <a:pt x="1892221" y="1517036"/>
                </a:lnTo>
                <a:lnTo>
                  <a:pt x="1965721" y="1498538"/>
                </a:lnTo>
                <a:lnTo>
                  <a:pt x="2039349" y="1480514"/>
                </a:lnTo>
                <a:lnTo>
                  <a:pt x="2113100" y="1462961"/>
                </a:lnTo>
                <a:lnTo>
                  <a:pt x="2186964" y="1445872"/>
                </a:lnTo>
                <a:lnTo>
                  <a:pt x="2260935" y="1429244"/>
                </a:lnTo>
                <a:lnTo>
                  <a:pt x="2335004" y="1413071"/>
                </a:lnTo>
                <a:lnTo>
                  <a:pt x="2409162" y="1397349"/>
                </a:lnTo>
                <a:lnTo>
                  <a:pt x="2483403" y="1382072"/>
                </a:lnTo>
                <a:lnTo>
                  <a:pt x="2557719" y="1367236"/>
                </a:lnTo>
                <a:lnTo>
                  <a:pt x="2632101" y="1352836"/>
                </a:lnTo>
                <a:lnTo>
                  <a:pt x="2706541" y="1338867"/>
                </a:lnTo>
                <a:lnTo>
                  <a:pt x="2781032" y="1325323"/>
                </a:lnTo>
                <a:lnTo>
                  <a:pt x="2855566" y="1312201"/>
                </a:lnTo>
                <a:lnTo>
                  <a:pt x="2930135" y="1299496"/>
                </a:lnTo>
                <a:lnTo>
                  <a:pt x="3004730" y="1287201"/>
                </a:lnTo>
                <a:lnTo>
                  <a:pt x="3079345" y="1275314"/>
                </a:lnTo>
                <a:lnTo>
                  <a:pt x="3153970" y="1263828"/>
                </a:lnTo>
                <a:lnTo>
                  <a:pt x="3228599" y="1252738"/>
                </a:lnTo>
                <a:lnTo>
                  <a:pt x="3303223" y="1242041"/>
                </a:lnTo>
                <a:lnTo>
                  <a:pt x="3377835" y="1231731"/>
                </a:lnTo>
                <a:lnTo>
                  <a:pt x="3452426" y="1221803"/>
                </a:lnTo>
                <a:lnTo>
                  <a:pt x="3526988" y="1212252"/>
                </a:lnTo>
                <a:lnTo>
                  <a:pt x="3601515" y="1203074"/>
                </a:lnTo>
                <a:lnTo>
                  <a:pt x="3675997" y="1194263"/>
                </a:lnTo>
                <a:lnTo>
                  <a:pt x="3750426" y="1185815"/>
                </a:lnTo>
                <a:lnTo>
                  <a:pt x="3824796" y="1177724"/>
                </a:lnTo>
                <a:lnTo>
                  <a:pt x="3899098" y="1169987"/>
                </a:lnTo>
                <a:lnTo>
                  <a:pt x="3973324" y="1162597"/>
                </a:lnTo>
                <a:lnTo>
                  <a:pt x="4047466" y="1155551"/>
                </a:lnTo>
                <a:lnTo>
                  <a:pt x="4121517" y="1148843"/>
                </a:lnTo>
                <a:lnTo>
                  <a:pt x="4195467" y="1142468"/>
                </a:lnTo>
                <a:lnTo>
                  <a:pt x="4269311" y="1136422"/>
                </a:lnTo>
                <a:lnTo>
                  <a:pt x="4343039" y="1130699"/>
                </a:lnTo>
                <a:lnTo>
                  <a:pt x="4416643" y="1125296"/>
                </a:lnTo>
                <a:lnTo>
                  <a:pt x="4490116" y="1120206"/>
                </a:lnTo>
                <a:lnTo>
                  <a:pt x="4563451" y="1115425"/>
                </a:lnTo>
                <a:lnTo>
                  <a:pt x="4636638" y="1110948"/>
                </a:lnTo>
                <a:lnTo>
                  <a:pt x="4709670" y="1106770"/>
                </a:lnTo>
                <a:lnTo>
                  <a:pt x="4782539" y="1102887"/>
                </a:lnTo>
                <a:lnTo>
                  <a:pt x="4855238" y="1099293"/>
                </a:lnTo>
                <a:lnTo>
                  <a:pt x="4927758" y="1095984"/>
                </a:lnTo>
                <a:lnTo>
                  <a:pt x="5000091" y="1092954"/>
                </a:lnTo>
                <a:lnTo>
                  <a:pt x="5072230" y="1090200"/>
                </a:lnTo>
                <a:lnTo>
                  <a:pt x="5144166" y="1087715"/>
                </a:lnTo>
                <a:lnTo>
                  <a:pt x="5215893" y="1085495"/>
                </a:lnTo>
                <a:lnTo>
                  <a:pt x="5287400" y="1083536"/>
                </a:lnTo>
                <a:lnTo>
                  <a:pt x="5358682" y="1081832"/>
                </a:lnTo>
                <a:lnTo>
                  <a:pt x="5429730" y="1080378"/>
                </a:lnTo>
                <a:lnTo>
                  <a:pt x="5500536" y="1079170"/>
                </a:lnTo>
                <a:lnTo>
                  <a:pt x="5571092" y="1078203"/>
                </a:lnTo>
                <a:lnTo>
                  <a:pt x="5641390" y="1077471"/>
                </a:lnTo>
                <a:lnTo>
                  <a:pt x="5711423" y="1076970"/>
                </a:lnTo>
                <a:lnTo>
                  <a:pt x="5781182" y="1076696"/>
                </a:lnTo>
                <a:lnTo>
                  <a:pt x="5850659" y="1076642"/>
                </a:lnTo>
                <a:lnTo>
                  <a:pt x="5919847" y="1076805"/>
                </a:lnTo>
                <a:lnTo>
                  <a:pt x="5988738" y="1077179"/>
                </a:lnTo>
                <a:lnTo>
                  <a:pt x="6057324" y="1077760"/>
                </a:lnTo>
                <a:lnTo>
                  <a:pt x="6125596" y="1078543"/>
                </a:lnTo>
                <a:lnTo>
                  <a:pt x="6193548" y="1079522"/>
                </a:lnTo>
                <a:lnTo>
                  <a:pt x="6261170" y="1080693"/>
                </a:lnTo>
                <a:lnTo>
                  <a:pt x="6328456" y="1082051"/>
                </a:lnTo>
                <a:lnTo>
                  <a:pt x="6395397" y="1083591"/>
                </a:lnTo>
                <a:lnTo>
                  <a:pt x="6461986" y="1085309"/>
                </a:lnTo>
                <a:lnTo>
                  <a:pt x="6528213" y="1087199"/>
                </a:lnTo>
                <a:lnTo>
                  <a:pt x="6594073" y="1089256"/>
                </a:lnTo>
                <a:lnTo>
                  <a:pt x="6659556" y="1091477"/>
                </a:lnTo>
                <a:lnTo>
                  <a:pt x="6724655" y="1093854"/>
                </a:lnTo>
                <a:lnTo>
                  <a:pt x="6789361" y="1096385"/>
                </a:lnTo>
                <a:lnTo>
                  <a:pt x="6853668" y="1099064"/>
                </a:lnTo>
                <a:lnTo>
                  <a:pt x="6917566" y="1101886"/>
                </a:lnTo>
                <a:lnTo>
                  <a:pt x="6981049" y="1104846"/>
                </a:lnTo>
                <a:lnTo>
                  <a:pt x="7044108" y="1107939"/>
                </a:lnTo>
                <a:lnTo>
                  <a:pt x="7106735" y="1111161"/>
                </a:lnTo>
                <a:lnTo>
                  <a:pt x="7168922" y="1114506"/>
                </a:lnTo>
                <a:lnTo>
                  <a:pt x="7230662" y="1117971"/>
                </a:lnTo>
                <a:lnTo>
                  <a:pt x="7291947" y="1121549"/>
                </a:lnTo>
                <a:lnTo>
                  <a:pt x="7352768" y="1125236"/>
                </a:lnTo>
                <a:lnTo>
                  <a:pt x="7413118" y="1129027"/>
                </a:lnTo>
                <a:lnTo>
                  <a:pt x="7472988" y="1132917"/>
                </a:lnTo>
                <a:lnTo>
                  <a:pt x="7532372" y="1136902"/>
                </a:lnTo>
                <a:lnTo>
                  <a:pt x="7591260" y="1140976"/>
                </a:lnTo>
                <a:lnTo>
                  <a:pt x="7649646" y="1145134"/>
                </a:lnTo>
                <a:lnTo>
                  <a:pt x="7707521" y="1149373"/>
                </a:lnTo>
                <a:lnTo>
                  <a:pt x="7764878" y="1153686"/>
                </a:lnTo>
                <a:lnTo>
                  <a:pt x="7821707" y="1158069"/>
                </a:lnTo>
                <a:lnTo>
                  <a:pt x="7878002" y="1162517"/>
                </a:lnTo>
                <a:lnTo>
                  <a:pt x="7933755" y="1167025"/>
                </a:lnTo>
                <a:lnTo>
                  <a:pt x="7988957" y="1171589"/>
                </a:lnTo>
                <a:lnTo>
                  <a:pt x="8043602" y="1176203"/>
                </a:lnTo>
                <a:lnTo>
                  <a:pt x="8097680" y="1180863"/>
                </a:lnTo>
                <a:lnTo>
                  <a:pt x="8151184" y="1185563"/>
                </a:lnTo>
                <a:lnTo>
                  <a:pt x="8204106" y="1190299"/>
                </a:lnTo>
                <a:lnTo>
                  <a:pt x="8256438" y="1195066"/>
                </a:lnTo>
                <a:lnTo>
                  <a:pt x="8308172" y="1199859"/>
                </a:lnTo>
                <a:lnTo>
                  <a:pt x="8359301" y="1204673"/>
                </a:lnTo>
                <a:lnTo>
                  <a:pt x="8409816" y="1209503"/>
                </a:lnTo>
                <a:lnTo>
                  <a:pt x="8459709" y="1214345"/>
                </a:lnTo>
                <a:lnTo>
                  <a:pt x="8508974" y="1219193"/>
                </a:lnTo>
                <a:lnTo>
                  <a:pt x="8557600" y="1224043"/>
                </a:lnTo>
                <a:lnTo>
                  <a:pt x="8605582" y="1228890"/>
                </a:lnTo>
                <a:lnTo>
                  <a:pt x="8652911" y="1233728"/>
                </a:lnTo>
                <a:lnTo>
                  <a:pt x="8699578" y="1238554"/>
                </a:lnTo>
                <a:lnTo>
                  <a:pt x="8745576" y="1243361"/>
                </a:lnTo>
                <a:lnTo>
                  <a:pt x="8790898" y="1248146"/>
                </a:lnTo>
                <a:lnTo>
                  <a:pt x="8835535" y="1252903"/>
                </a:lnTo>
                <a:lnTo>
                  <a:pt x="8879479" y="1257628"/>
                </a:lnTo>
                <a:lnTo>
                  <a:pt x="8922723" y="1262315"/>
                </a:lnTo>
                <a:lnTo>
                  <a:pt x="8965258" y="1266960"/>
                </a:lnTo>
                <a:lnTo>
                  <a:pt x="9007077" y="1271558"/>
                </a:lnTo>
                <a:lnTo>
                  <a:pt x="9048172" y="1276104"/>
                </a:lnTo>
                <a:lnTo>
                  <a:pt x="9088534" y="1280593"/>
                </a:lnTo>
                <a:lnTo>
                  <a:pt x="9128156" y="1285020"/>
                </a:lnTo>
                <a:lnTo>
                  <a:pt x="9167030" y="1289381"/>
                </a:lnTo>
                <a:lnTo>
                  <a:pt x="9205148" y="1293669"/>
                </a:lnTo>
                <a:lnTo>
                  <a:pt x="9279085" y="1302013"/>
                </a:lnTo>
                <a:lnTo>
                  <a:pt x="9314888" y="1306058"/>
                </a:lnTo>
                <a:lnTo>
                  <a:pt x="9349904" y="1310012"/>
                </a:lnTo>
                <a:lnTo>
                  <a:pt x="9417541" y="1317627"/>
                </a:lnTo>
                <a:lnTo>
                  <a:pt x="9481932" y="1324820"/>
                </a:lnTo>
                <a:lnTo>
                  <a:pt x="9543015" y="1331550"/>
                </a:lnTo>
                <a:lnTo>
                  <a:pt x="9600727" y="1337780"/>
                </a:lnTo>
                <a:lnTo>
                  <a:pt x="9655003" y="1343470"/>
                </a:lnTo>
                <a:lnTo>
                  <a:pt x="9705782" y="1348581"/>
                </a:lnTo>
                <a:lnTo>
                  <a:pt x="9752999" y="1353073"/>
                </a:lnTo>
                <a:lnTo>
                  <a:pt x="9775252" y="1355076"/>
                </a:lnTo>
                <a:lnTo>
                  <a:pt x="9695911" y="1350686"/>
                </a:lnTo>
                <a:lnTo>
                  <a:pt x="9742610" y="1354789"/>
                </a:lnTo>
                <a:lnTo>
                  <a:pt x="9789544" y="1358894"/>
                </a:lnTo>
                <a:lnTo>
                  <a:pt x="9836709" y="1362998"/>
                </a:lnTo>
                <a:lnTo>
                  <a:pt x="9884100" y="1367098"/>
                </a:lnTo>
                <a:lnTo>
                  <a:pt x="9931712" y="1371190"/>
                </a:lnTo>
                <a:lnTo>
                  <a:pt x="9979539" y="1375271"/>
                </a:lnTo>
                <a:lnTo>
                  <a:pt x="10027578" y="1379338"/>
                </a:lnTo>
                <a:lnTo>
                  <a:pt x="10075822" y="1383388"/>
                </a:lnTo>
                <a:lnTo>
                  <a:pt x="10124267" y="1387416"/>
                </a:lnTo>
                <a:lnTo>
                  <a:pt x="10172908" y="1391420"/>
                </a:lnTo>
                <a:lnTo>
                  <a:pt x="10221741" y="1395396"/>
                </a:lnTo>
                <a:lnTo>
                  <a:pt x="10270759" y="1399340"/>
                </a:lnTo>
                <a:lnTo>
                  <a:pt x="10319959" y="1403251"/>
                </a:lnTo>
                <a:lnTo>
                  <a:pt x="10369334" y="1407124"/>
                </a:lnTo>
                <a:lnTo>
                  <a:pt x="10418881" y="1410955"/>
                </a:lnTo>
                <a:lnTo>
                  <a:pt x="10468595" y="1414742"/>
                </a:lnTo>
                <a:lnTo>
                  <a:pt x="10518469" y="1418481"/>
                </a:lnTo>
                <a:lnTo>
                  <a:pt x="10568500" y="1422169"/>
                </a:lnTo>
                <a:lnTo>
                  <a:pt x="10618682" y="1425802"/>
                </a:lnTo>
                <a:lnTo>
                  <a:pt x="10669011" y="1429377"/>
                </a:lnTo>
                <a:lnTo>
                  <a:pt x="10719482" y="1432891"/>
                </a:lnTo>
                <a:lnTo>
                  <a:pt x="10770088" y="1436340"/>
                </a:lnTo>
                <a:lnTo>
                  <a:pt x="10820827" y="1439721"/>
                </a:lnTo>
                <a:lnTo>
                  <a:pt x="10871692" y="1443031"/>
                </a:lnTo>
                <a:lnTo>
                  <a:pt x="10922679" y="1446266"/>
                </a:lnTo>
                <a:lnTo>
                  <a:pt x="10973782" y="1449423"/>
                </a:lnTo>
                <a:lnTo>
                  <a:pt x="11024997" y="1452499"/>
                </a:lnTo>
                <a:lnTo>
                  <a:pt x="11076319" y="1455489"/>
                </a:lnTo>
                <a:lnTo>
                  <a:pt x="11127743" y="1458392"/>
                </a:lnTo>
                <a:lnTo>
                  <a:pt x="11179264" y="1461203"/>
                </a:lnTo>
                <a:lnTo>
                  <a:pt x="11230877" y="1463919"/>
                </a:lnTo>
                <a:lnTo>
                  <a:pt x="11282577" y="1466537"/>
                </a:lnTo>
                <a:lnTo>
                  <a:pt x="11334358" y="1469053"/>
                </a:lnTo>
                <a:lnTo>
                  <a:pt x="11386217" y="1471465"/>
                </a:lnTo>
                <a:lnTo>
                  <a:pt x="11438148" y="1473768"/>
                </a:lnTo>
                <a:lnTo>
                  <a:pt x="11490146" y="1475959"/>
                </a:lnTo>
                <a:lnTo>
                  <a:pt x="11542207" y="1478036"/>
                </a:lnTo>
                <a:lnTo>
                  <a:pt x="11594324" y="1479994"/>
                </a:lnTo>
                <a:lnTo>
                  <a:pt x="11646494" y="1481830"/>
                </a:lnTo>
                <a:lnTo>
                  <a:pt x="11698711" y="1483542"/>
                </a:lnTo>
                <a:lnTo>
                  <a:pt x="11750971" y="1485125"/>
                </a:lnTo>
                <a:lnTo>
                  <a:pt x="11803268" y="1486576"/>
                </a:lnTo>
                <a:lnTo>
                  <a:pt x="11855598" y="1487892"/>
                </a:lnTo>
                <a:lnTo>
                  <a:pt x="11907955" y="1489069"/>
                </a:lnTo>
                <a:lnTo>
                  <a:pt x="11960334" y="1490105"/>
                </a:lnTo>
                <a:lnTo>
                  <a:pt x="12012731" y="1490995"/>
                </a:lnTo>
                <a:lnTo>
                  <a:pt x="12065141" y="1491737"/>
                </a:lnTo>
                <a:lnTo>
                  <a:pt x="12117559" y="1492327"/>
                </a:lnTo>
                <a:lnTo>
                  <a:pt x="12169979" y="1492762"/>
                </a:lnTo>
                <a:lnTo>
                  <a:pt x="12222397" y="1493038"/>
                </a:lnTo>
                <a:lnTo>
                  <a:pt x="12274808" y="1493152"/>
                </a:lnTo>
                <a:lnTo>
                  <a:pt x="12327207" y="1493100"/>
                </a:lnTo>
                <a:lnTo>
                  <a:pt x="12379589" y="1492880"/>
                </a:lnTo>
                <a:lnTo>
                  <a:pt x="12431948" y="1492488"/>
                </a:lnTo>
                <a:lnTo>
                  <a:pt x="12484281" y="1491921"/>
                </a:lnTo>
                <a:lnTo>
                  <a:pt x="12536582" y="1491175"/>
                </a:lnTo>
                <a:lnTo>
                  <a:pt x="12588846" y="1490246"/>
                </a:lnTo>
                <a:lnTo>
                  <a:pt x="12641068" y="1489132"/>
                </a:lnTo>
                <a:lnTo>
                  <a:pt x="12693243" y="1487830"/>
                </a:lnTo>
                <a:lnTo>
                  <a:pt x="12745366" y="1486335"/>
                </a:lnTo>
                <a:lnTo>
                  <a:pt x="12797433" y="1484645"/>
                </a:lnTo>
                <a:lnTo>
                  <a:pt x="12849438" y="1482755"/>
                </a:lnTo>
                <a:lnTo>
                  <a:pt x="12901376" y="1480664"/>
                </a:lnTo>
                <a:lnTo>
                  <a:pt x="12953243" y="1478367"/>
                </a:lnTo>
                <a:lnTo>
                  <a:pt x="13005033" y="1475861"/>
                </a:lnTo>
                <a:lnTo>
                  <a:pt x="13056742" y="1473142"/>
                </a:lnTo>
                <a:lnTo>
                  <a:pt x="13108364" y="1470208"/>
                </a:lnTo>
                <a:lnTo>
                  <a:pt x="13159895" y="1467055"/>
                </a:lnTo>
                <a:lnTo>
                  <a:pt x="13211329" y="1463680"/>
                </a:lnTo>
                <a:lnTo>
                  <a:pt x="13262662" y="1460078"/>
                </a:lnTo>
                <a:lnTo>
                  <a:pt x="13313889" y="1456248"/>
                </a:lnTo>
                <a:lnTo>
                  <a:pt x="13365004" y="1452185"/>
                </a:lnTo>
                <a:lnTo>
                  <a:pt x="13416004" y="1447887"/>
                </a:lnTo>
                <a:lnTo>
                  <a:pt x="13466882" y="1443349"/>
                </a:lnTo>
                <a:lnTo>
                  <a:pt x="13517634" y="1438569"/>
                </a:lnTo>
                <a:lnTo>
                  <a:pt x="13568255" y="1433542"/>
                </a:lnTo>
                <a:lnTo>
                  <a:pt x="13618740" y="1428267"/>
                </a:lnTo>
                <a:lnTo>
                  <a:pt x="13669084" y="1422739"/>
                </a:lnTo>
                <a:lnTo>
                  <a:pt x="13719282" y="1416955"/>
                </a:lnTo>
                <a:lnTo>
                  <a:pt x="13769329" y="1410912"/>
                </a:lnTo>
                <a:lnTo>
                  <a:pt x="13819221" y="1404606"/>
                </a:lnTo>
                <a:lnTo>
                  <a:pt x="13868951" y="1398034"/>
                </a:lnTo>
                <a:lnTo>
                  <a:pt x="13918516" y="1391193"/>
                </a:lnTo>
                <a:lnTo>
                  <a:pt x="13967910" y="1384079"/>
                </a:lnTo>
                <a:lnTo>
                  <a:pt x="14017128" y="1376689"/>
                </a:lnTo>
                <a:lnTo>
                  <a:pt x="14066166" y="1369020"/>
                </a:lnTo>
                <a:lnTo>
                  <a:pt x="14115019" y="1361067"/>
                </a:lnTo>
                <a:lnTo>
                  <a:pt x="14163680" y="1352829"/>
                </a:lnTo>
                <a:lnTo>
                  <a:pt x="14212146" y="1344301"/>
                </a:lnTo>
                <a:lnTo>
                  <a:pt x="14260412" y="1335480"/>
                </a:lnTo>
                <a:lnTo>
                  <a:pt x="14308473" y="1326363"/>
                </a:lnTo>
                <a:lnTo>
                  <a:pt x="14356322" y="1316947"/>
                </a:lnTo>
                <a:lnTo>
                  <a:pt x="14403957" y="1307227"/>
                </a:lnTo>
                <a:lnTo>
                  <a:pt x="14451372" y="1297202"/>
                </a:lnTo>
                <a:lnTo>
                  <a:pt x="14498561" y="1286866"/>
                </a:lnTo>
                <a:lnTo>
                  <a:pt x="14545520" y="1276218"/>
                </a:lnTo>
                <a:lnTo>
                  <a:pt x="14592244" y="1265253"/>
                </a:lnTo>
                <a:lnTo>
                  <a:pt x="14638727" y="1253969"/>
                </a:lnTo>
                <a:lnTo>
                  <a:pt x="14684966" y="1242361"/>
                </a:lnTo>
                <a:lnTo>
                  <a:pt x="14730955" y="1230428"/>
                </a:lnTo>
                <a:lnTo>
                  <a:pt x="14776689" y="1218164"/>
                </a:lnTo>
                <a:lnTo>
                  <a:pt x="14813965" y="1207868"/>
                </a:lnTo>
                <a:lnTo>
                  <a:pt x="14851100" y="1197338"/>
                </a:lnTo>
                <a:lnTo>
                  <a:pt x="14888093" y="1186572"/>
                </a:lnTo>
                <a:lnTo>
                  <a:pt x="14924941" y="1175569"/>
                </a:lnTo>
                <a:lnTo>
                  <a:pt x="14961644" y="1164327"/>
                </a:lnTo>
                <a:lnTo>
                  <a:pt x="14998198" y="1152844"/>
                </a:lnTo>
                <a:lnTo>
                  <a:pt x="15034603" y="1141120"/>
                </a:lnTo>
                <a:lnTo>
                  <a:pt x="15070857" y="1129152"/>
                </a:lnTo>
                <a:lnTo>
                  <a:pt x="15106957" y="1116939"/>
                </a:lnTo>
                <a:lnTo>
                  <a:pt x="15178693" y="1091773"/>
                </a:lnTo>
                <a:lnTo>
                  <a:pt x="15249795" y="1065610"/>
                </a:lnTo>
                <a:lnTo>
                  <a:pt x="15320251" y="1038438"/>
                </a:lnTo>
                <a:lnTo>
                  <a:pt x="15390045" y="1010245"/>
                </a:lnTo>
                <a:lnTo>
                  <a:pt x="15459166" y="981019"/>
                </a:lnTo>
                <a:lnTo>
                  <a:pt x="15527597" y="950749"/>
                </a:lnTo>
                <a:lnTo>
                  <a:pt x="15595327" y="919422"/>
                </a:lnTo>
                <a:lnTo>
                  <a:pt x="15662340" y="887027"/>
                </a:lnTo>
                <a:lnTo>
                  <a:pt x="15728623" y="853552"/>
                </a:lnTo>
                <a:lnTo>
                  <a:pt x="15794161" y="818985"/>
                </a:lnTo>
                <a:lnTo>
                  <a:pt x="15858942" y="783315"/>
                </a:lnTo>
                <a:lnTo>
                  <a:pt x="15922951" y="746529"/>
                </a:lnTo>
                <a:lnTo>
                  <a:pt x="15986174" y="708615"/>
                </a:lnTo>
                <a:lnTo>
                  <a:pt x="16048598" y="669562"/>
                </a:lnTo>
                <a:lnTo>
                  <a:pt x="16110207" y="629357"/>
                </a:lnTo>
                <a:lnTo>
                  <a:pt x="16170990" y="587990"/>
                </a:lnTo>
                <a:lnTo>
                  <a:pt x="16230931" y="545448"/>
                </a:lnTo>
                <a:lnTo>
                  <a:pt x="16290016" y="501719"/>
                </a:lnTo>
                <a:lnTo>
                  <a:pt x="16348233" y="456791"/>
                </a:lnTo>
                <a:lnTo>
                  <a:pt x="16405566" y="410653"/>
                </a:lnTo>
                <a:lnTo>
                  <a:pt x="16462003" y="363293"/>
                </a:lnTo>
                <a:lnTo>
                  <a:pt x="16517528" y="314699"/>
                </a:lnTo>
                <a:lnTo>
                  <a:pt x="16572129" y="264858"/>
                </a:lnTo>
                <a:lnTo>
                  <a:pt x="16625791" y="213760"/>
                </a:lnTo>
                <a:lnTo>
                  <a:pt x="16678501" y="161392"/>
                </a:lnTo>
                <a:lnTo>
                  <a:pt x="16730244" y="107743"/>
                </a:lnTo>
                <a:lnTo>
                  <a:pt x="16781006" y="52800"/>
                </a:lnTo>
                <a:lnTo>
                  <a:pt x="16806016" y="24840"/>
                </a:lnTo>
                <a:lnTo>
                  <a:pt x="16827758" y="0"/>
                </a:lnTo>
              </a:path>
            </a:pathLst>
          </a:custGeom>
          <a:ln w="31412">
            <a:solidFill>
              <a:srgbClr val="E2CE8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10778" y="431631"/>
            <a:ext cx="12482542" cy="21266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900" b="0" i="0">
                <a:solidFill>
                  <a:srgbClr val="53474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ti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6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microsoft.com/office/2007/relationships/hdphoto" Target="../media/hdphoto5.wdp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microsoft.com/office/2007/relationships/hdphoto" Target="../media/hdphoto7.wdp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microsoft.com/office/2007/relationships/hdphoto" Target="../media/hdphoto9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microsoft.com/office/2007/relationships/hdphoto" Target="../media/hdphoto10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" y="0"/>
            <a:ext cx="20112922" cy="113093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556" y="772877"/>
            <a:ext cx="5492111" cy="1447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5150" y="397530"/>
            <a:ext cx="1487165" cy="1487165"/>
          </a:xfrm>
          <a:prstGeom prst="rect">
            <a:avLst/>
          </a:prstGeom>
        </p:spPr>
      </p:pic>
      <p:sp>
        <p:nvSpPr>
          <p:cNvPr id="8" name="Объект 7">
            <a:extLst>
              <a:ext uri="{FF2B5EF4-FFF2-40B4-BE49-F238E27FC236}">
                <a16:creationId xmlns:a16="http://schemas.microsoft.com/office/drawing/2014/main" id="{DBA17C76-0109-4ABA-86E2-AE84F32325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5650" y="4130675"/>
            <a:ext cx="11983866" cy="830997"/>
          </a:xfrm>
        </p:spPr>
        <p:txBody>
          <a:bodyPr/>
          <a:lstStyle/>
          <a:p>
            <a:pPr algn="ctr"/>
            <a:r>
              <a:rPr lang="ru-RU" sz="5400" b="1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67EEA72-E07C-47D1-B116-606C424208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44766" y="262479"/>
            <a:ext cx="1762070" cy="170300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00BE3AF-907C-4E2B-A57C-C65981B13E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415" y="326205"/>
            <a:ext cx="1528941" cy="1575555"/>
          </a:xfrm>
          <a:prstGeom prst="rect">
            <a:avLst/>
          </a:prstGeom>
        </p:spPr>
      </p:pic>
      <p:pic>
        <p:nvPicPr>
          <p:cNvPr id="13" name="Picture 2" descr="https://static.tildacdn.com/tild3466-6530-4030-a439-323832623631/ROSSIYSKAYa-AKADEMIY.png">
            <a:extLst>
              <a:ext uri="{FF2B5EF4-FFF2-40B4-BE49-F238E27FC236}">
                <a16:creationId xmlns:a16="http://schemas.microsoft.com/office/drawing/2014/main" id="{CC0A5631-8162-463F-A2C0-213E260F22D8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3032" y="416288"/>
            <a:ext cx="1528942" cy="1395391"/>
          </a:xfrm>
          <a:prstGeom prst="rect">
            <a:avLst/>
          </a:prstGeom>
          <a:noFill/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CFAECE6-9148-4059-A73E-3712F88BCA1F}"/>
              </a:ext>
            </a:extLst>
          </p:cNvPr>
          <p:cNvSpPr/>
          <p:nvPr/>
        </p:nvSpPr>
        <p:spPr>
          <a:xfrm>
            <a:off x="-387350" y="9827207"/>
            <a:ext cx="20112922" cy="1274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100"/>
              </a:spcBef>
            </a:pPr>
            <a:r>
              <a:rPr lang="ru-RU" sz="3600" i="1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Ховалыг</a:t>
            </a:r>
            <a:r>
              <a:rPr lang="ru-RU" sz="3600" i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Ульяна </a:t>
            </a:r>
            <a:r>
              <a:rPr lang="ru-RU" sz="3600" i="1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Шыыраповна</a:t>
            </a:r>
            <a:r>
              <a:rPr lang="ru-RU" sz="3600" i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2540" algn="ctr">
              <a:lnSpc>
                <a:spcPct val="100000"/>
              </a:lnSpc>
              <a:spcBef>
                <a:spcPts val="100"/>
              </a:spcBef>
            </a:pPr>
            <a:r>
              <a:rPr lang="ru-RU" sz="3600" i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заведующая МАДОУ детский сад «</a:t>
            </a:r>
            <a:r>
              <a:rPr lang="ru-RU" sz="3600" i="1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Хээлер</a:t>
            </a:r>
            <a:r>
              <a:rPr lang="ru-RU" sz="3600" i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3600" i="1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г.Чадаана</a:t>
            </a:r>
            <a:r>
              <a:rPr lang="ru-RU" sz="4000" b="1" i="1" spc="-5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object 7"/>
          <p:cNvSpPr txBox="1">
            <a:spLocks noGrp="1"/>
          </p:cNvSpPr>
          <p:nvPr>
            <p:ph type="title"/>
          </p:nvPr>
        </p:nvSpPr>
        <p:spPr>
          <a:xfrm>
            <a:off x="537282" y="4926476"/>
            <a:ext cx="12420601" cy="1645309"/>
          </a:xfrm>
          <a:prstGeom prst="rect">
            <a:avLst/>
          </a:prstGeom>
        </p:spPr>
        <p:txBody>
          <a:bodyPr vert="horz" wrap="square" lIns="0" tIns="20942" rIns="0" bIns="0" rtlCol="0">
            <a:spAutoFit/>
          </a:bodyPr>
          <a:lstStyle/>
          <a:p>
            <a:pPr algn="ctr">
              <a:spcBef>
                <a:spcPts val="165"/>
              </a:spcBef>
            </a:pPr>
            <a:r>
              <a:rPr lang="ru-RU" sz="527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ЭТНОКУЛЬТУРНОЕ СОДЕРЖАНИЕ В ДОШКОЛЬНОМ ОБРАЗОВАНИИ</a:t>
            </a:r>
            <a:endParaRPr sz="5277" b="1" spc="-8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113" b="57339"/>
          <a:stretch/>
        </p:blipFill>
        <p:spPr>
          <a:xfrm>
            <a:off x="13730364" y="3444875"/>
            <a:ext cx="6241518" cy="54864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21098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946650" y="234546"/>
            <a:ext cx="12562790" cy="134340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000" dirty="0">
                <a:solidFill>
                  <a:srgbClr val="0070C0"/>
                </a:solidFill>
                <a:latin typeface="AdverGothicTuva" panose="020B7200000000000000" pitchFamily="34" charset="0"/>
              </a:rPr>
              <a:t>Детско-родительский проект </a:t>
            </a:r>
            <a:br>
              <a:rPr lang="ru-RU" sz="4000" dirty="0">
                <a:solidFill>
                  <a:srgbClr val="C00000"/>
                </a:solidFill>
                <a:latin typeface="AdverGothicTuva" panose="020B7200000000000000" pitchFamily="34" charset="0"/>
              </a:rPr>
            </a:br>
            <a:r>
              <a:rPr lang="ru-RU" sz="4000" dirty="0">
                <a:solidFill>
                  <a:srgbClr val="C00000"/>
                </a:solidFill>
                <a:latin typeface="AdverGothicTuva" panose="020B7200000000000000" pitchFamily="34" charset="0"/>
              </a:rPr>
              <a:t>«ЧИТАЕМ ВМЕСТЕ БАБУШКИНЫ СКАЗКИ»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450" y="6811550"/>
            <a:ext cx="7332130" cy="4379590"/>
          </a:xfrm>
          <a:prstGeom prst="roundRect">
            <a:avLst>
              <a:gd name="adj" fmla="val 11111"/>
            </a:avLst>
          </a:prstGeom>
          <a:ln w="190500" cap="rnd">
            <a:solidFill>
              <a:schemeClr val="tx2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928" y="1762384"/>
            <a:ext cx="7598057" cy="5019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7263" y="1577953"/>
            <a:ext cx="5779929" cy="973099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" y="2942881"/>
            <a:ext cx="4724400" cy="81667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78764" y="234546"/>
            <a:ext cx="1572904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9573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8001" r="5334" b="8499"/>
          <a:stretch/>
        </p:blipFill>
        <p:spPr>
          <a:xfrm>
            <a:off x="298450" y="3140522"/>
            <a:ext cx="7190767" cy="79820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4586" t="23333" r="21365" b="18148"/>
          <a:stretch/>
        </p:blipFill>
        <p:spPr>
          <a:xfrm>
            <a:off x="10074275" y="5810261"/>
            <a:ext cx="10029825" cy="52473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33333" t="24814" r="7500" b="20371"/>
          <a:stretch/>
        </p:blipFill>
        <p:spPr>
          <a:xfrm>
            <a:off x="7842250" y="168275"/>
            <a:ext cx="9987942" cy="54029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57850" y="168275"/>
            <a:ext cx="1572904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6349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99050" y="13657"/>
            <a:ext cx="13335000" cy="163345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4617" dirty="0">
                <a:solidFill>
                  <a:srgbClr val="0070C0"/>
                </a:solidFill>
                <a:latin typeface="AdverGothicTuva" panose="020B7200000000000000" pitchFamily="34" charset="0"/>
              </a:rPr>
              <a:t>Детско-родительский проект </a:t>
            </a:r>
            <a:br>
              <a:rPr lang="ru-RU" sz="4617" dirty="0">
                <a:solidFill>
                  <a:srgbClr val="C00000"/>
                </a:solidFill>
                <a:latin typeface="AdverGothicTuva" panose="020B7200000000000000" pitchFamily="34" charset="0"/>
              </a:rPr>
            </a:br>
            <a:r>
              <a:rPr lang="ru-RU" sz="4617" dirty="0">
                <a:solidFill>
                  <a:srgbClr val="C00000"/>
                </a:solidFill>
                <a:latin typeface="AdverGothicTuva" panose="020B7200000000000000" pitchFamily="34" charset="0"/>
              </a:rPr>
              <a:t>«ЧИТАЕМ ВМЕСТЕ БАБУШКИНЫ СКАЗКИ»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0" y="2987674"/>
            <a:ext cx="9675098" cy="832167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marL="1413605" indent="-1413605" algn="ctr">
              <a:buFont typeface="Wingdings" panose="05000000000000000000" pitchFamily="2" charset="2"/>
              <a:buChar char="Ø"/>
            </a:pPr>
            <a:r>
              <a:rPr lang="ru-RU" sz="11873" u="sng" dirty="0">
                <a:solidFill>
                  <a:srgbClr val="C00000"/>
                </a:solidFill>
                <a:latin typeface="Arial Black" panose="020B0A04020102020204" pitchFamily="34" charset="0"/>
              </a:rPr>
              <a:t>МЕРОПРИЯТИЯ</a:t>
            </a:r>
          </a:p>
          <a:p>
            <a:pPr marL="1130884" indent="-1130884">
              <a:buFont typeface="Wingdings" panose="05000000000000000000" pitchFamily="2" charset="2"/>
              <a:buChar char="Ø"/>
            </a:pPr>
            <a:r>
              <a:rPr lang="ru-RU" sz="10554" dirty="0">
                <a:solidFill>
                  <a:srgbClr val="C00000"/>
                </a:solidFill>
                <a:latin typeface="Arial Black" panose="020B0A04020102020204" pitchFamily="34" charset="0"/>
              </a:rPr>
              <a:t>СЕМИНАР </a:t>
            </a:r>
            <a:r>
              <a:rPr lang="ru-RU" sz="10554" dirty="0">
                <a:solidFill>
                  <a:srgbClr val="0070C0"/>
                </a:solidFill>
                <a:latin typeface="Arial Black" panose="020B0A04020102020204" pitchFamily="34" charset="0"/>
              </a:rPr>
              <a:t>для воспитателей.</a:t>
            </a:r>
          </a:p>
          <a:p>
            <a:pPr marL="1130884" indent="-1130884">
              <a:buFont typeface="Wingdings" panose="05000000000000000000" pitchFamily="2" charset="2"/>
              <a:buChar char="Ø"/>
            </a:pPr>
            <a:endParaRPr lang="ru-RU" sz="10554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marL="1130884" indent="-1130884">
              <a:buFont typeface="Wingdings" panose="05000000000000000000" pitchFamily="2" charset="2"/>
              <a:buChar char="Ø"/>
            </a:pPr>
            <a:r>
              <a:rPr lang="ru-RU" sz="10554" dirty="0">
                <a:solidFill>
                  <a:srgbClr val="C00000"/>
                </a:solidFill>
                <a:latin typeface="Arial Black" panose="020B0A04020102020204" pitchFamily="34" charset="0"/>
              </a:rPr>
              <a:t>КУЛЬТУРНЫЕ ПРАКТИКИ </a:t>
            </a:r>
            <a:r>
              <a:rPr lang="ru-RU" sz="10554" dirty="0">
                <a:solidFill>
                  <a:srgbClr val="0070C0"/>
                </a:solidFill>
                <a:latin typeface="Arial Black" panose="020B0A04020102020204" pitchFamily="34" charset="0"/>
              </a:rPr>
              <a:t>  «Слушаем бабушкины сказки перед сном». </a:t>
            </a:r>
          </a:p>
          <a:p>
            <a:pPr marL="1130884" indent="-1130884">
              <a:buFont typeface="Wingdings" panose="05000000000000000000" pitchFamily="2" charset="2"/>
              <a:buChar char="Ø"/>
            </a:pPr>
            <a:endParaRPr lang="ru-RU" sz="10554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marL="1130884" indent="-1130884">
              <a:buFont typeface="Wingdings" panose="05000000000000000000" pitchFamily="2" charset="2"/>
              <a:buChar char="Ø"/>
            </a:pPr>
            <a:r>
              <a:rPr lang="ru-RU" sz="10554" dirty="0">
                <a:solidFill>
                  <a:srgbClr val="C00000"/>
                </a:solidFill>
                <a:latin typeface="Arial Black" panose="020B0A04020102020204" pitchFamily="34" charset="0"/>
              </a:rPr>
              <a:t>МАРАФОН ДОМАШНИХ ЧТЕНИЙ </a:t>
            </a:r>
            <a:r>
              <a:rPr lang="ru-RU" sz="10554" dirty="0">
                <a:solidFill>
                  <a:srgbClr val="0070C0"/>
                </a:solidFill>
                <a:latin typeface="Arial Black" panose="020B0A04020102020204" pitchFamily="34" charset="0"/>
              </a:rPr>
              <a:t>сказок бабушки </a:t>
            </a:r>
            <a:r>
              <a:rPr lang="ru-RU" sz="10554" dirty="0" err="1">
                <a:solidFill>
                  <a:srgbClr val="0070C0"/>
                </a:solidFill>
                <a:latin typeface="Arial Black" panose="020B0A04020102020204" pitchFamily="34" charset="0"/>
              </a:rPr>
              <a:t>Долума</a:t>
            </a:r>
            <a:r>
              <a:rPr lang="ru-RU" sz="10554" dirty="0">
                <a:solidFill>
                  <a:srgbClr val="0070C0"/>
                </a:solidFill>
                <a:latin typeface="Arial Black" panose="020B0A04020102020204" pitchFamily="34" charset="0"/>
              </a:rPr>
              <a:t> из дидактического альбома «Читаем бабушкины сказки».</a:t>
            </a:r>
          </a:p>
          <a:p>
            <a:pPr marL="1130884" indent="-1130884">
              <a:buFont typeface="Wingdings" panose="05000000000000000000" pitchFamily="2" charset="2"/>
              <a:buChar char="Ø"/>
            </a:pPr>
            <a:endParaRPr lang="ru-RU" sz="10554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marL="1130884" indent="-1130884">
              <a:buFont typeface="Wingdings" panose="05000000000000000000" pitchFamily="2" charset="2"/>
              <a:buChar char="Ø"/>
            </a:pPr>
            <a:r>
              <a:rPr lang="ru-RU" sz="10554" dirty="0">
                <a:solidFill>
                  <a:srgbClr val="C00000"/>
                </a:solidFill>
                <a:latin typeface="Arial Black" panose="020B0A04020102020204" pitchFamily="34" charset="0"/>
              </a:rPr>
              <a:t>ТЕМАТИЧЕСКИЕ ПЕРЕЧНИ И КАТАЛОГИ </a:t>
            </a:r>
            <a:r>
              <a:rPr lang="ru-RU" sz="10554" dirty="0">
                <a:solidFill>
                  <a:srgbClr val="0070C0"/>
                </a:solidFill>
                <a:latin typeface="Arial Black" panose="020B0A04020102020204" pitchFamily="34" charset="0"/>
              </a:rPr>
              <a:t>для родителей (законных представителей) «</a:t>
            </a:r>
            <a:r>
              <a:rPr lang="ru-RU" sz="10554" dirty="0">
                <a:solidFill>
                  <a:srgbClr val="C00000"/>
                </a:solidFill>
                <a:latin typeface="Arial Black" panose="020B0A04020102020204" pitchFamily="34" charset="0"/>
              </a:rPr>
              <a:t>Папа, мама и я – читающая семья». </a:t>
            </a:r>
          </a:p>
          <a:p>
            <a:pPr marL="1130884" indent="-1130884">
              <a:buFont typeface="Wingdings" panose="05000000000000000000" pitchFamily="2" charset="2"/>
              <a:buChar char="Ø"/>
            </a:pPr>
            <a:endParaRPr lang="ru-RU" sz="10554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marL="1130884" indent="-1130884">
              <a:buFont typeface="Wingdings" panose="05000000000000000000" pitchFamily="2" charset="2"/>
              <a:buChar char="Ø"/>
            </a:pPr>
            <a:r>
              <a:rPr lang="ru-RU" sz="10554" dirty="0">
                <a:solidFill>
                  <a:srgbClr val="C00000"/>
                </a:solidFill>
                <a:latin typeface="Arial Black" panose="020B0A04020102020204" pitchFamily="34" charset="0"/>
              </a:rPr>
              <a:t>КОНКУРС ПО РАССКАЗЫВАНИЮ СКАЗОК </a:t>
            </a:r>
            <a:r>
              <a:rPr lang="ru-RU" sz="10554" dirty="0">
                <a:solidFill>
                  <a:srgbClr val="0070C0"/>
                </a:solidFill>
                <a:latin typeface="Arial Black" panose="020B0A04020102020204" pitchFamily="34" charset="0"/>
              </a:rPr>
              <a:t>среди детей  дошкольного возраста «</a:t>
            </a:r>
            <a:r>
              <a:rPr lang="ru-RU" sz="10554" dirty="0" err="1">
                <a:solidFill>
                  <a:srgbClr val="0070C0"/>
                </a:solidFill>
                <a:latin typeface="Arial Black" panose="020B0A04020102020204" pitchFamily="34" charset="0"/>
              </a:rPr>
              <a:t>Шыян</a:t>
            </a:r>
            <a:r>
              <a:rPr lang="ru-RU" sz="10554" dirty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  <a:r>
              <a:rPr lang="ru-RU" sz="10554" dirty="0" err="1">
                <a:solidFill>
                  <a:srgbClr val="0070C0"/>
                </a:solidFill>
                <a:latin typeface="Arial Black" panose="020B0A04020102020204" pitchFamily="34" charset="0"/>
              </a:rPr>
              <a:t>ам</a:t>
            </a:r>
            <a:r>
              <a:rPr lang="ru-RU" sz="10554" dirty="0">
                <a:solidFill>
                  <a:srgbClr val="0070C0"/>
                </a:solidFill>
                <a:latin typeface="Arial Black" panose="020B0A04020102020204" pitchFamily="34" charset="0"/>
              </a:rPr>
              <a:t>».</a:t>
            </a:r>
          </a:p>
          <a:p>
            <a:pPr marL="1130884" indent="-1130884">
              <a:buFont typeface="Wingdings" panose="05000000000000000000" pitchFamily="2" charset="2"/>
              <a:buChar char="Ø"/>
            </a:pPr>
            <a:endParaRPr lang="ru-RU" sz="10554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marL="1130884" indent="-1130884">
              <a:buFont typeface="Wingdings" panose="05000000000000000000" pitchFamily="2" charset="2"/>
              <a:buChar char="Ø"/>
            </a:pPr>
            <a:r>
              <a:rPr lang="ru-RU" sz="10554" dirty="0">
                <a:solidFill>
                  <a:srgbClr val="C00000"/>
                </a:solidFill>
                <a:latin typeface="Arial Black" panose="020B0A04020102020204" pitchFamily="34" charset="0"/>
              </a:rPr>
              <a:t>АКЦИЯ «</a:t>
            </a:r>
            <a:r>
              <a:rPr lang="ru-RU" sz="10554" dirty="0">
                <a:solidFill>
                  <a:srgbClr val="0070C0"/>
                </a:solidFill>
                <a:latin typeface="Arial Black" panose="020B0A04020102020204" pitchFamily="34" charset="0"/>
              </a:rPr>
              <a:t>Обмен книгами между семьями».</a:t>
            </a:r>
          </a:p>
          <a:p>
            <a:pPr marL="1130884" indent="-1130884">
              <a:buFont typeface="Wingdings" panose="05000000000000000000" pitchFamily="2" charset="2"/>
              <a:buChar char="Ø"/>
            </a:pPr>
            <a:endParaRPr lang="ru-RU" sz="10554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marL="1130884" indent="-1130884">
              <a:buFont typeface="Wingdings" panose="05000000000000000000" pitchFamily="2" charset="2"/>
              <a:buChar char="Ø"/>
            </a:pPr>
            <a:r>
              <a:rPr lang="ru-RU" sz="10554" dirty="0">
                <a:solidFill>
                  <a:srgbClr val="C00000"/>
                </a:solidFill>
                <a:latin typeface="Arial Black" panose="020B0A04020102020204" pitchFamily="34" charset="0"/>
              </a:rPr>
              <a:t>КОНКУРС РИСУНКОВ </a:t>
            </a:r>
            <a:r>
              <a:rPr lang="ru-RU" sz="10554" dirty="0">
                <a:solidFill>
                  <a:srgbClr val="0070C0"/>
                </a:solidFill>
                <a:latin typeface="Arial Black" panose="020B0A04020102020204" pitchFamily="34" charset="0"/>
              </a:rPr>
              <a:t>по мотивам сказок бабушки </a:t>
            </a:r>
            <a:r>
              <a:rPr lang="ru-RU" sz="10554" dirty="0" err="1">
                <a:solidFill>
                  <a:srgbClr val="0070C0"/>
                </a:solidFill>
                <a:latin typeface="Arial Black" panose="020B0A04020102020204" pitchFamily="34" charset="0"/>
              </a:rPr>
              <a:t>Долумы</a:t>
            </a:r>
            <a:r>
              <a:rPr lang="ru-RU" sz="10554" dirty="0">
                <a:solidFill>
                  <a:srgbClr val="0070C0"/>
                </a:solidFill>
                <a:latin typeface="Arial Black" panose="020B0A04020102020204" pitchFamily="34" charset="0"/>
              </a:rPr>
              <a:t>. </a:t>
            </a:r>
          </a:p>
          <a:p>
            <a:pPr marL="1130884" indent="-1130884">
              <a:buFont typeface="Wingdings" panose="05000000000000000000" pitchFamily="2" charset="2"/>
              <a:buChar char="Ø"/>
            </a:pPr>
            <a:endParaRPr lang="ru-RU" sz="10554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marL="1130884" indent="-1130884">
              <a:buFont typeface="Wingdings" panose="05000000000000000000" pitchFamily="2" charset="2"/>
              <a:buChar char="Ø"/>
            </a:pPr>
            <a:r>
              <a:rPr lang="ru-RU" sz="10554" dirty="0">
                <a:solidFill>
                  <a:srgbClr val="C00000"/>
                </a:solidFill>
                <a:latin typeface="Arial Black" panose="020B0A04020102020204" pitchFamily="34" charset="0"/>
              </a:rPr>
              <a:t>КОНКУРС ЭССЕ </a:t>
            </a:r>
            <a:r>
              <a:rPr lang="ru-RU" sz="10554" dirty="0">
                <a:solidFill>
                  <a:srgbClr val="0070C0"/>
                </a:solidFill>
                <a:latin typeface="Arial Black" panose="020B0A04020102020204" pitchFamily="34" charset="0"/>
              </a:rPr>
              <a:t>«Мы – читающая семья».</a:t>
            </a:r>
          </a:p>
          <a:p>
            <a:pPr marL="1130884" indent="-1130884">
              <a:buFont typeface="Wingdings" panose="05000000000000000000" pitchFamily="2" charset="2"/>
              <a:buChar char="Ø"/>
            </a:pPr>
            <a:endParaRPr lang="ru-RU" sz="10883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marL="1130884" indent="-1130884">
              <a:buFont typeface="Wingdings" panose="05000000000000000000" pitchFamily="2" charset="2"/>
              <a:buChar char="Ø"/>
            </a:pPr>
            <a:r>
              <a:rPr lang="ru-RU" sz="10883" dirty="0">
                <a:solidFill>
                  <a:srgbClr val="C00000"/>
                </a:solidFill>
                <a:latin typeface="Arial Black" panose="020B0A04020102020204" pitchFamily="34" charset="0"/>
              </a:rPr>
              <a:t>КОНКУРС МУЛЬТФИЛЬМОВ</a:t>
            </a:r>
          </a:p>
          <a:p>
            <a:pPr marL="1130884" indent="-1130884">
              <a:buFont typeface="Wingdings" panose="05000000000000000000" pitchFamily="2" charset="2"/>
              <a:buChar char="Ø"/>
            </a:pPr>
            <a:endParaRPr lang="ru-RU" sz="10554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algn="ctr"/>
            <a:endParaRPr lang="ru-RU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10052051" y="1824770"/>
            <a:ext cx="9751654" cy="932152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968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РЕЗУЛЬТАТЫ</a:t>
            </a:r>
          </a:p>
          <a:p>
            <a:pPr marL="471202" indent="-471202" algn="just">
              <a:spcBef>
                <a:spcPts val="989"/>
              </a:spcBef>
              <a:buFont typeface="Wingdings" panose="05000000000000000000" pitchFamily="2" charset="2"/>
              <a:buChar char="Ø"/>
            </a:pPr>
            <a:r>
              <a:rPr lang="ru-RU" sz="2638" dirty="0">
                <a:solidFill>
                  <a:srgbClr val="0070C0"/>
                </a:solidFill>
                <a:latin typeface="Arial Black" panose="020B0A04020102020204" pitchFamily="34" charset="0"/>
              </a:rPr>
              <a:t>Разработан </a:t>
            </a:r>
            <a:r>
              <a:rPr lang="ru-RU" sz="2638" dirty="0">
                <a:solidFill>
                  <a:srgbClr val="C00000"/>
                </a:solidFill>
                <a:latin typeface="Arial Black" panose="020B0A04020102020204" pitchFamily="34" charset="0"/>
              </a:rPr>
              <a:t>ПАКЕТ ДОКУМЕНТОВ ПРОЕКТА.</a:t>
            </a:r>
          </a:p>
          <a:p>
            <a:pPr marL="471202" indent="-471202" algn="just">
              <a:spcBef>
                <a:spcPts val="989"/>
              </a:spcBef>
              <a:buFont typeface="Wingdings" panose="05000000000000000000" pitchFamily="2" charset="2"/>
              <a:buChar char="Ø"/>
            </a:pPr>
            <a:r>
              <a:rPr lang="ru-RU" sz="2638" dirty="0">
                <a:solidFill>
                  <a:srgbClr val="0070C0"/>
                </a:solidFill>
                <a:latin typeface="Arial Black" panose="020B0A04020102020204" pitchFamily="34" charset="0"/>
              </a:rPr>
              <a:t>Создана </a:t>
            </a:r>
            <a:r>
              <a:rPr lang="ru-RU" sz="2638" dirty="0">
                <a:solidFill>
                  <a:srgbClr val="C00000"/>
                </a:solidFill>
                <a:latin typeface="Arial Black" panose="020B0A04020102020204" pitchFamily="34" charset="0"/>
              </a:rPr>
              <a:t>ЕДИНАЯ СИСТЕМА РАБОТЫ МЕЖДУ ДЕТСКИМ САДОМ И РОДИТЕЛЯМИ </a:t>
            </a:r>
            <a:r>
              <a:rPr lang="ru-RU" sz="2638" dirty="0">
                <a:solidFill>
                  <a:srgbClr val="0070C0"/>
                </a:solidFill>
                <a:latin typeface="Arial Black" panose="020B0A04020102020204" pitchFamily="34" charset="0"/>
              </a:rPr>
              <a:t>по формированию устойчивого интереса детей к книге, художественной литературе.</a:t>
            </a:r>
          </a:p>
          <a:p>
            <a:pPr marL="471202" indent="-471202" algn="just">
              <a:spcBef>
                <a:spcPts val="989"/>
              </a:spcBef>
              <a:buFont typeface="Wingdings" panose="05000000000000000000" pitchFamily="2" charset="2"/>
              <a:buChar char="Ø"/>
            </a:pPr>
            <a:r>
              <a:rPr lang="ru-RU" sz="2638" dirty="0">
                <a:solidFill>
                  <a:srgbClr val="0070C0"/>
                </a:solidFill>
                <a:latin typeface="Arial Black" panose="020B0A04020102020204" pitchFamily="34" charset="0"/>
              </a:rPr>
              <a:t>Во время культурных практик </a:t>
            </a:r>
            <a:r>
              <a:rPr lang="ru-RU" sz="2638" dirty="0">
                <a:solidFill>
                  <a:srgbClr val="C00000"/>
                </a:solidFill>
                <a:latin typeface="Arial Black" panose="020B0A04020102020204" pitchFamily="34" charset="0"/>
              </a:rPr>
              <a:t>ИЗУЧЕНЫ ДВА АЛЬБОМА «Сказки бабушки </a:t>
            </a:r>
            <a:r>
              <a:rPr lang="ru-RU" sz="2638" dirty="0" err="1">
                <a:solidFill>
                  <a:srgbClr val="C00000"/>
                </a:solidFill>
                <a:latin typeface="Arial Black" panose="020B0A04020102020204" pitchFamily="34" charset="0"/>
              </a:rPr>
              <a:t>Долума</a:t>
            </a:r>
            <a:r>
              <a:rPr lang="ru-RU" sz="2638" dirty="0">
                <a:solidFill>
                  <a:srgbClr val="C00000"/>
                </a:solidFill>
                <a:latin typeface="Arial Black" panose="020B0A04020102020204" pitchFamily="34" charset="0"/>
              </a:rPr>
              <a:t> (</a:t>
            </a:r>
            <a:r>
              <a:rPr lang="ru-RU" sz="2638" dirty="0" err="1">
                <a:solidFill>
                  <a:srgbClr val="C00000"/>
                </a:solidFill>
                <a:latin typeface="Arial Black" panose="020B0A04020102020204" pitchFamily="34" charset="0"/>
              </a:rPr>
              <a:t>тыва</a:t>
            </a:r>
            <a:r>
              <a:rPr lang="ru-RU" sz="2638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2638" dirty="0" err="1">
                <a:solidFill>
                  <a:srgbClr val="C00000"/>
                </a:solidFill>
                <a:latin typeface="Arial Black" panose="020B0A04020102020204" pitchFamily="34" charset="0"/>
              </a:rPr>
              <a:t>тоолдар</a:t>
            </a:r>
            <a:r>
              <a:rPr lang="ru-RU" sz="2638" dirty="0">
                <a:solidFill>
                  <a:srgbClr val="C00000"/>
                </a:solidFill>
                <a:latin typeface="Arial Black" panose="020B0A04020102020204" pitchFamily="34" charset="0"/>
              </a:rPr>
              <a:t>)», «Сказки бабушки Матрены (русские сказки)» </a:t>
            </a:r>
            <a:r>
              <a:rPr lang="ru-RU" sz="2638" dirty="0">
                <a:solidFill>
                  <a:srgbClr val="0070C0"/>
                </a:solidFill>
                <a:latin typeface="Arial Black" panose="020B0A04020102020204" pitchFamily="34" charset="0"/>
              </a:rPr>
              <a:t>культурно-просветительского проекта «Бабушкины сказки» </a:t>
            </a:r>
            <a:r>
              <a:rPr lang="ru-RU" sz="2638" i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Фонда изучения и сохранения родных языков, направленного на взаимодействие семьи и дошкольного образования.</a:t>
            </a:r>
          </a:p>
          <a:p>
            <a:pPr marL="471202" indent="-471202" algn="just">
              <a:spcBef>
                <a:spcPts val="989"/>
              </a:spcBef>
              <a:buFont typeface="Wingdings" panose="05000000000000000000" pitchFamily="2" charset="2"/>
              <a:buChar char="Ø"/>
            </a:pPr>
            <a:r>
              <a:rPr lang="ru-RU" sz="2309" dirty="0">
                <a:solidFill>
                  <a:srgbClr val="0070C0"/>
                </a:solidFill>
                <a:latin typeface="Arial Black" panose="020B0A04020102020204" pitchFamily="34" charset="0"/>
              </a:rPr>
              <a:t>Созданы </a:t>
            </a:r>
            <a:r>
              <a:rPr lang="ru-RU" sz="2309" dirty="0">
                <a:solidFill>
                  <a:srgbClr val="C00000"/>
                </a:solidFill>
                <a:latin typeface="Arial Black" panose="020B0A04020102020204" pitchFamily="34" charset="0"/>
              </a:rPr>
              <a:t>КНИЖКИ РИСУНКОВ КОНКУРСА </a:t>
            </a:r>
            <a:r>
              <a:rPr lang="ru-RU" sz="2309" dirty="0">
                <a:solidFill>
                  <a:srgbClr val="0070C0"/>
                </a:solidFill>
                <a:latin typeface="Arial Black" panose="020B0A04020102020204" pitchFamily="34" charset="0"/>
              </a:rPr>
              <a:t>по мотивам сказок бабушки </a:t>
            </a:r>
            <a:r>
              <a:rPr lang="ru-RU" sz="2309" dirty="0" err="1">
                <a:solidFill>
                  <a:srgbClr val="0070C0"/>
                </a:solidFill>
                <a:latin typeface="Arial Black" panose="020B0A04020102020204" pitchFamily="34" charset="0"/>
              </a:rPr>
              <a:t>Долумы</a:t>
            </a:r>
            <a:r>
              <a:rPr lang="ru-RU" sz="2309" dirty="0">
                <a:solidFill>
                  <a:srgbClr val="0070C0"/>
                </a:solidFill>
                <a:latin typeface="Arial Black" panose="020B0A04020102020204" pitchFamily="34" charset="0"/>
              </a:rPr>
              <a:t>.</a:t>
            </a:r>
          </a:p>
          <a:p>
            <a:pPr marL="471202" indent="-471202" algn="just">
              <a:spcBef>
                <a:spcPts val="989"/>
              </a:spcBef>
              <a:buFont typeface="Wingdings" panose="05000000000000000000" pitchFamily="2" charset="2"/>
              <a:buChar char="Ø"/>
            </a:pPr>
            <a:r>
              <a:rPr lang="ru-RU" sz="2309" dirty="0">
                <a:solidFill>
                  <a:srgbClr val="0070C0"/>
                </a:solidFill>
                <a:latin typeface="Arial Black" panose="020B0A04020102020204" pitchFamily="34" charset="0"/>
              </a:rPr>
              <a:t>Созданы </a:t>
            </a:r>
            <a:r>
              <a:rPr lang="ru-RU" sz="2309" dirty="0">
                <a:solidFill>
                  <a:srgbClr val="C00000"/>
                </a:solidFill>
                <a:latin typeface="Arial Black" panose="020B0A04020102020204" pitchFamily="34" charset="0"/>
              </a:rPr>
              <a:t>7 МУЛЬТФИЛЬМОВ ТУВИНСКИМ СКАЗКАМ</a:t>
            </a:r>
          </a:p>
          <a:p>
            <a:pPr marL="471202" indent="-471202" algn="just">
              <a:spcBef>
                <a:spcPts val="989"/>
              </a:spcBef>
              <a:buFont typeface="Wingdings" panose="05000000000000000000" pitchFamily="2" charset="2"/>
              <a:buChar char="Ø"/>
            </a:pPr>
            <a:r>
              <a:rPr lang="ru-RU" sz="2309" dirty="0">
                <a:solidFill>
                  <a:srgbClr val="C00000"/>
                </a:solidFill>
                <a:latin typeface="Arial Black" panose="020B0A04020102020204" pitchFamily="34" charset="0"/>
              </a:rPr>
              <a:t>СЕМЬИ-УЧАСТНИКИ проекта </a:t>
            </a:r>
            <a:r>
              <a:rPr lang="ru-RU" sz="2309" dirty="0">
                <a:solidFill>
                  <a:srgbClr val="0070C0"/>
                </a:solidFill>
                <a:latin typeface="Arial Black" panose="020B0A04020102020204" pitchFamily="34" charset="0"/>
              </a:rPr>
              <a:t>победили</a:t>
            </a:r>
            <a:r>
              <a:rPr lang="ru-RU" sz="2309" dirty="0">
                <a:solidFill>
                  <a:srgbClr val="C00000"/>
                </a:solidFill>
                <a:latin typeface="Arial Black" panose="020B0A04020102020204" pitchFamily="34" charset="0"/>
              </a:rPr>
              <a:t> в РЕСПУБЛИКАНСКОМ КОНКУРСЕ </a:t>
            </a:r>
          </a:p>
          <a:p>
            <a:pPr marL="471202" indent="-471202" algn="just">
              <a:spcBef>
                <a:spcPts val="989"/>
              </a:spcBef>
              <a:buFont typeface="Wingdings" panose="05000000000000000000" pitchFamily="2" charset="2"/>
              <a:buChar char="Ø"/>
            </a:pPr>
            <a:endParaRPr lang="ru-RU" sz="2309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4050" y="164799"/>
            <a:ext cx="1572904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1091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651" y="-250905"/>
            <a:ext cx="8669893" cy="66446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640" y="-20544"/>
            <a:ext cx="7287736" cy="72376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4709" y="6031627"/>
            <a:ext cx="5633336" cy="55228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9570" y="5398028"/>
            <a:ext cx="6261589" cy="61088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48726" y="397"/>
            <a:ext cx="5613491" cy="53686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/>
          <a:srcRect l="9452" t="21455" r="8045" b="10388"/>
          <a:stretch/>
        </p:blipFill>
        <p:spPr>
          <a:xfrm>
            <a:off x="12313762" y="6031627"/>
            <a:ext cx="7659252" cy="51232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77656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4220" y="1535247"/>
            <a:ext cx="15049880" cy="9774103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D787D-F5C1-4375-8585-51E6DC3CEC90}" type="slidenum">
              <a:rPr lang="ru-RU" smtClean="0"/>
              <a:t>14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054220" y="86809"/>
            <a:ext cx="13379830" cy="14119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617" b="1" dirty="0">
                <a:solidFill>
                  <a:srgbClr val="0070C0"/>
                </a:solidFill>
                <a:latin typeface="CooperTuva" pitchFamily="34" charset="0"/>
                <a:cs typeface="Times New Roman"/>
              </a:rPr>
              <a:t>Пальчиковая игра «</a:t>
            </a:r>
            <a:r>
              <a:rPr lang="ru-RU" sz="4617" b="1" dirty="0" err="1">
                <a:solidFill>
                  <a:srgbClr val="0070C0"/>
                </a:solidFill>
                <a:latin typeface="CooperTuva" pitchFamily="34" charset="0"/>
                <a:cs typeface="Times New Roman"/>
              </a:rPr>
              <a:t>Алды</a:t>
            </a:r>
            <a:r>
              <a:rPr lang="ru-RU" sz="4617" b="1" dirty="0">
                <a:solidFill>
                  <a:srgbClr val="0070C0"/>
                </a:solidFill>
                <a:latin typeface="CooperTuva" pitchFamily="34" charset="0"/>
                <a:cs typeface="Times New Roman"/>
              </a:rPr>
              <a:t> куске»: </a:t>
            </a:r>
            <a:r>
              <a:rPr lang="ru-RU" sz="3958" b="1" dirty="0" err="1">
                <a:solidFill>
                  <a:srgbClr val="C00000"/>
                </a:solidFill>
                <a:latin typeface="CooperTuva" pitchFamily="34" charset="0"/>
                <a:cs typeface="Times New Roman"/>
              </a:rPr>
              <a:t>Дандар</a:t>
            </a:r>
            <a:r>
              <a:rPr lang="ru-RU" sz="3958" b="1" dirty="0">
                <a:solidFill>
                  <a:srgbClr val="C00000"/>
                </a:solidFill>
                <a:latin typeface="CooperTuva" pitchFamily="34" charset="0"/>
                <a:cs typeface="Times New Roman"/>
              </a:rPr>
              <a:t> </a:t>
            </a:r>
            <a:r>
              <a:rPr lang="ru-RU" sz="3958" b="1" dirty="0" err="1">
                <a:solidFill>
                  <a:srgbClr val="C00000"/>
                </a:solidFill>
                <a:latin typeface="CooperTuva" pitchFamily="34" charset="0"/>
                <a:cs typeface="Times New Roman"/>
              </a:rPr>
              <a:t>Дагжы</a:t>
            </a:r>
            <a:r>
              <a:rPr lang="ru-RU" sz="3958" b="1" dirty="0">
                <a:solidFill>
                  <a:srgbClr val="C00000"/>
                </a:solidFill>
                <a:latin typeface="CooperTuva" pitchFamily="34" charset="0"/>
                <a:cs typeface="Times New Roman"/>
              </a:rPr>
              <a:t>, 4 г.</a:t>
            </a:r>
            <a:endParaRPr lang="ru-RU" sz="4617" b="1" dirty="0">
              <a:solidFill>
                <a:srgbClr val="C00000"/>
              </a:solidFill>
              <a:latin typeface="CooperTuva" pitchFamily="34" charset="0"/>
              <a:cs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33447" y="230590"/>
            <a:ext cx="1572904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7026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93247886"/>
              </p:ext>
            </p:extLst>
          </p:nvPr>
        </p:nvGraphicFramePr>
        <p:xfrm>
          <a:off x="5556250" y="1920874"/>
          <a:ext cx="14547852" cy="1346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394451" y="70051"/>
            <a:ext cx="11885442" cy="168893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5277" dirty="0">
                <a:solidFill>
                  <a:srgbClr val="C00000"/>
                </a:solidFill>
                <a:latin typeface="AdverGothicTuva" panose="020B7200000000000000" pitchFamily="34" charset="0"/>
              </a:rPr>
              <a:t>ПРОЕКТ </a:t>
            </a:r>
            <a:br>
              <a:rPr lang="ru-RU" sz="5277" dirty="0">
                <a:solidFill>
                  <a:srgbClr val="C00000"/>
                </a:solidFill>
                <a:latin typeface="AdverGothicTuva" panose="020B7200000000000000" pitchFamily="34" charset="0"/>
              </a:rPr>
            </a:br>
            <a:r>
              <a:rPr lang="ru-RU" sz="5277" dirty="0">
                <a:solidFill>
                  <a:srgbClr val="0070C0"/>
                </a:solidFill>
                <a:latin typeface="AdverGothicTuva" panose="020B7200000000000000" pitchFamily="34" charset="0"/>
              </a:rPr>
              <a:t>по созданию мультфильмов</a:t>
            </a:r>
            <a:br>
              <a:rPr lang="ru-RU" sz="5277" dirty="0">
                <a:solidFill>
                  <a:srgbClr val="0070C0"/>
                </a:solidFill>
                <a:latin typeface="AdverGothicTuva" panose="020B7200000000000000" pitchFamily="34" charset="0"/>
              </a:rPr>
            </a:br>
            <a:endParaRPr lang="ru-RU" sz="5277" dirty="0">
              <a:solidFill>
                <a:srgbClr val="C00000"/>
              </a:solidFill>
              <a:latin typeface="AdverGothicTuva" panose="020B7200000000000000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0" y="3063875"/>
            <a:ext cx="7461249" cy="811942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marL="1413605" indent="-1413605" algn="ctr">
              <a:buFont typeface="Wingdings" panose="05000000000000000000" pitchFamily="2" charset="2"/>
              <a:buChar char="Ø"/>
            </a:pPr>
            <a:endParaRPr lang="ru-RU" sz="11873" u="sng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lvl="0" algn="ctr"/>
            <a:r>
              <a:rPr lang="ru-RU" sz="11873" u="sng" dirty="0">
                <a:solidFill>
                  <a:srgbClr val="C00000"/>
                </a:solidFill>
                <a:latin typeface="Arial Black" panose="020B0A04020102020204" pitchFamily="34" charset="0"/>
              </a:rPr>
              <a:t>МЕРОПРИЯТИЯ</a:t>
            </a:r>
          </a:p>
          <a:p>
            <a:pPr marL="1413605" indent="-1413605" algn="ctr">
              <a:buFont typeface="Wingdings" panose="05000000000000000000" pitchFamily="2" charset="2"/>
              <a:buChar char="Ø"/>
            </a:pPr>
            <a:endParaRPr lang="ru-RU" sz="11873" u="sng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marL="1130884" indent="-1130884">
              <a:buFont typeface="Wingdings" panose="05000000000000000000" pitchFamily="2" charset="2"/>
              <a:buChar char="Ø"/>
            </a:pPr>
            <a:r>
              <a:rPr lang="ru-RU" sz="9234" dirty="0">
                <a:solidFill>
                  <a:srgbClr val="C00000"/>
                </a:solidFill>
                <a:latin typeface="Arial Black" panose="020B0A04020102020204" pitchFamily="34" charset="0"/>
              </a:rPr>
              <a:t>УЧАСТИЕ В КПК </a:t>
            </a:r>
            <a:r>
              <a:rPr lang="ru-RU" sz="9234" dirty="0">
                <a:solidFill>
                  <a:srgbClr val="0070C0"/>
                </a:solidFill>
                <a:latin typeface="Arial Black" panose="020B0A04020102020204" pitchFamily="34" charset="0"/>
              </a:rPr>
              <a:t>по созданию мультфильмов</a:t>
            </a:r>
          </a:p>
          <a:p>
            <a:pPr marL="1130884" indent="-1130884">
              <a:buFont typeface="Wingdings" panose="05000000000000000000" pitchFamily="2" charset="2"/>
              <a:buChar char="Ø"/>
            </a:pPr>
            <a:endParaRPr lang="ru-RU" sz="9234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marL="1130884" indent="-1130884">
              <a:buFont typeface="Wingdings" panose="05000000000000000000" pitchFamily="2" charset="2"/>
              <a:buChar char="Ø"/>
            </a:pPr>
            <a:r>
              <a:rPr lang="ru-RU" sz="9234" dirty="0">
                <a:solidFill>
                  <a:srgbClr val="C00000"/>
                </a:solidFill>
                <a:latin typeface="Arial Black" panose="020B0A04020102020204" pitchFamily="34" charset="0"/>
              </a:rPr>
              <a:t>СЕМИНАР </a:t>
            </a:r>
            <a:r>
              <a:rPr lang="ru-RU" sz="9234" dirty="0">
                <a:solidFill>
                  <a:srgbClr val="0070C0"/>
                </a:solidFill>
                <a:latin typeface="Arial Black" panose="020B0A04020102020204" pitchFamily="34" charset="0"/>
              </a:rPr>
              <a:t>для воспитателей.</a:t>
            </a:r>
          </a:p>
          <a:p>
            <a:pPr marL="1130884" indent="-1130884">
              <a:buFont typeface="Wingdings" panose="05000000000000000000" pitchFamily="2" charset="2"/>
              <a:buChar char="Ø"/>
            </a:pPr>
            <a:endParaRPr lang="ru-RU" sz="9234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marL="1130884" indent="-1130884">
              <a:buFont typeface="Wingdings" panose="05000000000000000000" pitchFamily="2" charset="2"/>
              <a:buChar char="Ø"/>
            </a:pPr>
            <a:r>
              <a:rPr lang="ru-RU" sz="9234" dirty="0">
                <a:solidFill>
                  <a:srgbClr val="C00000"/>
                </a:solidFill>
                <a:latin typeface="Arial Black" panose="020B0A04020102020204" pitchFamily="34" charset="0"/>
              </a:rPr>
              <a:t>КУЛЬТУРНЫЕ ПРАКТИКИ </a:t>
            </a:r>
            <a:r>
              <a:rPr lang="ru-RU" sz="9234" dirty="0">
                <a:solidFill>
                  <a:srgbClr val="0070C0"/>
                </a:solidFill>
                <a:latin typeface="Arial Black" panose="020B0A04020102020204" pitchFamily="34" charset="0"/>
              </a:rPr>
              <a:t>  </a:t>
            </a:r>
            <a:r>
              <a:rPr lang="ru-RU" sz="7915" dirty="0">
                <a:solidFill>
                  <a:srgbClr val="0070C0"/>
                </a:solidFill>
                <a:latin typeface="Arial Black" panose="020B0A04020102020204" pitchFamily="34" charset="0"/>
              </a:rPr>
              <a:t>«ЧИТАЕМ СКАЗКИ»,  </a:t>
            </a:r>
            <a:r>
              <a:rPr lang="ru-RU" sz="9234" dirty="0">
                <a:solidFill>
                  <a:srgbClr val="0070C0"/>
                </a:solidFill>
                <a:latin typeface="Arial Black" panose="020B0A04020102020204" pitchFamily="34" charset="0"/>
              </a:rPr>
              <a:t>«РИСУЕМ МУЛЬТИКИ», «ЛЕПИМ, СОЗДАЕМ ГЕРОЕВ МУЛЬТИКОВ»,  «ОЗВУЧИВАЕМ МУЛЬТИКИ».</a:t>
            </a:r>
          </a:p>
          <a:p>
            <a:pPr marL="1130884" indent="-1130884">
              <a:buFont typeface="Wingdings" panose="05000000000000000000" pitchFamily="2" charset="2"/>
              <a:buChar char="Ø"/>
            </a:pPr>
            <a:endParaRPr lang="ru-RU" sz="9234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marL="1130884" indent="-1130884">
              <a:buFont typeface="Wingdings" panose="05000000000000000000" pitchFamily="2" charset="2"/>
              <a:buChar char="Ø"/>
            </a:pPr>
            <a:r>
              <a:rPr lang="ru-RU" sz="9234" dirty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  <a:r>
              <a:rPr lang="ru-RU" sz="9234" dirty="0">
                <a:solidFill>
                  <a:srgbClr val="C00000"/>
                </a:solidFill>
                <a:latin typeface="Arial Black" panose="020B0A04020102020204" pitchFamily="34" charset="0"/>
              </a:rPr>
              <a:t>АКЦИЯ «</a:t>
            </a:r>
            <a:r>
              <a:rPr lang="ru-RU" sz="9234" dirty="0">
                <a:solidFill>
                  <a:srgbClr val="0070C0"/>
                </a:solidFill>
                <a:latin typeface="Arial Black" panose="020B0A04020102020204" pitchFamily="34" charset="0"/>
              </a:rPr>
              <a:t>СМОТРИМ ТУВИНСКИЕ МУЛЬТИКИ» вместе с родителями</a:t>
            </a:r>
          </a:p>
          <a:p>
            <a:pPr marL="1130884" indent="-1130884">
              <a:buFont typeface="Wingdings" panose="05000000000000000000" pitchFamily="2" charset="2"/>
              <a:buChar char="Ø"/>
            </a:pPr>
            <a:r>
              <a:rPr lang="ru-RU" sz="10554" dirty="0">
                <a:solidFill>
                  <a:srgbClr val="C00000"/>
                </a:solidFill>
                <a:latin typeface="Arial Black" panose="020B0A04020102020204" pitchFamily="34" charset="0"/>
              </a:rPr>
              <a:t>СОЗДАНИЕ  ДЕКОРАЦИЙ, СЪЕМКА И МОНТАЖ МУЛЬТФИЛЬМОВ</a:t>
            </a:r>
            <a:r>
              <a:rPr lang="ru-RU" sz="10554" dirty="0">
                <a:solidFill>
                  <a:srgbClr val="0070C0"/>
                </a:solidFill>
                <a:latin typeface="Arial Black" panose="020B0A04020102020204" pitchFamily="34" charset="0"/>
              </a:rPr>
              <a:t> вместе с родителями и детьми</a:t>
            </a:r>
          </a:p>
          <a:p>
            <a:pPr lvl="0"/>
            <a:endParaRPr lang="ru-RU" sz="9234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marL="1130884" indent="-1130884">
              <a:buFont typeface="Wingdings" panose="05000000000000000000" pitchFamily="2" charset="2"/>
              <a:buChar char="Ø"/>
            </a:pPr>
            <a:r>
              <a:rPr lang="ru-RU" sz="10554" dirty="0">
                <a:solidFill>
                  <a:srgbClr val="C00000"/>
                </a:solidFill>
                <a:latin typeface="Arial Black" panose="020B0A04020102020204" pitchFamily="34" charset="0"/>
              </a:rPr>
              <a:t>ПРОСМОТР МУЛЬТФИЛЬМОВ</a:t>
            </a:r>
          </a:p>
          <a:p>
            <a:pPr marL="1130884" indent="-1130884">
              <a:buFont typeface="Wingdings" panose="05000000000000000000" pitchFamily="2" charset="2"/>
              <a:buChar char="Ø"/>
            </a:pPr>
            <a:r>
              <a:rPr lang="ru-RU" sz="10554" dirty="0">
                <a:solidFill>
                  <a:srgbClr val="C00000"/>
                </a:solidFill>
                <a:latin typeface="Arial Black" panose="020B0A04020102020204" pitchFamily="34" charset="0"/>
              </a:rPr>
              <a:t>КОНКУРС МУЛЬТФИЛЬМОВ </a:t>
            </a:r>
            <a:r>
              <a:rPr lang="ru-RU" sz="10554" dirty="0">
                <a:solidFill>
                  <a:srgbClr val="0070C0"/>
                </a:solidFill>
                <a:latin typeface="Arial Black" panose="020B0A04020102020204" pitchFamily="34" charset="0"/>
              </a:rPr>
              <a:t>среди групп</a:t>
            </a:r>
          </a:p>
          <a:p>
            <a:pPr marL="1130884" indent="-1130884">
              <a:buFont typeface="Wingdings" panose="05000000000000000000" pitchFamily="2" charset="2"/>
              <a:buChar char="Ø"/>
            </a:pPr>
            <a:endParaRPr lang="ru-RU" sz="10554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marL="1130884" indent="-1130884">
              <a:buFont typeface="Wingdings" panose="05000000000000000000" pitchFamily="2" charset="2"/>
              <a:buChar char="Ø"/>
            </a:pPr>
            <a:r>
              <a:rPr lang="ru-RU" sz="9234" dirty="0">
                <a:solidFill>
                  <a:srgbClr val="C00000"/>
                </a:solidFill>
                <a:latin typeface="Arial Black" panose="020B0A04020102020204" pitchFamily="34" charset="0"/>
              </a:rPr>
              <a:t>СЕМИНАР-ПРЕЗЕНТАЦИЯ </a:t>
            </a:r>
            <a:r>
              <a:rPr lang="ru-RU" sz="9234" dirty="0">
                <a:solidFill>
                  <a:srgbClr val="0070C0"/>
                </a:solidFill>
                <a:latin typeface="Arial Black" panose="020B0A04020102020204" pitchFamily="34" charset="0"/>
              </a:rPr>
              <a:t>проекта для руководителей детских садов</a:t>
            </a:r>
            <a:r>
              <a:rPr lang="ru-RU" sz="7915" dirty="0">
                <a:solidFill>
                  <a:srgbClr val="C00000"/>
                </a:solidFill>
                <a:latin typeface="Arial Black" panose="020B0A04020102020204" pitchFamily="34" charset="0"/>
              </a:rPr>
              <a:t>. </a:t>
            </a:r>
          </a:p>
          <a:p>
            <a:pPr marL="1130884" indent="-1130884">
              <a:buFont typeface="Wingdings" panose="05000000000000000000" pitchFamily="2" charset="2"/>
              <a:buChar char="Ø"/>
            </a:pPr>
            <a:endParaRPr lang="ru-RU" sz="10554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marL="1130884" indent="-1130884">
              <a:buFont typeface="Wingdings" panose="05000000000000000000" pitchFamily="2" charset="2"/>
              <a:buChar char="Ø"/>
            </a:pPr>
            <a:endParaRPr lang="ru-RU" sz="10883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marL="1130884" indent="-1130884">
              <a:buFont typeface="Wingdings" panose="05000000000000000000" pitchFamily="2" charset="2"/>
              <a:buChar char="Ø"/>
            </a:pPr>
            <a:endParaRPr lang="ru-RU" sz="10554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algn="ctr"/>
            <a:endParaRPr lang="ru-RU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7287738" y="3301629"/>
            <a:ext cx="12565058" cy="3406949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968" b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РЕЗУЛЬТАТЫ</a:t>
            </a:r>
          </a:p>
          <a:p>
            <a:pPr marL="471202" indent="-471202" algn="just">
              <a:spcBef>
                <a:spcPts val="989"/>
              </a:spcBef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70C0"/>
                </a:solidFill>
                <a:latin typeface="Arial Black" panose="020B0A04020102020204" pitchFamily="34" charset="0"/>
              </a:rPr>
              <a:t>ОСВОЕНА </a:t>
            </a:r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ТЕХНОЛОГИЯ СОЗДАНИЯ МУЛЬТФИЛЬМА.</a:t>
            </a:r>
          </a:p>
          <a:p>
            <a:pPr marL="471202" indent="-471202" algn="just">
              <a:spcBef>
                <a:spcPts val="989"/>
              </a:spcBef>
              <a:buFont typeface="Wingdings" panose="05000000000000000000" pitchFamily="2" charset="2"/>
              <a:buChar char="Ø"/>
            </a:pPr>
            <a:r>
              <a:rPr lang="ru-RU" sz="2638" dirty="0">
                <a:solidFill>
                  <a:srgbClr val="0070C0"/>
                </a:solidFill>
                <a:latin typeface="Arial Black" panose="020B0A04020102020204" pitchFamily="34" charset="0"/>
              </a:rPr>
              <a:t>СОЗДАНЫ </a:t>
            </a:r>
            <a:r>
              <a:rPr lang="ru-RU" sz="2638" dirty="0">
                <a:solidFill>
                  <a:srgbClr val="C00000"/>
                </a:solidFill>
                <a:latin typeface="Arial Black" panose="020B0A04020102020204" pitchFamily="34" charset="0"/>
              </a:rPr>
              <a:t>7 МУЛЬФИЛЬМОВ </a:t>
            </a:r>
            <a:r>
              <a:rPr lang="ru-RU" sz="2638" dirty="0">
                <a:solidFill>
                  <a:srgbClr val="0070C0"/>
                </a:solidFill>
                <a:latin typeface="Arial Black" panose="020B0A04020102020204" pitchFamily="34" charset="0"/>
              </a:rPr>
              <a:t>ПО МОТИВАМ СКАЗОК БАБУШКИ ДОЛУМЫ.</a:t>
            </a:r>
          </a:p>
          <a:p>
            <a:pPr marL="471202" indent="-471202" algn="just">
              <a:spcBef>
                <a:spcPts val="989"/>
              </a:spcBef>
              <a:buFont typeface="Wingdings" panose="05000000000000000000" pitchFamily="2" charset="2"/>
              <a:buChar char="Ø"/>
            </a:pPr>
            <a:r>
              <a:rPr lang="ru-RU" sz="2638" dirty="0">
                <a:solidFill>
                  <a:srgbClr val="0070C0"/>
                </a:solidFill>
                <a:latin typeface="Arial Black" panose="020B0A04020102020204" pitchFamily="34" charset="0"/>
              </a:rPr>
              <a:t>ПОБЕДИТЕЛЬ в РЕСПУБЛИКАНСКОМ КОНКУРСЕ</a:t>
            </a:r>
            <a:r>
              <a:rPr lang="ru-RU" sz="2638" dirty="0">
                <a:solidFill>
                  <a:srgbClr val="C00000"/>
                </a:solidFill>
                <a:latin typeface="Arial Black" panose="020B0A04020102020204" pitchFamily="34" charset="0"/>
              </a:rPr>
              <a:t> МУЛЬТФИЛЬМОВ «ЧЕЛЭЭШ», НОМИНАЦИЯ «ЛУЧШАЯ РИСОВАННАЯ АНИМАЦИЯ»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/>
          <a:srcRect l="17998" t="4604" r="18511" b="3696"/>
          <a:stretch/>
        </p:blipFill>
        <p:spPr>
          <a:xfrm>
            <a:off x="7376956" y="6470824"/>
            <a:ext cx="6193311" cy="492538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76264" y="6565232"/>
            <a:ext cx="6184469" cy="473657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9" name="Крест 28"/>
          <p:cNvSpPr/>
          <p:nvPr/>
        </p:nvSpPr>
        <p:spPr>
          <a:xfrm>
            <a:off x="11804650" y="1920875"/>
            <a:ext cx="45719" cy="76200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Крест 30"/>
          <p:cNvSpPr/>
          <p:nvPr/>
        </p:nvSpPr>
        <p:spPr>
          <a:xfrm>
            <a:off x="13337776" y="2464685"/>
            <a:ext cx="587693" cy="639421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79892" y="70051"/>
            <a:ext cx="1572904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7708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" y="3065469"/>
            <a:ext cx="8297602" cy="456268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6650" y="0"/>
            <a:ext cx="9381913" cy="527732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6328" y="4892675"/>
            <a:ext cx="6288627" cy="456268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0050" y="7788275"/>
            <a:ext cx="6546450" cy="368237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75361" y="15875"/>
            <a:ext cx="1572904" cy="13107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28445" y="6492875"/>
            <a:ext cx="6490087" cy="465810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054356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450" y="2682875"/>
            <a:ext cx="16369998" cy="9095753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D787D-F5C1-4375-8585-51E6DC3CEC90}" type="slidenum">
              <a:rPr lang="ru-RU" smtClean="0"/>
              <a:t>17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937250" y="7559675"/>
            <a:ext cx="9623187" cy="35394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AdverGothicTuva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ДЕТСКИЙ САД «ХЭЭЛЕР» </a:t>
            </a:r>
            <a:r>
              <a:rPr lang="ru-RU" sz="3200" b="1" dirty="0">
                <a:solidFill>
                  <a:srgbClr val="C00000"/>
                </a:solidFill>
                <a:latin typeface="AdverGothicTuva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</a:p>
          <a:p>
            <a:pPr algn="ctr"/>
            <a:r>
              <a:rPr lang="ru-RU" sz="3200" b="1" dirty="0">
                <a:solidFill>
                  <a:srgbClr val="C00000"/>
                </a:solidFill>
                <a:latin typeface="AdverGothicTuva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ПРОСТРАНСТВО ДЕТСКОЙ РЕАЛИЗАЦИИ И ОБЩЕНИЯ</a:t>
            </a:r>
          </a:p>
          <a:p>
            <a:pPr marL="753923" indent="-753923" algn="ctr">
              <a:buFontTx/>
              <a:buChar char="-"/>
            </a:pPr>
            <a:r>
              <a:rPr lang="ru-RU" sz="3200" b="1" dirty="0">
                <a:solidFill>
                  <a:srgbClr val="C00000"/>
                </a:solidFill>
                <a:latin typeface="AdverGothicTuva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ПРОСТРАНСТВО ВЗАИМОДЕЙСТВИЯ РОДИТЕЛЕЙ И ПЕДАГОГОВ.</a:t>
            </a:r>
          </a:p>
          <a:p>
            <a:pPr marL="753923" indent="-753923" algn="ctr">
              <a:buFontTx/>
              <a:buChar char="-"/>
            </a:pPr>
            <a:endParaRPr lang="ru-RU" sz="3200" b="1" dirty="0">
              <a:solidFill>
                <a:srgbClr val="C00000"/>
              </a:solidFill>
              <a:latin typeface="AdverGothicTuva" panose="020B7200000000000000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>
                <a:solidFill>
                  <a:srgbClr val="002060"/>
                </a:solidFill>
                <a:latin typeface="AdverGothicTuva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9984" y="303006"/>
            <a:ext cx="2126928" cy="176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5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D787D-F5C1-4375-8585-51E6DC3CEC90}" type="slidenum">
              <a:rPr lang="ru-RU" smtClean="0"/>
              <a:t>2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98" y="8138865"/>
            <a:ext cx="4126706" cy="30926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031" y="2900681"/>
            <a:ext cx="7672346" cy="45650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45721" t="6651"/>
          <a:stretch/>
        </p:blipFill>
        <p:spPr>
          <a:xfrm>
            <a:off x="4571876" y="7463190"/>
            <a:ext cx="3925954" cy="37838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32911" y="5731260"/>
            <a:ext cx="6657912" cy="56078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0014" y="6082784"/>
            <a:ext cx="4162897" cy="442307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7830" y="71125"/>
            <a:ext cx="8474329" cy="50711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444447">
            <a:off x="5540785" y="95825"/>
            <a:ext cx="3832365" cy="27032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357949" y="4899"/>
            <a:ext cx="1572904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408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330294" y="351368"/>
            <a:ext cx="13411199" cy="1214793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400" dirty="0">
                <a:solidFill>
                  <a:srgbClr val="C00000"/>
                </a:solidFill>
                <a:latin typeface="AdverGothicTuva" panose="020B7200000000000000" pitchFamily="34" charset="0"/>
              </a:rPr>
              <a:t>ЭТНОКУЛЬТУРНЫЙ КОМПЛЕКС</a:t>
            </a:r>
            <a:br>
              <a:rPr lang="ru-RU" sz="4400" dirty="0">
                <a:solidFill>
                  <a:srgbClr val="C00000"/>
                </a:solidFill>
                <a:latin typeface="AdverGothicTuva" panose="020B7200000000000000" pitchFamily="34" charset="0"/>
              </a:rPr>
            </a:br>
            <a:r>
              <a:rPr lang="ru-RU" sz="4000" b="1" dirty="0">
                <a:solidFill>
                  <a:srgbClr val="C00000"/>
                </a:solidFill>
                <a:latin typeface="AdverGothicTuva" panose="020B7200000000000000" pitchFamily="34" charset="0"/>
              </a:rPr>
              <a:t>МАДОУ детский сад «</a:t>
            </a:r>
            <a:r>
              <a:rPr lang="ru-RU" sz="4000" b="1" dirty="0" err="1">
                <a:solidFill>
                  <a:srgbClr val="C00000"/>
                </a:solidFill>
                <a:latin typeface="AdverGothicTuva" panose="020B7200000000000000" pitchFamily="34" charset="0"/>
              </a:rPr>
              <a:t>Хээлер</a:t>
            </a:r>
            <a:r>
              <a:rPr lang="ru-RU" sz="4000" b="1" dirty="0">
                <a:solidFill>
                  <a:srgbClr val="C00000"/>
                </a:solidFill>
                <a:latin typeface="AdverGothicTuva" panose="020B7200000000000000" pitchFamily="34" charset="0"/>
              </a:rPr>
              <a:t>» </a:t>
            </a:r>
            <a:r>
              <a:rPr lang="ru-RU" sz="3200" b="1" dirty="0" err="1">
                <a:solidFill>
                  <a:srgbClr val="C00000"/>
                </a:solidFill>
                <a:latin typeface="AdverGothicTuva" panose="020B7200000000000000" pitchFamily="34" charset="0"/>
                <a:cs typeface="Times New Roman" panose="02020603050405020304" pitchFamily="18" charset="0"/>
              </a:rPr>
              <a:t>г.Чадаана</a:t>
            </a:r>
            <a:r>
              <a:rPr lang="ru-RU" sz="3200" b="1" dirty="0">
                <a:solidFill>
                  <a:srgbClr val="C00000"/>
                </a:solidFill>
                <a:latin typeface="AdverGothicTuva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ru-RU" sz="4000" dirty="0">
                <a:solidFill>
                  <a:srgbClr val="C00000"/>
                </a:solidFill>
                <a:latin typeface="AdverGothicTuva" panose="020B7200000000000000" pitchFamily="34" charset="0"/>
              </a:rPr>
              <a:t> </a:t>
            </a:r>
            <a:endParaRPr lang="ru-RU" sz="1100" dirty="0">
              <a:solidFill>
                <a:srgbClr val="C00000"/>
              </a:solidFill>
              <a:latin typeface="AdverGothicTuva" panose="020B7200000000000000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2365" b="45950"/>
          <a:stretch/>
        </p:blipFill>
        <p:spPr>
          <a:xfrm>
            <a:off x="4989746" y="1652182"/>
            <a:ext cx="6607020" cy="34499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Объект 4"/>
          <p:cNvSpPr>
            <a:spLocks noGrp="1"/>
          </p:cNvSpPr>
          <p:nvPr>
            <p:ph sz="half" idx="1"/>
          </p:nvPr>
        </p:nvSpPr>
        <p:spPr>
          <a:xfrm>
            <a:off x="123701" y="2911475"/>
            <a:ext cx="4717338" cy="846260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endParaRPr lang="ru-RU" sz="2000" u="sng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000" u="sng" dirty="0">
                <a:solidFill>
                  <a:srgbClr val="0070C0"/>
                </a:solidFill>
                <a:latin typeface="Arial Black" panose="020B0A04020102020204" pitchFamily="34" charset="0"/>
              </a:rPr>
              <a:t>РАЗДЕЛЫ:</a:t>
            </a:r>
          </a:p>
          <a:p>
            <a:r>
              <a:rPr lang="ru-RU" sz="2800" dirty="0">
                <a:solidFill>
                  <a:srgbClr val="0070C0"/>
                </a:solidFill>
                <a:latin typeface="Arial Black" panose="020B0A04020102020204" pitchFamily="34" charset="0"/>
              </a:rPr>
              <a:t>ЮРТА-МУЗЕЙ</a:t>
            </a:r>
          </a:p>
          <a:p>
            <a:r>
              <a:rPr lang="ru-RU" sz="2800" dirty="0">
                <a:solidFill>
                  <a:srgbClr val="0070C0"/>
                </a:solidFill>
                <a:latin typeface="Arial Black" panose="020B0A04020102020204" pitchFamily="34" charset="0"/>
              </a:rPr>
              <a:t>ЮРТА </a:t>
            </a:r>
            <a:r>
              <a:rPr lang="ru-RU" sz="2800" dirty="0">
                <a:solidFill>
                  <a:srgbClr val="C00000"/>
                </a:solidFill>
                <a:latin typeface="Arial Black" panose="020B0A04020102020204" pitchFamily="34" charset="0"/>
              </a:rPr>
              <a:t>для проведения игр и мероприятий с родителями</a:t>
            </a:r>
            <a:endParaRPr lang="ru-RU" sz="2800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r>
              <a:rPr lang="ru-RU" sz="2800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>
                <a:solidFill>
                  <a:srgbClr val="0070C0"/>
                </a:solidFill>
                <a:latin typeface="Arial Black" panose="020B0A04020102020204" pitchFamily="34" charset="0"/>
              </a:rPr>
              <a:t>КОНСУЛЬТАЦИОННЫЙ ЦЕНТР </a:t>
            </a:r>
            <a:r>
              <a:rPr lang="ru-RU" sz="2800" dirty="0">
                <a:solidFill>
                  <a:srgbClr val="C00000"/>
                </a:solidFill>
                <a:latin typeface="Arial Black" panose="020B0A04020102020204" pitchFamily="34" charset="0"/>
              </a:rPr>
              <a:t>для родителей с детьми до 18 лет</a:t>
            </a:r>
          </a:p>
          <a:p>
            <a:r>
              <a:rPr lang="ru-RU" sz="2800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>
                <a:solidFill>
                  <a:srgbClr val="0070C0"/>
                </a:solidFill>
                <a:latin typeface="Arial Black" panose="020B0A04020102020204" pitchFamily="34" charset="0"/>
              </a:rPr>
              <a:t>КАБИНЕТ РОДНОГО ЯЗЫКА С </a:t>
            </a:r>
            <a:r>
              <a:rPr lang="ru-RU" sz="2800" dirty="0">
                <a:solidFill>
                  <a:srgbClr val="C00000"/>
                </a:solidFill>
                <a:latin typeface="Arial Black" panose="020B0A04020102020204" pitchFamily="34" charset="0"/>
              </a:rPr>
              <a:t>БИБЛИОТЕКОЙ</a:t>
            </a:r>
          </a:p>
          <a:p>
            <a:r>
              <a:rPr lang="ru-RU" sz="2800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2800" dirty="0">
                <a:solidFill>
                  <a:srgbClr val="0070C0"/>
                </a:solidFill>
                <a:latin typeface="Arial Black" panose="020B0A04020102020204" pitchFamily="34" charset="0"/>
              </a:rPr>
              <a:t>ПЛОЩАДКА-ИНСТАЛЛЯЦИЯ</a:t>
            </a:r>
            <a:r>
              <a:rPr lang="ru-RU" sz="2800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ru-RU" sz="2800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ru-RU" sz="2800" dirty="0">
                <a:solidFill>
                  <a:srgbClr val="0070C0"/>
                </a:solidFill>
                <a:latin typeface="Arial Black" panose="020B0A04020102020204" pitchFamily="34" charset="0"/>
              </a:rPr>
              <a:t>ПЛОЩАДКА КОЧЕВНИКА </a:t>
            </a:r>
            <a:r>
              <a:rPr lang="ru-RU" sz="2800" dirty="0">
                <a:solidFill>
                  <a:srgbClr val="C00000"/>
                </a:solidFill>
                <a:latin typeface="Arial Black" panose="020B0A04020102020204" pitchFamily="34" charset="0"/>
              </a:rPr>
              <a:t>для прогулок, </a:t>
            </a:r>
          </a:p>
          <a:p>
            <a:r>
              <a:rPr lang="ru-RU" sz="2800" dirty="0">
                <a:solidFill>
                  <a:srgbClr val="C00000"/>
                </a:solidFill>
                <a:latin typeface="Arial Black" panose="020B0A04020102020204" pitchFamily="34" charset="0"/>
              </a:rPr>
              <a:t>мероприятий</a:t>
            </a:r>
          </a:p>
          <a:p>
            <a:endParaRPr lang="ru-RU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/>
            <a:endParaRPr lang="ru-RU" sz="3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32177" y="1999746"/>
            <a:ext cx="7600496" cy="4123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49123" y="4869222"/>
            <a:ext cx="5229327" cy="2938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60368" y="5998406"/>
            <a:ext cx="8293429" cy="5148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2424" y="7377177"/>
            <a:ext cx="5026025" cy="37695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41040" y="5131237"/>
            <a:ext cx="4350707" cy="30717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747843" y="88539"/>
            <a:ext cx="202108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408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2375" y="-161873"/>
            <a:ext cx="5878875" cy="446509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D787D-F5C1-4375-8585-51E6DC3CEC90}" type="slidenum">
              <a:rPr lang="ru-RU" smtClean="0"/>
              <a:t>4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341" y="4515966"/>
            <a:ext cx="2277418" cy="22774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646" t="17045" r="15833" b="36349"/>
          <a:stretch/>
        </p:blipFill>
        <p:spPr>
          <a:xfrm>
            <a:off x="4969601" y="4130675"/>
            <a:ext cx="15037353" cy="6858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34050" y="-83128"/>
            <a:ext cx="1572904" cy="12985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/>
          <a:srcRect l="4199" t="5550" r="3081" b="3808"/>
          <a:stretch/>
        </p:blipFill>
        <p:spPr>
          <a:xfrm>
            <a:off x="30971" y="5121275"/>
            <a:ext cx="4534680" cy="411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826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8650" y="1692275"/>
            <a:ext cx="6375991" cy="38923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978" y="0"/>
            <a:ext cx="7332903" cy="50952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5111160"/>
            <a:ext cx="8839200" cy="60165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2650" y="5770684"/>
            <a:ext cx="8930951" cy="55275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308946" y="165114"/>
            <a:ext cx="1572904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879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5850" y="289823"/>
            <a:ext cx="11973943" cy="7830921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0824" y="5843516"/>
            <a:ext cx="7591392" cy="54654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883" y="6392873"/>
            <a:ext cx="7007639" cy="491608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93" y="3140075"/>
            <a:ext cx="3241082" cy="425908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57850" y="10752"/>
            <a:ext cx="1572904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442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382" y="2824684"/>
            <a:ext cx="2401658" cy="19860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6499225" y="26988"/>
            <a:ext cx="13604875" cy="12700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000" dirty="0">
                <a:solidFill>
                  <a:srgbClr val="C00000"/>
                </a:solidFill>
                <a:latin typeface="AdverGothicTuva" panose="020B7200000000000000" pitchFamily="34" charset="0"/>
              </a:rPr>
              <a:t>ЭТНОКУЛЬТУРНЫЙ КОМПЛЕКС</a:t>
            </a:r>
            <a:br>
              <a:rPr lang="ru-RU" sz="4000" dirty="0">
                <a:solidFill>
                  <a:srgbClr val="C00000"/>
                </a:solidFill>
                <a:latin typeface="AdverGothicTuva" panose="020B7200000000000000" pitchFamily="34" charset="0"/>
              </a:rPr>
            </a:br>
            <a:r>
              <a:rPr lang="ru-RU" sz="3600" b="1" dirty="0">
                <a:solidFill>
                  <a:srgbClr val="C00000"/>
                </a:solidFill>
                <a:latin typeface="AdverGothicTuva" panose="020B7200000000000000" pitchFamily="34" charset="0"/>
              </a:rPr>
              <a:t>МАДОУ детский сад «</a:t>
            </a:r>
            <a:r>
              <a:rPr lang="ru-RU" sz="3600" b="1" dirty="0" err="1">
                <a:solidFill>
                  <a:srgbClr val="C00000"/>
                </a:solidFill>
                <a:latin typeface="AdverGothicTuva" panose="020B7200000000000000" pitchFamily="34" charset="0"/>
              </a:rPr>
              <a:t>Хээлер</a:t>
            </a:r>
            <a:r>
              <a:rPr lang="ru-RU" sz="3600" b="1" dirty="0">
                <a:solidFill>
                  <a:srgbClr val="C00000"/>
                </a:solidFill>
                <a:latin typeface="AdverGothicTuva" panose="020B7200000000000000" pitchFamily="34" charset="0"/>
              </a:rPr>
              <a:t>» </a:t>
            </a:r>
            <a:r>
              <a:rPr lang="ru-RU" sz="2800" b="1" dirty="0" err="1">
                <a:solidFill>
                  <a:srgbClr val="C00000"/>
                </a:solidFill>
                <a:latin typeface="AdverGothicTuva" panose="020B7200000000000000" pitchFamily="34" charset="0"/>
                <a:cs typeface="Times New Roman" panose="02020603050405020304" pitchFamily="18" charset="0"/>
              </a:rPr>
              <a:t>г.Чадаана</a:t>
            </a:r>
            <a:r>
              <a:rPr lang="ru-RU" sz="2800" b="1" dirty="0">
                <a:solidFill>
                  <a:srgbClr val="C00000"/>
                </a:solidFill>
                <a:latin typeface="AdverGothicTuva" panose="020B7200000000000000" pitchFamily="34" charset="0"/>
                <a:cs typeface="Times New Roman" panose="02020603050405020304" pitchFamily="18" charset="0"/>
              </a:rPr>
              <a:t> </a:t>
            </a:r>
            <a:br>
              <a:rPr lang="ru-RU" sz="4000" dirty="0">
                <a:solidFill>
                  <a:srgbClr val="C00000"/>
                </a:solidFill>
                <a:latin typeface="AdverGothicTuva" panose="020B7200000000000000" pitchFamily="34" charset="0"/>
              </a:rPr>
            </a:br>
            <a:endParaRPr lang="ru-RU" sz="1050" dirty="0">
              <a:solidFill>
                <a:srgbClr val="0070C0"/>
              </a:solidFill>
              <a:latin typeface="AdverGothicTuva" panose="020B7200000000000000" pitchFamily="34" charset="0"/>
            </a:endParaRPr>
          </a:p>
        </p:txBody>
      </p:sp>
      <p:sp>
        <p:nvSpPr>
          <p:cNvPr id="13" name="Объект 4"/>
          <p:cNvSpPr>
            <a:spLocks noGrp="1"/>
          </p:cNvSpPr>
          <p:nvPr>
            <p:ph sz="half" idx="4294967295"/>
          </p:nvPr>
        </p:nvSpPr>
        <p:spPr>
          <a:xfrm>
            <a:off x="8804275" y="1404938"/>
            <a:ext cx="11299825" cy="981233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algn="ctr">
              <a:spcBef>
                <a:spcPts val="989"/>
              </a:spcBef>
            </a:pPr>
            <a:endParaRPr lang="ru-RU" sz="4000" u="sng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ru-RU" sz="7200" u="sng" dirty="0">
                <a:solidFill>
                  <a:srgbClr val="C00000"/>
                </a:solidFill>
                <a:latin typeface="Arial Black" panose="020B0A04020102020204" pitchFamily="34" charset="0"/>
              </a:rPr>
              <a:t>ПРОДУКТЫ</a:t>
            </a:r>
          </a:p>
          <a:p>
            <a:pPr marL="753923" indent="-753923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ru-RU" sz="12800" dirty="0">
                <a:solidFill>
                  <a:srgbClr val="C00000"/>
                </a:solidFill>
                <a:latin typeface="Arial Black" panose="020B0A04020102020204" pitchFamily="34" charset="0"/>
              </a:rPr>
              <a:t>5 </a:t>
            </a:r>
            <a:r>
              <a:rPr lang="ru-RU" sz="8000" dirty="0">
                <a:solidFill>
                  <a:srgbClr val="C00000"/>
                </a:solidFill>
                <a:latin typeface="Arial Black" panose="020B0A04020102020204" pitchFamily="34" charset="0"/>
              </a:rPr>
              <a:t>методических пособий </a:t>
            </a:r>
            <a:r>
              <a:rPr lang="ru-RU" sz="8000" dirty="0">
                <a:solidFill>
                  <a:srgbClr val="0070C0"/>
                </a:solidFill>
                <a:latin typeface="Arial Black" panose="020B0A04020102020204" pitchFamily="34" charset="0"/>
              </a:rPr>
              <a:t>для родителей по развитию родной (тувинской) речи УМК «Родная Тува» (ИРНШ) </a:t>
            </a:r>
          </a:p>
          <a:p>
            <a:pPr marL="565442" indent="-565442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ru-RU" sz="8000" dirty="0">
                <a:solidFill>
                  <a:srgbClr val="C00000"/>
                </a:solidFill>
                <a:latin typeface="Arial Black" panose="020B0A04020102020204" pitchFamily="34" charset="0"/>
              </a:rPr>
              <a:t>75 буклетов </a:t>
            </a:r>
            <a:r>
              <a:rPr lang="ru-RU" sz="8000" dirty="0">
                <a:solidFill>
                  <a:srgbClr val="0070C0"/>
                </a:solidFill>
                <a:latin typeface="Arial Black" panose="020B0A04020102020204" pitchFamily="34" charset="0"/>
              </a:rPr>
              <a:t>по различным вопросам воспитания</a:t>
            </a:r>
          </a:p>
          <a:p>
            <a:pPr marL="565442" indent="-565442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ru-RU" sz="8000" dirty="0">
                <a:solidFill>
                  <a:srgbClr val="C00000"/>
                </a:solidFill>
                <a:latin typeface="Arial Black" panose="020B0A04020102020204" pitchFamily="34" charset="0"/>
              </a:rPr>
              <a:t>36 обучающих видеороликов </a:t>
            </a:r>
            <a:r>
              <a:rPr lang="ru-RU" sz="8000" dirty="0">
                <a:solidFill>
                  <a:srgbClr val="0070C0"/>
                </a:solidFill>
                <a:latin typeface="Arial Black" panose="020B0A04020102020204" pitchFamily="34" charset="0"/>
              </a:rPr>
              <a:t>для родителей</a:t>
            </a:r>
          </a:p>
          <a:p>
            <a:pPr marL="565442" indent="-565442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ru-RU" sz="8000" dirty="0">
                <a:solidFill>
                  <a:srgbClr val="C00000"/>
                </a:solidFill>
                <a:latin typeface="Arial Black" panose="020B0A04020102020204" pitchFamily="34" charset="0"/>
              </a:rPr>
              <a:t>12 семинаров </a:t>
            </a:r>
            <a:r>
              <a:rPr lang="ru-RU" sz="8000" dirty="0">
                <a:solidFill>
                  <a:srgbClr val="0070C0"/>
                </a:solidFill>
                <a:latin typeface="Arial Black" panose="020B0A04020102020204" pitchFamily="34" charset="0"/>
              </a:rPr>
              <a:t>для коллег 5 </a:t>
            </a:r>
            <a:r>
              <a:rPr lang="ru-RU" sz="8000" dirty="0" err="1">
                <a:solidFill>
                  <a:srgbClr val="0070C0"/>
                </a:solidFill>
                <a:latin typeface="Arial Black" panose="020B0A04020102020204" pitchFamily="34" charset="0"/>
              </a:rPr>
              <a:t>кожуунов</a:t>
            </a:r>
            <a:r>
              <a:rPr lang="ru-RU" sz="8000" dirty="0">
                <a:solidFill>
                  <a:srgbClr val="0070C0"/>
                </a:solidFill>
                <a:latin typeface="Arial Black" panose="020B0A04020102020204" pitchFamily="34" charset="0"/>
              </a:rPr>
              <a:t> по обобщению опыта.</a:t>
            </a:r>
          </a:p>
          <a:p>
            <a:pPr marL="565442" indent="-565442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ru-RU" sz="8000" dirty="0">
                <a:solidFill>
                  <a:srgbClr val="C00000"/>
                </a:solidFill>
                <a:latin typeface="Arial Black" panose="020B0A04020102020204" pitchFamily="34" charset="0"/>
              </a:rPr>
              <a:t>3 дидактические развивающие игры</a:t>
            </a:r>
          </a:p>
          <a:p>
            <a:pPr marL="565442" indent="-565442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ru-RU" sz="8000" dirty="0">
                <a:solidFill>
                  <a:srgbClr val="C00000"/>
                </a:solidFill>
                <a:latin typeface="Arial Black" panose="020B0A04020102020204" pitchFamily="34" charset="0"/>
              </a:rPr>
              <a:t>7 мультфильмов</a:t>
            </a:r>
          </a:p>
          <a:p>
            <a:pPr algn="ctr">
              <a:lnSpc>
                <a:spcPct val="120000"/>
              </a:lnSpc>
            </a:pPr>
            <a:r>
              <a:rPr lang="ru-RU" sz="8000" u="sng" dirty="0">
                <a:solidFill>
                  <a:srgbClr val="C00000"/>
                </a:solidFill>
                <a:latin typeface="Arial Black" panose="020B0A04020102020204" pitchFamily="34" charset="0"/>
              </a:rPr>
              <a:t>РЕАЛИЗОВАННЫЕ ПРОЕКТЫ</a:t>
            </a:r>
          </a:p>
          <a:p>
            <a:pPr marL="565442" indent="-565442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ru-RU" sz="7200" dirty="0">
                <a:solidFill>
                  <a:srgbClr val="0070C0"/>
                </a:solidFill>
                <a:latin typeface="Arial Black" panose="020B0A04020102020204" pitchFamily="34" charset="0"/>
              </a:rPr>
              <a:t> «БЛАГОПОЖЕЛАНИЯ ТУВИНСКОГО НАРОДА (2014)</a:t>
            </a:r>
          </a:p>
          <a:p>
            <a:pPr marL="565442" indent="-565442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ru-RU" sz="7200" dirty="0">
                <a:solidFill>
                  <a:srgbClr val="C00000"/>
                </a:solidFill>
                <a:latin typeface="Arial Black" panose="020B0A04020102020204" pitchFamily="34" charset="0"/>
              </a:rPr>
              <a:t> «ЭРНИН ЭРЕЗИ»( С 2016)</a:t>
            </a:r>
          </a:p>
          <a:p>
            <a:pPr marL="565442" indent="-565442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ru-RU" sz="7200" dirty="0">
                <a:solidFill>
                  <a:srgbClr val="0070C0"/>
                </a:solidFill>
                <a:latin typeface="Arial Black" panose="020B0A04020102020204" pitchFamily="34" charset="0"/>
              </a:rPr>
              <a:t> НПК «Опыт, проблемы и перспективы развития дошкольного и начального общего образования»(2019)</a:t>
            </a:r>
          </a:p>
          <a:p>
            <a:pPr marL="565442" indent="-565442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ru-RU" sz="7200" dirty="0">
                <a:solidFill>
                  <a:srgbClr val="C00000"/>
                </a:solidFill>
                <a:latin typeface="Arial Black" panose="020B0A04020102020204" pitchFamily="34" charset="0"/>
              </a:rPr>
              <a:t>ЭТНОКУЛЬТУРНЫЙ КОМПЛЕКС (2021-2022)</a:t>
            </a:r>
          </a:p>
          <a:p>
            <a:pPr marL="1022642" lvl="1" indent="-565442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ru-RU" sz="7200" dirty="0">
                <a:solidFill>
                  <a:srgbClr val="0070C0"/>
                </a:solidFill>
                <a:latin typeface="Arial Black" panose="020B0A04020102020204" pitchFamily="34" charset="0"/>
              </a:rPr>
              <a:t> НПК «МЫ ВМЕСТЕ –ЗНАЧИТ РЯДОМ» (2021)</a:t>
            </a:r>
          </a:p>
          <a:p>
            <a:pPr marL="565442" indent="-565442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ru-RU" sz="7200" dirty="0">
                <a:solidFill>
                  <a:srgbClr val="C00000"/>
                </a:solidFill>
                <a:latin typeface="Arial Black" panose="020B0A04020102020204" pitchFamily="34" charset="0"/>
              </a:rPr>
              <a:t> «ЧИТАЕМ БАБУШКИНЫ СКАЗКИ» ( С 2022)</a:t>
            </a:r>
          </a:p>
          <a:p>
            <a:pPr marL="565442" indent="-565442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ru-RU" sz="7200" dirty="0">
                <a:solidFill>
                  <a:srgbClr val="0070C0"/>
                </a:solidFill>
                <a:latin typeface="Arial Black" panose="020B0A04020102020204" pitchFamily="34" charset="0"/>
              </a:rPr>
              <a:t> ШКОЛА ЭКСКУРСОВОДА (С 2021)</a:t>
            </a:r>
          </a:p>
          <a:p>
            <a:pPr lvl="0" algn="ctr">
              <a:lnSpc>
                <a:spcPct val="120000"/>
              </a:lnSpc>
            </a:pPr>
            <a:r>
              <a:rPr lang="ru-RU" sz="8000" u="sng" dirty="0">
                <a:solidFill>
                  <a:srgbClr val="C00000"/>
                </a:solidFill>
                <a:latin typeface="Arial Black" panose="020B0A04020102020204" pitchFamily="34" charset="0"/>
              </a:rPr>
              <a:t>ДОСТИЖЕНИЯ</a:t>
            </a:r>
          </a:p>
          <a:p>
            <a:pPr marL="565442" indent="-565442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ru-RU" sz="7200" dirty="0">
                <a:solidFill>
                  <a:srgbClr val="C00000"/>
                </a:solidFill>
                <a:latin typeface="Arial Black" panose="020B0A04020102020204" pitchFamily="34" charset="0"/>
              </a:rPr>
              <a:t>Победитель федеральных конкурсов «</a:t>
            </a:r>
            <a:r>
              <a:rPr lang="ru-RU" sz="7200" dirty="0">
                <a:solidFill>
                  <a:srgbClr val="0070C0"/>
                </a:solidFill>
                <a:latin typeface="Arial Black" panose="020B0A04020102020204" pitchFamily="34" charset="0"/>
              </a:rPr>
              <a:t>ПОДДЕРЖКА СЕМЕЙ, ИМЕЮЩИХ ДЕТЕЙ» (2020), «СОВРЕМЕННАЯ ШКОЛА» (2021)</a:t>
            </a:r>
          </a:p>
          <a:p>
            <a:pPr marL="565442" indent="-565442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ru-RU" sz="7200" dirty="0">
                <a:solidFill>
                  <a:srgbClr val="C00000"/>
                </a:solidFill>
                <a:latin typeface="Arial Black" panose="020B0A04020102020204" pitchFamily="34" charset="0"/>
              </a:rPr>
              <a:t>Лауреат-победитель Всероссийского открытого публичного конкурса «</a:t>
            </a:r>
            <a:r>
              <a:rPr lang="ru-RU" sz="7200" dirty="0">
                <a:solidFill>
                  <a:srgbClr val="0070C0"/>
                </a:solidFill>
                <a:latin typeface="Arial Black" panose="020B0A04020102020204" pitchFamily="34" charset="0"/>
              </a:rPr>
              <a:t>ЛУЧШИЕ ПРАКТИКИ УПРАВЛЕНИЯ ДОШКОЛЬНОГО ОБРАЗОВАНИЯ</a:t>
            </a:r>
            <a:r>
              <a:rPr lang="ru-RU" sz="7200" dirty="0">
                <a:solidFill>
                  <a:srgbClr val="C00000"/>
                </a:solidFill>
                <a:latin typeface="Arial Black" panose="020B0A04020102020204" pitchFamily="34" charset="0"/>
              </a:rPr>
              <a:t>» (2021).</a:t>
            </a:r>
          </a:p>
          <a:p>
            <a:pPr marL="565442" indent="-565442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ru-RU" sz="7200" dirty="0">
                <a:solidFill>
                  <a:srgbClr val="0070C0"/>
                </a:solidFill>
                <a:latin typeface="Arial Black" panose="020B0A04020102020204" pitchFamily="34" charset="0"/>
              </a:rPr>
              <a:t> Дипломант республиканского конкурса «</a:t>
            </a:r>
            <a:r>
              <a:rPr lang="ru-RU" sz="7200" dirty="0">
                <a:solidFill>
                  <a:srgbClr val="C00000"/>
                </a:solidFill>
                <a:latin typeface="Arial Black" panose="020B0A04020102020204" pitchFamily="34" charset="0"/>
              </a:rPr>
              <a:t>ЛУЧШИЙ КАБИНЕТ ТУВИНСКОГО ЯЗЫКА-2020»</a:t>
            </a:r>
          </a:p>
          <a:p>
            <a:pPr marL="565442" indent="-565442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ru-RU" sz="7200" dirty="0">
                <a:solidFill>
                  <a:srgbClr val="0070C0"/>
                </a:solidFill>
                <a:latin typeface="Arial Black" panose="020B0A04020102020204" pitchFamily="34" charset="0"/>
              </a:rPr>
              <a:t>Победитель в республиканском конкурсе мультфильмов «</a:t>
            </a:r>
            <a:r>
              <a:rPr lang="ru-RU" sz="7200" dirty="0" err="1">
                <a:solidFill>
                  <a:srgbClr val="0070C0"/>
                </a:solidFill>
                <a:latin typeface="Arial Black" panose="020B0A04020102020204" pitchFamily="34" charset="0"/>
              </a:rPr>
              <a:t>Челээш</a:t>
            </a:r>
            <a:r>
              <a:rPr lang="ru-RU" sz="7200" dirty="0">
                <a:solidFill>
                  <a:srgbClr val="0070C0"/>
                </a:solidFill>
                <a:latin typeface="Arial Black" panose="020B0A04020102020204" pitchFamily="34" charset="0"/>
              </a:rPr>
              <a:t>», </a:t>
            </a:r>
            <a:r>
              <a:rPr lang="ru-RU" sz="7200" dirty="0">
                <a:solidFill>
                  <a:srgbClr val="C00000"/>
                </a:solidFill>
                <a:latin typeface="Arial Black" panose="020B0A04020102020204" pitchFamily="34" charset="0"/>
              </a:rPr>
              <a:t>НОМИНАЦИЯ «ЛУЧШАЯ РИСОВАННАЯ АНИМАЦИЯ» (2022)</a:t>
            </a:r>
          </a:p>
          <a:p>
            <a:pPr marL="565442" indent="-565442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ru-RU" sz="7200" dirty="0">
                <a:solidFill>
                  <a:srgbClr val="0070C0"/>
                </a:solidFill>
                <a:latin typeface="Arial Black" panose="020B0A04020102020204" pitchFamily="34" charset="0"/>
              </a:rPr>
              <a:t>Победитель детского республиканского конкурса </a:t>
            </a:r>
            <a:r>
              <a:rPr lang="ru-RU" sz="7200" dirty="0">
                <a:solidFill>
                  <a:srgbClr val="C00000"/>
                </a:solidFill>
                <a:latin typeface="Arial Black" panose="020B0A04020102020204" pitchFamily="34" charset="0"/>
              </a:rPr>
              <a:t>ПО СКАЗИТЕЛЬСКОМУ ИСКУССТВУ (2022</a:t>
            </a:r>
            <a:r>
              <a:rPr lang="ru-RU" sz="7200" dirty="0">
                <a:solidFill>
                  <a:srgbClr val="0070C0"/>
                </a:solidFill>
                <a:latin typeface="Arial Black" panose="020B0A04020102020204" pitchFamily="34" charset="0"/>
              </a:rPr>
              <a:t>)</a:t>
            </a:r>
          </a:p>
          <a:p>
            <a:pPr marL="565442" indent="-565442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ru-RU" sz="7200" dirty="0">
                <a:solidFill>
                  <a:srgbClr val="0070C0"/>
                </a:solidFill>
                <a:latin typeface="Arial Black" panose="020B0A04020102020204" pitchFamily="34" charset="0"/>
              </a:rPr>
              <a:t>Победитель республиканского </a:t>
            </a:r>
            <a:r>
              <a:rPr lang="ru-RU" sz="7200" dirty="0">
                <a:solidFill>
                  <a:srgbClr val="C00000"/>
                </a:solidFill>
                <a:latin typeface="Arial Black" panose="020B0A04020102020204" pitchFamily="34" charset="0"/>
              </a:rPr>
              <a:t>ФЕСТИВАЛЯ ПЕДАГОГИЧЕСКИХ ИДЕЙ В НОМИНАЦИИ "ЛУЧШАЯ РАБОТА С РОДИТЕЛЯМИ» (2022)</a:t>
            </a:r>
          </a:p>
          <a:p>
            <a:pPr marL="565442" indent="-565442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ru-RU" sz="7200" dirty="0">
                <a:solidFill>
                  <a:srgbClr val="0070C0"/>
                </a:solidFill>
                <a:latin typeface="Arial Black" panose="020B0A04020102020204" pitchFamily="34" charset="0"/>
              </a:rPr>
              <a:t>Победитель республиканского  КОНКУРСА </a:t>
            </a:r>
            <a:r>
              <a:rPr lang="ru-RU" sz="7200" dirty="0">
                <a:solidFill>
                  <a:srgbClr val="C00000"/>
                </a:solidFill>
                <a:latin typeface="Arial Black" panose="020B0A04020102020204" pitchFamily="34" charset="0"/>
              </a:rPr>
              <a:t>«ДОПОЛНИТЕЛЬНАЯ ОБЩЕРАЗВИВАЮЩАЯ ПРОГРАММА» (ШКОЛА ЭКСКУРСОВОДА») (2022)</a:t>
            </a:r>
          </a:p>
          <a:p>
            <a:pPr marL="565442" indent="-565442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ru-RU" sz="7200" dirty="0">
                <a:solidFill>
                  <a:srgbClr val="0070C0"/>
                </a:solidFill>
                <a:latin typeface="Arial Black" panose="020B0A04020102020204" pitchFamily="34" charset="0"/>
              </a:rPr>
              <a:t>Победитель  Всероссийского конкурса </a:t>
            </a:r>
            <a:r>
              <a:rPr lang="ru-RU" sz="7200" dirty="0">
                <a:solidFill>
                  <a:srgbClr val="C00000"/>
                </a:solidFill>
                <a:latin typeface="Arial Black" panose="020B0A04020102020204" pitchFamily="34" charset="0"/>
              </a:rPr>
              <a:t>«МОЙ ЛУЧШИЙ УРОК» (2023)</a:t>
            </a:r>
          </a:p>
          <a:p>
            <a:pPr>
              <a:spcBef>
                <a:spcPts val="989"/>
              </a:spcBef>
            </a:pPr>
            <a:endParaRPr lang="ru-RU" sz="4123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3913" y="2084553"/>
            <a:ext cx="4024019" cy="30156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382" y="4972937"/>
            <a:ext cx="3994346" cy="29990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8646" y="5386985"/>
            <a:ext cx="3641157" cy="26546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94809" y="8328471"/>
            <a:ext cx="4254072" cy="28888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694" y="8296396"/>
            <a:ext cx="4379722" cy="29208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98482" y="270933"/>
            <a:ext cx="1572904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894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бъект 11"/>
          <p:cNvSpPr>
            <a:spLocks noGrp="1"/>
          </p:cNvSpPr>
          <p:nvPr>
            <p:ph sz="half" idx="1"/>
          </p:nvPr>
        </p:nvSpPr>
        <p:spPr>
          <a:xfrm>
            <a:off x="258509" y="2835275"/>
            <a:ext cx="19845591" cy="127264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numCol="3">
            <a:normAutofit fontScale="25000" lnSpcReduction="20000"/>
          </a:bodyPr>
          <a:lstStyle/>
          <a:p>
            <a:pPr marL="593640">
              <a:lnSpc>
                <a:spcPct val="120000"/>
              </a:lnSpc>
            </a:pPr>
            <a:r>
              <a:rPr lang="ru-RU" sz="7256" dirty="0">
                <a:solidFill>
                  <a:srgbClr val="0070C0"/>
                </a:solidFill>
                <a:latin typeface="Arial Black" panose="020B0A04020102020204" pitchFamily="34" charset="0"/>
              </a:rPr>
              <a:t>СЕКЦИЯ «</a:t>
            </a:r>
            <a:r>
              <a:rPr lang="ru-RU" sz="6596" dirty="0">
                <a:solidFill>
                  <a:srgbClr val="C00000"/>
                </a:solidFill>
                <a:latin typeface="Arial Black" panose="020B0A04020102020204" pitchFamily="34" charset="0"/>
              </a:rPr>
              <a:t>ПРЕЗЕНТАЦИЯ ПРОФЕССИЙ СЕМЬИ «УСПЕШНЫЕ РОДИТЕЛИ</a:t>
            </a:r>
            <a:r>
              <a:rPr lang="ru-RU" sz="7256" dirty="0">
                <a:solidFill>
                  <a:srgbClr val="C00000"/>
                </a:solidFill>
                <a:latin typeface="Arial Black" panose="020B0A04020102020204" pitchFamily="34" charset="0"/>
              </a:rPr>
              <a:t>. </a:t>
            </a:r>
            <a:r>
              <a:rPr lang="ru-RU" sz="6596" dirty="0">
                <a:solidFill>
                  <a:srgbClr val="C00000"/>
                </a:solidFill>
                <a:latin typeface="Arial Black" panose="020B0A04020102020204" pitchFamily="34" charset="0"/>
              </a:rPr>
              <a:t>СЧАСТЛИВЫЕ ДЕТИ»»</a:t>
            </a:r>
          </a:p>
          <a:p>
            <a:pPr marL="593640">
              <a:lnSpc>
                <a:spcPct val="120000"/>
              </a:lnSpc>
            </a:pPr>
            <a:endParaRPr lang="ru-RU" sz="7256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marL="593640">
              <a:lnSpc>
                <a:spcPct val="120000"/>
              </a:lnSpc>
            </a:pPr>
            <a:endParaRPr lang="ru-RU" sz="7256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marL="593640">
              <a:lnSpc>
                <a:spcPct val="120000"/>
              </a:lnSpc>
            </a:pPr>
            <a:r>
              <a:rPr lang="ru-RU" sz="7256" dirty="0">
                <a:solidFill>
                  <a:srgbClr val="0070C0"/>
                </a:solidFill>
                <a:latin typeface="Arial Black" panose="020B0A04020102020204" pitchFamily="34" charset="0"/>
              </a:rPr>
              <a:t>СЕКЦИЯ «</a:t>
            </a:r>
            <a:r>
              <a:rPr lang="ru-RU" sz="6596" dirty="0">
                <a:solidFill>
                  <a:srgbClr val="C00000"/>
                </a:solidFill>
                <a:latin typeface="Arial Black" panose="020B0A04020102020204" pitchFamily="34" charset="0"/>
              </a:rPr>
              <a:t>ЭФФЕКТИВНЫЕ МЕТОДИКИ И ПРИЕМЫ РАБОТЫ ПРИ КОРРЕКЦИИ РЕЧЕВЫХ НАРУШЕНИЙ</a:t>
            </a:r>
            <a:r>
              <a:rPr lang="ru-RU" sz="7256" dirty="0">
                <a:solidFill>
                  <a:srgbClr val="0070C0"/>
                </a:solidFill>
                <a:latin typeface="Arial Black" panose="020B0A04020102020204" pitchFamily="34" charset="0"/>
              </a:rPr>
              <a:t>»</a:t>
            </a:r>
          </a:p>
          <a:p>
            <a:pPr marL="593640">
              <a:lnSpc>
                <a:spcPct val="120000"/>
              </a:lnSpc>
            </a:pPr>
            <a:endParaRPr lang="ru-RU" sz="7256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marL="593640">
              <a:lnSpc>
                <a:spcPct val="120000"/>
              </a:lnSpc>
            </a:pPr>
            <a:endParaRPr lang="ru-RU" sz="7256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marL="593640">
              <a:lnSpc>
                <a:spcPct val="120000"/>
              </a:lnSpc>
            </a:pPr>
            <a:r>
              <a:rPr lang="ru-RU" sz="7256" dirty="0">
                <a:solidFill>
                  <a:srgbClr val="0070C0"/>
                </a:solidFill>
                <a:latin typeface="Arial Black" panose="020B0A04020102020204" pitchFamily="34" charset="0"/>
              </a:rPr>
              <a:t>СЕКЦИЯ «</a:t>
            </a:r>
            <a:r>
              <a:rPr lang="ru-RU" sz="6596" dirty="0">
                <a:solidFill>
                  <a:srgbClr val="C00000"/>
                </a:solidFill>
                <a:latin typeface="Arial Black" panose="020B0A04020102020204" pitchFamily="34" charset="0"/>
              </a:rPr>
              <a:t>МУЗЕЙНАЯ ПЕДАГОГИКА В ДОУ. ПРЕЕМСТВЕННОСТЬ ТУВИНСКИХ НАРОДНЫХ ТРАДИЦИЙ ВОСПИТАНИЯ И СОВРЕМЕННОЙ ПЕДАГОГИЧЕСКОЙ КУЛЬТУРЫ ТУВИНЦЕВ</a:t>
            </a:r>
            <a:r>
              <a:rPr lang="ru-RU" sz="7256" dirty="0">
                <a:solidFill>
                  <a:srgbClr val="0070C0"/>
                </a:solidFill>
                <a:latin typeface="Arial Black" panose="020B0A04020102020204" pitchFamily="34" charset="0"/>
              </a:rPr>
              <a:t>» </a:t>
            </a:r>
          </a:p>
          <a:p>
            <a:pPr marL="593640">
              <a:lnSpc>
                <a:spcPct val="120000"/>
              </a:lnSpc>
            </a:pP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99049" y="68842"/>
            <a:ext cx="12868991" cy="2004433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  <a:latin typeface="AdverGothicTuva" panose="020B7200000000000000" pitchFamily="34" charset="0"/>
              </a:rPr>
              <a:t>РЕГИОНАЛЬНАЯ НАУЧНО-ПРАКТИЧЕСКАЯ КОНФЕРЕНЦИЯ</a:t>
            </a:r>
            <a:br>
              <a:rPr lang="ru-RU" sz="2700" dirty="0">
                <a:solidFill>
                  <a:srgbClr val="C00000"/>
                </a:solidFill>
                <a:latin typeface="AdverGothicTuva" panose="020B7200000000000000" pitchFamily="34" charset="0"/>
              </a:rPr>
            </a:br>
            <a:r>
              <a:rPr lang="ru-RU" sz="2700" dirty="0">
                <a:solidFill>
                  <a:srgbClr val="C00000"/>
                </a:solidFill>
                <a:latin typeface="AdverGothicTuva" panose="020B7200000000000000" pitchFamily="34" charset="0"/>
              </a:rPr>
              <a:t> </a:t>
            </a:r>
            <a:r>
              <a:rPr lang="ru-RU" sz="4400" dirty="0">
                <a:solidFill>
                  <a:srgbClr val="C00000"/>
                </a:solidFill>
                <a:latin typeface="AdverGothicTuva" panose="020B7200000000000000" pitchFamily="34" charset="0"/>
              </a:rPr>
              <a:t>«МЫ РЯДОМ – ЗНАЧИТ, МЫ ВМЕСТЕ!»</a:t>
            </a:r>
            <a:br>
              <a:rPr lang="ru-RU" sz="4617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1979" dirty="0">
                <a:solidFill>
                  <a:srgbClr val="0070C0"/>
                </a:solidFill>
                <a:latin typeface="Arial Black" panose="020B0A04020102020204" pitchFamily="34" charset="0"/>
              </a:rPr>
              <a:t>пр</a:t>
            </a:r>
            <a:r>
              <a:rPr lang="ru-RU" sz="1814" dirty="0">
                <a:solidFill>
                  <a:srgbClr val="0070C0"/>
                </a:solidFill>
                <a:latin typeface="Arial Black" panose="020B0A04020102020204" pitchFamily="34" charset="0"/>
              </a:rPr>
              <a:t>и  поддержке Управления проектной деятельности Администрации Главы РТ и Аппарата правительства РТ, отдела проектного управления Министерства образования и науки РТ  и Управления образования </a:t>
            </a:r>
            <a:r>
              <a:rPr lang="ru-RU" sz="1814" dirty="0" err="1">
                <a:solidFill>
                  <a:srgbClr val="0070C0"/>
                </a:solidFill>
                <a:latin typeface="Arial Black" panose="020B0A04020102020204" pitchFamily="34" charset="0"/>
              </a:rPr>
              <a:t>Дзун-Хемчикского</a:t>
            </a:r>
            <a:r>
              <a:rPr lang="ru-RU" sz="1814" dirty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  <a:r>
              <a:rPr lang="ru-RU" sz="1814" dirty="0" err="1">
                <a:solidFill>
                  <a:srgbClr val="0070C0"/>
                </a:solidFill>
                <a:latin typeface="Arial Black" panose="020B0A04020102020204" pitchFamily="34" charset="0"/>
              </a:rPr>
              <a:t>кожууна</a:t>
            </a:r>
            <a:endParaRPr lang="ru-RU" sz="1979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50" y="3597274"/>
            <a:ext cx="5366387" cy="73715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250" y="3597273"/>
            <a:ext cx="5639582" cy="73715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5658" y="3846588"/>
            <a:ext cx="5406591" cy="7122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05450" y="244475"/>
            <a:ext cx="1572904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812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8814" y="2530474"/>
            <a:ext cx="15579034" cy="8713845"/>
          </a:xfrm>
          <a:prstGeom prst="rect">
            <a:avLst/>
          </a:prstGeom>
        </p:spPr>
      </p:pic>
      <p:sp>
        <p:nvSpPr>
          <p:cNvPr id="12" name="Правая фигурная скобка 11"/>
          <p:cNvSpPr/>
          <p:nvPr/>
        </p:nvSpPr>
        <p:spPr>
          <a:xfrm>
            <a:off x="8940478" y="1322240"/>
            <a:ext cx="75389" cy="7538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2968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7850" y="99068"/>
            <a:ext cx="1572904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737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TM04033917[[fn=Берлин]]</Template>
  <TotalTime>592</TotalTime>
  <Words>745</Words>
  <Application>Microsoft Office PowerPoint</Application>
  <PresentationFormat>Произвольный</PresentationFormat>
  <Paragraphs>115</Paragraphs>
  <Slides>17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5" baseType="lpstr">
      <vt:lpstr>AdverGothicTuva</vt:lpstr>
      <vt:lpstr>Arial Black</vt:lpstr>
      <vt:lpstr>Calibri</vt:lpstr>
      <vt:lpstr>CooperTuva</vt:lpstr>
      <vt:lpstr>Tahoma</vt:lpstr>
      <vt:lpstr>Times New Roman</vt:lpstr>
      <vt:lpstr>Wingdings</vt:lpstr>
      <vt:lpstr>Office Theme</vt:lpstr>
      <vt:lpstr>ЭТНОКУЛЬТУРНОЕ СОДЕРЖАНИЕ В ДОШКОЛЬНОМ ОБРАЗОВАНИИ</vt:lpstr>
      <vt:lpstr>Презентация PowerPoint</vt:lpstr>
      <vt:lpstr>ЭТНОКУЛЬТУРНЫЙ КОМПЛЕКС МАДОУ детский сад «Хээлер» г.Чадаана  </vt:lpstr>
      <vt:lpstr>Презентация PowerPoint</vt:lpstr>
      <vt:lpstr>Презентация PowerPoint</vt:lpstr>
      <vt:lpstr>Презентация PowerPoint</vt:lpstr>
      <vt:lpstr>ЭТНОКУЛЬТУРНЫЙ КОМПЛЕКС МАДОУ детский сад «Хээлер» г.Чадаана  </vt:lpstr>
      <vt:lpstr>РЕГИОНАЛЬНАЯ НАУЧНО-ПРАКТИЧЕСКАЯ КОНФЕРЕНЦИЯ  «МЫ РЯДОМ – ЗНАЧИТ, МЫ ВМЕСТЕ!» при  поддержке Управления проектной деятельности Администрации Главы РТ и Аппарата правительства РТ, отдела проектного управления Министерства образования и науки РТ  и Управления образования Дзун-Хемчикского кожууна</vt:lpstr>
      <vt:lpstr>Презентация PowerPoint</vt:lpstr>
      <vt:lpstr>Детско-родительский проект  «ЧИТАЕМ ВМЕСТЕ БАБУШКИНЫ СКАЗКИ»</vt:lpstr>
      <vt:lpstr>Презентация PowerPoint</vt:lpstr>
      <vt:lpstr>Детско-родительский проект  «ЧИТАЕМ ВМЕСТЕ БАБУШКИНЫ СКАЗКИ»</vt:lpstr>
      <vt:lpstr>Презентация PowerPoint</vt:lpstr>
      <vt:lpstr>Презентация PowerPoint</vt:lpstr>
      <vt:lpstr>ПРОЕКТ  по созданию мультфильмов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Стандарт проведения церемонии Год педагога и наставника_v7</dc:title>
  <dc:creator>DefaultAccount</dc:creator>
  <cp:lastModifiedBy>Конференц-зал 207</cp:lastModifiedBy>
  <cp:revision>83</cp:revision>
  <dcterms:created xsi:type="dcterms:W3CDTF">2023-01-31T04:04:25Z</dcterms:created>
  <dcterms:modified xsi:type="dcterms:W3CDTF">2023-02-03T07:59:52Z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2023-01-26T00:00:00Z</vt:filetime>
  </property>
  <property fmtid="{D5CDD505-2E9C-101B-9397-08002B2CF9AE}" pid="3" name="Creator">
    <vt:lpwstr>Adobe Illustrator 26.0 (Windows)</vt:lpwstr>
  </property>
  <property fmtid="{D5CDD505-2E9C-101B-9397-08002B2CF9AE}" pid="4" name="LastSaved">
    <vt:filetime>2023-01-31T00:00:00Z</vt:filetime>
  </property>
</Properties>
</file>