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86" r:id="rId2"/>
    <p:sldId id="266" r:id="rId3"/>
    <p:sldId id="268" r:id="rId4"/>
    <p:sldId id="269" r:id="rId5"/>
    <p:sldId id="288" r:id="rId6"/>
    <p:sldId id="271" r:id="rId7"/>
    <p:sldId id="289" r:id="rId8"/>
    <p:sldId id="290" r:id="rId9"/>
    <p:sldId id="291" r:id="rId10"/>
    <p:sldId id="292" r:id="rId11"/>
    <p:sldId id="293" r:id="rId12"/>
    <p:sldId id="294" r:id="rId13"/>
    <p:sldId id="295" r:id="rId14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4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8DFFD-AD84-47C6-9DA7-7C4E606ABB95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413DE-8CFA-41DE-BFD1-4C7D87250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99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52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24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476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26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7854" y="0"/>
            <a:ext cx="19233657" cy="1132426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92087" y="2023433"/>
            <a:ext cx="8319917" cy="8318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6922" y="676229"/>
            <a:ext cx="4048014" cy="21462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302126" y="10132834"/>
            <a:ext cx="11755755" cy="1176020"/>
          </a:xfrm>
          <a:custGeom>
            <a:avLst/>
            <a:gdLst/>
            <a:ahLst/>
            <a:cxnLst/>
            <a:rect l="l" t="t" r="r" b="b"/>
            <a:pathLst>
              <a:path w="11755755" h="1176020">
                <a:moveTo>
                  <a:pt x="4460013" y="0"/>
                </a:moveTo>
                <a:lnTo>
                  <a:pt x="100688" y="1103627"/>
                </a:lnTo>
                <a:lnTo>
                  <a:pt x="0" y="1175722"/>
                </a:lnTo>
                <a:lnTo>
                  <a:pt x="2423324" y="1175722"/>
                </a:lnTo>
                <a:lnTo>
                  <a:pt x="2460337" y="1159113"/>
                </a:lnTo>
                <a:lnTo>
                  <a:pt x="2529355" y="1128852"/>
                </a:lnTo>
                <a:lnTo>
                  <a:pt x="2668149" y="1070079"/>
                </a:lnTo>
                <a:lnTo>
                  <a:pt x="2807904" y="1013606"/>
                </a:lnTo>
                <a:lnTo>
                  <a:pt x="2948562" y="959395"/>
                </a:lnTo>
                <a:lnTo>
                  <a:pt x="3090065" y="907406"/>
                </a:lnTo>
                <a:lnTo>
                  <a:pt x="3232354" y="857600"/>
                </a:lnTo>
                <a:lnTo>
                  <a:pt x="3375370" y="809937"/>
                </a:lnTo>
                <a:lnTo>
                  <a:pt x="3519056" y="764379"/>
                </a:lnTo>
                <a:lnTo>
                  <a:pt x="3663353" y="720886"/>
                </a:lnTo>
                <a:lnTo>
                  <a:pt x="3808203" y="679418"/>
                </a:lnTo>
                <a:lnTo>
                  <a:pt x="3953546" y="639937"/>
                </a:lnTo>
                <a:lnTo>
                  <a:pt x="4099325" y="602404"/>
                </a:lnTo>
                <a:lnTo>
                  <a:pt x="4245481" y="566778"/>
                </a:lnTo>
                <a:lnTo>
                  <a:pt x="4465294" y="516831"/>
                </a:lnTo>
                <a:lnTo>
                  <a:pt x="4685627" y="470957"/>
                </a:lnTo>
                <a:lnTo>
                  <a:pt x="4906283" y="429022"/>
                </a:lnTo>
                <a:lnTo>
                  <a:pt x="5127064" y="390894"/>
                </a:lnTo>
                <a:lnTo>
                  <a:pt x="5347773" y="356440"/>
                </a:lnTo>
                <a:lnTo>
                  <a:pt x="5568213" y="325529"/>
                </a:lnTo>
                <a:lnTo>
                  <a:pt x="5861374" y="289595"/>
                </a:lnTo>
                <a:lnTo>
                  <a:pt x="6153239" y="259408"/>
                </a:lnTo>
                <a:lnTo>
                  <a:pt x="6443339" y="234655"/>
                </a:lnTo>
                <a:lnTo>
                  <a:pt x="6731209" y="215020"/>
                </a:lnTo>
                <a:lnTo>
                  <a:pt x="7087195" y="197197"/>
                </a:lnTo>
                <a:lnTo>
                  <a:pt x="7407516" y="186997"/>
                </a:lnTo>
                <a:lnTo>
                  <a:pt x="4460013" y="0"/>
                </a:lnTo>
                <a:close/>
              </a:path>
              <a:path w="11755755" h="1176020">
                <a:moveTo>
                  <a:pt x="7918894" y="181383"/>
                </a:moveTo>
                <a:lnTo>
                  <a:pt x="7782865" y="181621"/>
                </a:lnTo>
                <a:lnTo>
                  <a:pt x="7407516" y="186997"/>
                </a:lnTo>
                <a:lnTo>
                  <a:pt x="11755197" y="462826"/>
                </a:lnTo>
                <a:lnTo>
                  <a:pt x="10414909" y="316312"/>
                </a:lnTo>
                <a:lnTo>
                  <a:pt x="9841428" y="264359"/>
                </a:lnTo>
                <a:lnTo>
                  <a:pt x="9325041" y="227383"/>
                </a:lnTo>
                <a:lnTo>
                  <a:pt x="8835023" y="201809"/>
                </a:lnTo>
                <a:lnTo>
                  <a:pt x="8385386" y="187124"/>
                </a:lnTo>
                <a:lnTo>
                  <a:pt x="7986473" y="181592"/>
                </a:lnTo>
                <a:lnTo>
                  <a:pt x="7918894" y="181383"/>
                </a:lnTo>
                <a:close/>
              </a:path>
            </a:pathLst>
          </a:custGeom>
          <a:solidFill>
            <a:srgbClr val="E2CE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2" y="9863787"/>
            <a:ext cx="20104100" cy="1287780"/>
          </a:xfrm>
          <a:custGeom>
            <a:avLst/>
            <a:gdLst/>
            <a:ahLst/>
            <a:cxnLst/>
            <a:rect l="l" t="t" r="r" b="b"/>
            <a:pathLst>
              <a:path w="20104100" h="1287779">
                <a:moveTo>
                  <a:pt x="20104100" y="536605"/>
                </a:moveTo>
                <a:lnTo>
                  <a:pt x="17905053" y="1025375"/>
                </a:lnTo>
                <a:lnTo>
                  <a:pt x="17828359" y="1040137"/>
                </a:lnTo>
                <a:lnTo>
                  <a:pt x="17751775" y="1054424"/>
                </a:lnTo>
                <a:lnTo>
                  <a:pt x="17675300" y="1068240"/>
                </a:lnTo>
                <a:lnTo>
                  <a:pt x="17598931" y="1081588"/>
                </a:lnTo>
                <a:lnTo>
                  <a:pt x="17522666" y="1094472"/>
                </a:lnTo>
                <a:lnTo>
                  <a:pt x="17446503" y="1106898"/>
                </a:lnTo>
                <a:lnTo>
                  <a:pt x="17370441" y="1118869"/>
                </a:lnTo>
                <a:lnTo>
                  <a:pt x="17294476" y="1130389"/>
                </a:lnTo>
                <a:lnTo>
                  <a:pt x="17218607" y="1141463"/>
                </a:lnTo>
                <a:lnTo>
                  <a:pt x="17142832" y="1152095"/>
                </a:lnTo>
                <a:lnTo>
                  <a:pt x="17067148" y="1162288"/>
                </a:lnTo>
                <a:lnTo>
                  <a:pt x="16991554" y="1172048"/>
                </a:lnTo>
                <a:lnTo>
                  <a:pt x="16916047" y="1181378"/>
                </a:lnTo>
                <a:lnTo>
                  <a:pt x="16840626" y="1190283"/>
                </a:lnTo>
                <a:lnTo>
                  <a:pt x="16765288" y="1198766"/>
                </a:lnTo>
                <a:lnTo>
                  <a:pt x="16690032" y="1206832"/>
                </a:lnTo>
                <a:lnTo>
                  <a:pt x="16614855" y="1214485"/>
                </a:lnTo>
                <a:lnTo>
                  <a:pt x="16539754" y="1221729"/>
                </a:lnTo>
                <a:lnTo>
                  <a:pt x="16464729" y="1228569"/>
                </a:lnTo>
                <a:lnTo>
                  <a:pt x="16389776" y="1235008"/>
                </a:lnTo>
                <a:lnTo>
                  <a:pt x="16314895" y="1241051"/>
                </a:lnTo>
                <a:lnTo>
                  <a:pt x="16240082" y="1246703"/>
                </a:lnTo>
                <a:lnTo>
                  <a:pt x="16165335" y="1251966"/>
                </a:lnTo>
                <a:lnTo>
                  <a:pt x="16090654" y="1256846"/>
                </a:lnTo>
                <a:lnTo>
                  <a:pt x="16016034" y="1261346"/>
                </a:lnTo>
                <a:lnTo>
                  <a:pt x="15941475" y="1265471"/>
                </a:lnTo>
                <a:lnTo>
                  <a:pt x="15866975" y="1269225"/>
                </a:lnTo>
                <a:lnTo>
                  <a:pt x="15792530" y="1272613"/>
                </a:lnTo>
                <a:lnTo>
                  <a:pt x="15718140" y="1275637"/>
                </a:lnTo>
                <a:lnTo>
                  <a:pt x="15643802" y="1278303"/>
                </a:lnTo>
                <a:lnTo>
                  <a:pt x="15569513" y="1280615"/>
                </a:lnTo>
                <a:lnTo>
                  <a:pt x="15495273" y="1282576"/>
                </a:lnTo>
                <a:lnTo>
                  <a:pt x="15421078" y="1284192"/>
                </a:lnTo>
                <a:lnTo>
                  <a:pt x="15346927" y="1285466"/>
                </a:lnTo>
                <a:lnTo>
                  <a:pt x="15272818" y="1286402"/>
                </a:lnTo>
                <a:lnTo>
                  <a:pt x="15198748" y="1287005"/>
                </a:lnTo>
                <a:lnTo>
                  <a:pt x="15124716" y="1287279"/>
                </a:lnTo>
                <a:lnTo>
                  <a:pt x="15050718" y="1287228"/>
                </a:lnTo>
                <a:lnTo>
                  <a:pt x="14976755" y="1286856"/>
                </a:lnTo>
                <a:lnTo>
                  <a:pt x="14902822" y="1286168"/>
                </a:lnTo>
                <a:lnTo>
                  <a:pt x="14828918" y="1285167"/>
                </a:lnTo>
                <a:lnTo>
                  <a:pt x="14755042" y="1283857"/>
                </a:lnTo>
                <a:lnTo>
                  <a:pt x="14681190" y="1282244"/>
                </a:lnTo>
                <a:lnTo>
                  <a:pt x="14607362" y="1280331"/>
                </a:lnTo>
                <a:lnTo>
                  <a:pt x="14533554" y="1278122"/>
                </a:lnTo>
                <a:lnTo>
                  <a:pt x="14459764" y="1275622"/>
                </a:lnTo>
                <a:lnTo>
                  <a:pt x="14385991" y="1272835"/>
                </a:lnTo>
                <a:lnTo>
                  <a:pt x="14312233" y="1269764"/>
                </a:lnTo>
                <a:lnTo>
                  <a:pt x="14238487" y="1266414"/>
                </a:lnTo>
                <a:lnTo>
                  <a:pt x="14164752" y="1262790"/>
                </a:lnTo>
                <a:lnTo>
                  <a:pt x="14091024" y="1258895"/>
                </a:lnTo>
                <a:lnTo>
                  <a:pt x="14017303" y="1254734"/>
                </a:lnTo>
                <a:lnTo>
                  <a:pt x="13943586" y="1250311"/>
                </a:lnTo>
                <a:lnTo>
                  <a:pt x="13869871" y="1245630"/>
                </a:lnTo>
                <a:lnTo>
                  <a:pt x="13796156" y="1240695"/>
                </a:lnTo>
                <a:lnTo>
                  <a:pt x="13722438" y="1235510"/>
                </a:lnTo>
                <a:lnTo>
                  <a:pt x="13648716" y="1230080"/>
                </a:lnTo>
                <a:lnTo>
                  <a:pt x="13574988" y="1224409"/>
                </a:lnTo>
                <a:lnTo>
                  <a:pt x="13501252" y="1218500"/>
                </a:lnTo>
                <a:lnTo>
                  <a:pt x="13427505" y="1212359"/>
                </a:lnTo>
                <a:lnTo>
                  <a:pt x="13353745" y="1205989"/>
                </a:lnTo>
                <a:lnTo>
                  <a:pt x="13279971" y="1199395"/>
                </a:lnTo>
                <a:lnTo>
                  <a:pt x="13206179" y="1192580"/>
                </a:lnTo>
                <a:lnTo>
                  <a:pt x="13132369" y="1185550"/>
                </a:lnTo>
                <a:lnTo>
                  <a:pt x="13058538" y="1178307"/>
                </a:lnTo>
                <a:lnTo>
                  <a:pt x="12984684" y="1170857"/>
                </a:lnTo>
                <a:lnTo>
                  <a:pt x="12910805" y="1163203"/>
                </a:lnTo>
                <a:lnTo>
                  <a:pt x="12836899" y="1155350"/>
                </a:lnTo>
                <a:lnTo>
                  <a:pt x="12762963" y="1147302"/>
                </a:lnTo>
                <a:lnTo>
                  <a:pt x="12688996" y="1139062"/>
                </a:lnTo>
                <a:lnTo>
                  <a:pt x="12614995" y="1130636"/>
                </a:lnTo>
                <a:lnTo>
                  <a:pt x="12540959" y="1122028"/>
                </a:lnTo>
                <a:lnTo>
                  <a:pt x="12466885" y="1113241"/>
                </a:lnTo>
                <a:lnTo>
                  <a:pt x="12392772" y="1104280"/>
                </a:lnTo>
                <a:lnTo>
                  <a:pt x="12318616" y="1095149"/>
                </a:lnTo>
                <a:lnTo>
                  <a:pt x="12244417" y="1085851"/>
                </a:lnTo>
                <a:lnTo>
                  <a:pt x="12170172" y="1076393"/>
                </a:lnTo>
                <a:lnTo>
                  <a:pt x="12095878" y="1066777"/>
                </a:lnTo>
                <a:lnTo>
                  <a:pt x="12021535" y="1057007"/>
                </a:lnTo>
                <a:lnTo>
                  <a:pt x="11947139" y="1047089"/>
                </a:lnTo>
                <a:lnTo>
                  <a:pt x="11872689" y="1037025"/>
                </a:lnTo>
                <a:lnTo>
                  <a:pt x="11798182" y="1026821"/>
                </a:lnTo>
                <a:lnTo>
                  <a:pt x="11723617" y="1016481"/>
                </a:lnTo>
                <a:lnTo>
                  <a:pt x="11648992" y="1006008"/>
                </a:lnTo>
                <a:lnTo>
                  <a:pt x="11574303" y="995407"/>
                </a:lnTo>
                <a:lnTo>
                  <a:pt x="11499550" y="984682"/>
                </a:lnTo>
                <a:lnTo>
                  <a:pt x="11424730" y="973837"/>
                </a:lnTo>
                <a:lnTo>
                  <a:pt x="11349841" y="962877"/>
                </a:lnTo>
                <a:lnTo>
                  <a:pt x="11274881" y="951805"/>
                </a:lnTo>
                <a:lnTo>
                  <a:pt x="11199848" y="940626"/>
                </a:lnTo>
                <a:lnTo>
                  <a:pt x="11124740" y="929345"/>
                </a:lnTo>
                <a:lnTo>
                  <a:pt x="11049555" y="917964"/>
                </a:lnTo>
                <a:lnTo>
                  <a:pt x="10974290" y="906488"/>
                </a:lnTo>
                <a:lnTo>
                  <a:pt x="10898944" y="894923"/>
                </a:lnTo>
                <a:lnTo>
                  <a:pt x="10823514" y="883271"/>
                </a:lnTo>
                <a:lnTo>
                  <a:pt x="10747999" y="871537"/>
                </a:lnTo>
                <a:lnTo>
                  <a:pt x="10672395" y="859725"/>
                </a:lnTo>
                <a:lnTo>
                  <a:pt x="10596702" y="847839"/>
                </a:lnTo>
                <a:lnTo>
                  <a:pt x="10520918" y="835884"/>
                </a:lnTo>
                <a:lnTo>
                  <a:pt x="10445039" y="823863"/>
                </a:lnTo>
                <a:lnTo>
                  <a:pt x="10369064" y="811782"/>
                </a:lnTo>
                <a:lnTo>
                  <a:pt x="10292991" y="799643"/>
                </a:lnTo>
                <a:lnTo>
                  <a:pt x="10216818" y="787452"/>
                </a:lnTo>
                <a:lnTo>
                  <a:pt x="10140542" y="775212"/>
                </a:lnTo>
                <a:lnTo>
                  <a:pt x="10064163" y="762928"/>
                </a:lnTo>
                <a:lnTo>
                  <a:pt x="9987676" y="750604"/>
                </a:lnTo>
                <a:lnTo>
                  <a:pt x="9911081" y="738243"/>
                </a:lnTo>
                <a:lnTo>
                  <a:pt x="9834376" y="725851"/>
                </a:lnTo>
                <a:lnTo>
                  <a:pt x="9757558" y="713431"/>
                </a:lnTo>
                <a:lnTo>
                  <a:pt x="9680624" y="700988"/>
                </a:lnTo>
                <a:lnTo>
                  <a:pt x="9603574" y="688526"/>
                </a:lnTo>
                <a:lnTo>
                  <a:pt x="9526405" y="676048"/>
                </a:lnTo>
                <a:lnTo>
                  <a:pt x="9449115" y="663560"/>
                </a:lnTo>
                <a:lnTo>
                  <a:pt x="9371702" y="651065"/>
                </a:lnTo>
                <a:lnTo>
                  <a:pt x="9294164" y="638567"/>
                </a:lnTo>
                <a:lnTo>
                  <a:pt x="9216498" y="626072"/>
                </a:lnTo>
                <a:lnTo>
                  <a:pt x="9138702" y="613582"/>
                </a:lnTo>
                <a:lnTo>
                  <a:pt x="9060776" y="601102"/>
                </a:lnTo>
                <a:lnTo>
                  <a:pt x="8982715" y="588636"/>
                </a:lnTo>
                <a:lnTo>
                  <a:pt x="8904519" y="576189"/>
                </a:lnTo>
                <a:lnTo>
                  <a:pt x="8826185" y="563765"/>
                </a:lnTo>
                <a:lnTo>
                  <a:pt x="8747712" y="551367"/>
                </a:lnTo>
                <a:lnTo>
                  <a:pt x="8669096" y="539000"/>
                </a:lnTo>
                <a:lnTo>
                  <a:pt x="8590337" y="526669"/>
                </a:lnTo>
                <a:lnTo>
                  <a:pt x="8511431" y="514377"/>
                </a:lnTo>
                <a:lnTo>
                  <a:pt x="8432377" y="502129"/>
                </a:lnTo>
                <a:lnTo>
                  <a:pt x="8353173" y="489928"/>
                </a:lnTo>
                <a:lnTo>
                  <a:pt x="8273816" y="477779"/>
                </a:lnTo>
                <a:lnTo>
                  <a:pt x="8194305" y="465687"/>
                </a:lnTo>
                <a:lnTo>
                  <a:pt x="8114638" y="453654"/>
                </a:lnTo>
                <a:lnTo>
                  <a:pt x="8034812" y="441687"/>
                </a:lnTo>
                <a:lnTo>
                  <a:pt x="7954825" y="429788"/>
                </a:lnTo>
                <a:lnTo>
                  <a:pt x="7874675" y="417962"/>
                </a:lnTo>
                <a:lnTo>
                  <a:pt x="7794361" y="406213"/>
                </a:lnTo>
                <a:lnTo>
                  <a:pt x="7713879" y="394545"/>
                </a:lnTo>
                <a:lnTo>
                  <a:pt x="7633229" y="382963"/>
                </a:lnTo>
                <a:lnTo>
                  <a:pt x="7552407" y="371470"/>
                </a:lnTo>
                <a:lnTo>
                  <a:pt x="7471412" y="360072"/>
                </a:lnTo>
                <a:lnTo>
                  <a:pt x="7390242" y="348771"/>
                </a:lnTo>
                <a:lnTo>
                  <a:pt x="7308894" y="337572"/>
                </a:lnTo>
                <a:lnTo>
                  <a:pt x="7227367" y="326480"/>
                </a:lnTo>
                <a:lnTo>
                  <a:pt x="7145659" y="315499"/>
                </a:lnTo>
                <a:lnTo>
                  <a:pt x="7063767" y="304632"/>
                </a:lnTo>
                <a:lnTo>
                  <a:pt x="6981689" y="293885"/>
                </a:lnTo>
                <a:lnTo>
                  <a:pt x="6899423" y="283260"/>
                </a:lnTo>
                <a:lnTo>
                  <a:pt x="6816967" y="272763"/>
                </a:lnTo>
                <a:lnTo>
                  <a:pt x="6734319" y="262397"/>
                </a:lnTo>
                <a:lnTo>
                  <a:pt x="6651478" y="252167"/>
                </a:lnTo>
                <a:lnTo>
                  <a:pt x="6568440" y="242077"/>
                </a:lnTo>
                <a:lnTo>
                  <a:pt x="6485203" y="232131"/>
                </a:lnTo>
                <a:lnTo>
                  <a:pt x="6401767" y="222334"/>
                </a:lnTo>
                <a:lnTo>
                  <a:pt x="6318128" y="212689"/>
                </a:lnTo>
                <a:lnTo>
                  <a:pt x="6234284" y="203200"/>
                </a:lnTo>
                <a:lnTo>
                  <a:pt x="6150234" y="193873"/>
                </a:lnTo>
                <a:lnTo>
                  <a:pt x="6065976" y="184710"/>
                </a:lnTo>
                <a:lnTo>
                  <a:pt x="5981506" y="175717"/>
                </a:lnTo>
                <a:lnTo>
                  <a:pt x="5896824" y="166897"/>
                </a:lnTo>
                <a:lnTo>
                  <a:pt x="5811927" y="158254"/>
                </a:lnTo>
                <a:lnTo>
                  <a:pt x="5726812" y="149794"/>
                </a:lnTo>
                <a:lnTo>
                  <a:pt x="5641479" y="141519"/>
                </a:lnTo>
                <a:lnTo>
                  <a:pt x="5555924" y="133435"/>
                </a:lnTo>
                <a:lnTo>
                  <a:pt x="5470147" y="125545"/>
                </a:lnTo>
                <a:lnTo>
                  <a:pt x="5384143" y="117854"/>
                </a:lnTo>
                <a:lnTo>
                  <a:pt x="5297913" y="110365"/>
                </a:lnTo>
                <a:lnTo>
                  <a:pt x="5211452" y="103083"/>
                </a:lnTo>
                <a:lnTo>
                  <a:pt x="5124761" y="96013"/>
                </a:lnTo>
                <a:lnTo>
                  <a:pt x="5037835" y="89157"/>
                </a:lnTo>
                <a:lnTo>
                  <a:pt x="4950674" y="82522"/>
                </a:lnTo>
                <a:lnTo>
                  <a:pt x="4863275" y="76109"/>
                </a:lnTo>
                <a:lnTo>
                  <a:pt x="4775635" y="69925"/>
                </a:lnTo>
                <a:lnTo>
                  <a:pt x="4687754" y="63973"/>
                </a:lnTo>
                <a:lnTo>
                  <a:pt x="4599629" y="58257"/>
                </a:lnTo>
                <a:lnTo>
                  <a:pt x="4511257" y="52781"/>
                </a:lnTo>
                <a:lnTo>
                  <a:pt x="4422638" y="47551"/>
                </a:lnTo>
                <a:lnTo>
                  <a:pt x="4333767" y="42568"/>
                </a:lnTo>
                <a:lnTo>
                  <a:pt x="4244645" y="37839"/>
                </a:lnTo>
                <a:lnTo>
                  <a:pt x="4155267" y="33367"/>
                </a:lnTo>
                <a:lnTo>
                  <a:pt x="4065633" y="29157"/>
                </a:lnTo>
                <a:lnTo>
                  <a:pt x="3975741" y="25212"/>
                </a:lnTo>
                <a:lnTo>
                  <a:pt x="3885587" y="21537"/>
                </a:lnTo>
                <a:lnTo>
                  <a:pt x="3795171" y="18136"/>
                </a:lnTo>
                <a:lnTo>
                  <a:pt x="3704489" y="15012"/>
                </a:lnTo>
                <a:lnTo>
                  <a:pt x="3613541" y="12172"/>
                </a:lnTo>
                <a:lnTo>
                  <a:pt x="3522323" y="9617"/>
                </a:lnTo>
                <a:lnTo>
                  <a:pt x="3430835" y="7354"/>
                </a:lnTo>
                <a:lnTo>
                  <a:pt x="3339072" y="5385"/>
                </a:lnTo>
                <a:lnTo>
                  <a:pt x="3247035" y="3715"/>
                </a:lnTo>
                <a:lnTo>
                  <a:pt x="3154720" y="2349"/>
                </a:lnTo>
                <a:lnTo>
                  <a:pt x="3062125" y="1290"/>
                </a:lnTo>
                <a:lnTo>
                  <a:pt x="2969248" y="542"/>
                </a:lnTo>
                <a:lnTo>
                  <a:pt x="2876088" y="111"/>
                </a:lnTo>
                <a:lnTo>
                  <a:pt x="2782642" y="0"/>
                </a:lnTo>
                <a:lnTo>
                  <a:pt x="2688908" y="212"/>
                </a:lnTo>
                <a:lnTo>
                  <a:pt x="2594884" y="753"/>
                </a:lnTo>
                <a:lnTo>
                  <a:pt x="2500568" y="1627"/>
                </a:lnTo>
                <a:lnTo>
                  <a:pt x="2405958" y="2837"/>
                </a:lnTo>
                <a:lnTo>
                  <a:pt x="2311052" y="4389"/>
                </a:lnTo>
                <a:lnTo>
                  <a:pt x="2215847" y="6285"/>
                </a:lnTo>
                <a:lnTo>
                  <a:pt x="2120341" y="8531"/>
                </a:lnTo>
                <a:lnTo>
                  <a:pt x="2024534" y="11131"/>
                </a:lnTo>
                <a:lnTo>
                  <a:pt x="0" y="217540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276342" y="9101828"/>
            <a:ext cx="16828135" cy="2207260"/>
          </a:xfrm>
          <a:custGeom>
            <a:avLst/>
            <a:gdLst/>
            <a:ahLst/>
            <a:cxnLst/>
            <a:rect l="l" t="t" r="r" b="b"/>
            <a:pathLst>
              <a:path w="16828135" h="2207259">
                <a:moveTo>
                  <a:pt x="0" y="2206727"/>
                </a:moveTo>
                <a:lnTo>
                  <a:pt x="52681" y="2180654"/>
                </a:lnTo>
                <a:lnTo>
                  <a:pt x="120032" y="2148097"/>
                </a:lnTo>
                <a:lnTo>
                  <a:pt x="187718" y="2116141"/>
                </a:lnTo>
                <a:lnTo>
                  <a:pt x="255732" y="2084783"/>
                </a:lnTo>
                <a:lnTo>
                  <a:pt x="324065" y="2054016"/>
                </a:lnTo>
                <a:lnTo>
                  <a:pt x="392709" y="2023836"/>
                </a:lnTo>
                <a:lnTo>
                  <a:pt x="461658" y="1994239"/>
                </a:lnTo>
                <a:lnTo>
                  <a:pt x="530902" y="1965218"/>
                </a:lnTo>
                <a:lnTo>
                  <a:pt x="600434" y="1936771"/>
                </a:lnTo>
                <a:lnTo>
                  <a:pt x="670246" y="1908891"/>
                </a:lnTo>
                <a:lnTo>
                  <a:pt x="740330" y="1881573"/>
                </a:lnTo>
                <a:lnTo>
                  <a:pt x="810678" y="1854813"/>
                </a:lnTo>
                <a:lnTo>
                  <a:pt x="881283" y="1828607"/>
                </a:lnTo>
                <a:lnTo>
                  <a:pt x="952135" y="1802948"/>
                </a:lnTo>
                <a:lnTo>
                  <a:pt x="1023229" y="1777832"/>
                </a:lnTo>
                <a:lnTo>
                  <a:pt x="1094554" y="1753255"/>
                </a:lnTo>
                <a:lnTo>
                  <a:pt x="1166105" y="1729211"/>
                </a:lnTo>
                <a:lnTo>
                  <a:pt x="1237872" y="1705696"/>
                </a:lnTo>
                <a:lnTo>
                  <a:pt x="1309847" y="1682704"/>
                </a:lnTo>
                <a:lnTo>
                  <a:pt x="1382024" y="1660231"/>
                </a:lnTo>
                <a:lnTo>
                  <a:pt x="1454394" y="1638272"/>
                </a:lnTo>
                <a:lnTo>
                  <a:pt x="1526948" y="1616822"/>
                </a:lnTo>
                <a:lnTo>
                  <a:pt x="1599680" y="1595876"/>
                </a:lnTo>
                <a:lnTo>
                  <a:pt x="1672582" y="1575429"/>
                </a:lnTo>
                <a:lnTo>
                  <a:pt x="1745644" y="1555477"/>
                </a:lnTo>
                <a:lnTo>
                  <a:pt x="1818860" y="1536014"/>
                </a:lnTo>
                <a:lnTo>
                  <a:pt x="1892221" y="1517036"/>
                </a:lnTo>
                <a:lnTo>
                  <a:pt x="1965721" y="1498538"/>
                </a:lnTo>
                <a:lnTo>
                  <a:pt x="2039349" y="1480514"/>
                </a:lnTo>
                <a:lnTo>
                  <a:pt x="2113100" y="1462961"/>
                </a:lnTo>
                <a:lnTo>
                  <a:pt x="2186964" y="1445872"/>
                </a:lnTo>
                <a:lnTo>
                  <a:pt x="2260935" y="1429244"/>
                </a:lnTo>
                <a:lnTo>
                  <a:pt x="2335004" y="1413071"/>
                </a:lnTo>
                <a:lnTo>
                  <a:pt x="2409162" y="1397349"/>
                </a:lnTo>
                <a:lnTo>
                  <a:pt x="2483403" y="1382072"/>
                </a:lnTo>
                <a:lnTo>
                  <a:pt x="2557719" y="1367236"/>
                </a:lnTo>
                <a:lnTo>
                  <a:pt x="2632101" y="1352836"/>
                </a:lnTo>
                <a:lnTo>
                  <a:pt x="2706541" y="1338867"/>
                </a:lnTo>
                <a:lnTo>
                  <a:pt x="2781032" y="1325323"/>
                </a:lnTo>
                <a:lnTo>
                  <a:pt x="2855566" y="1312201"/>
                </a:lnTo>
                <a:lnTo>
                  <a:pt x="2930135" y="1299496"/>
                </a:lnTo>
                <a:lnTo>
                  <a:pt x="3004730" y="1287201"/>
                </a:lnTo>
                <a:lnTo>
                  <a:pt x="3079345" y="1275314"/>
                </a:lnTo>
                <a:lnTo>
                  <a:pt x="3153970" y="1263828"/>
                </a:lnTo>
                <a:lnTo>
                  <a:pt x="3228599" y="1252738"/>
                </a:lnTo>
                <a:lnTo>
                  <a:pt x="3303223" y="1242041"/>
                </a:lnTo>
                <a:lnTo>
                  <a:pt x="3377835" y="1231731"/>
                </a:lnTo>
                <a:lnTo>
                  <a:pt x="3452426" y="1221803"/>
                </a:lnTo>
                <a:lnTo>
                  <a:pt x="3526988" y="1212252"/>
                </a:lnTo>
                <a:lnTo>
                  <a:pt x="3601515" y="1203074"/>
                </a:lnTo>
                <a:lnTo>
                  <a:pt x="3675997" y="1194263"/>
                </a:lnTo>
                <a:lnTo>
                  <a:pt x="3750426" y="1185815"/>
                </a:lnTo>
                <a:lnTo>
                  <a:pt x="3824796" y="1177724"/>
                </a:lnTo>
                <a:lnTo>
                  <a:pt x="3899098" y="1169987"/>
                </a:lnTo>
                <a:lnTo>
                  <a:pt x="3973324" y="1162597"/>
                </a:lnTo>
                <a:lnTo>
                  <a:pt x="4047466" y="1155551"/>
                </a:lnTo>
                <a:lnTo>
                  <a:pt x="4121517" y="1148843"/>
                </a:lnTo>
                <a:lnTo>
                  <a:pt x="4195467" y="1142468"/>
                </a:lnTo>
                <a:lnTo>
                  <a:pt x="4269311" y="1136422"/>
                </a:lnTo>
                <a:lnTo>
                  <a:pt x="4343039" y="1130699"/>
                </a:lnTo>
                <a:lnTo>
                  <a:pt x="4416643" y="1125296"/>
                </a:lnTo>
                <a:lnTo>
                  <a:pt x="4490116" y="1120206"/>
                </a:lnTo>
                <a:lnTo>
                  <a:pt x="4563451" y="1115425"/>
                </a:lnTo>
                <a:lnTo>
                  <a:pt x="4636638" y="1110948"/>
                </a:lnTo>
                <a:lnTo>
                  <a:pt x="4709670" y="1106770"/>
                </a:lnTo>
                <a:lnTo>
                  <a:pt x="4782539" y="1102887"/>
                </a:lnTo>
                <a:lnTo>
                  <a:pt x="4855238" y="1099293"/>
                </a:lnTo>
                <a:lnTo>
                  <a:pt x="4927758" y="1095984"/>
                </a:lnTo>
                <a:lnTo>
                  <a:pt x="5000091" y="1092954"/>
                </a:lnTo>
                <a:lnTo>
                  <a:pt x="5072230" y="1090200"/>
                </a:lnTo>
                <a:lnTo>
                  <a:pt x="5144166" y="1087715"/>
                </a:lnTo>
                <a:lnTo>
                  <a:pt x="5215893" y="1085495"/>
                </a:lnTo>
                <a:lnTo>
                  <a:pt x="5287400" y="1083536"/>
                </a:lnTo>
                <a:lnTo>
                  <a:pt x="5358682" y="1081832"/>
                </a:lnTo>
                <a:lnTo>
                  <a:pt x="5429730" y="1080378"/>
                </a:lnTo>
                <a:lnTo>
                  <a:pt x="5500536" y="1079170"/>
                </a:lnTo>
                <a:lnTo>
                  <a:pt x="5571092" y="1078203"/>
                </a:lnTo>
                <a:lnTo>
                  <a:pt x="5641390" y="1077471"/>
                </a:lnTo>
                <a:lnTo>
                  <a:pt x="5711423" y="1076970"/>
                </a:lnTo>
                <a:lnTo>
                  <a:pt x="5781182" y="1076696"/>
                </a:lnTo>
                <a:lnTo>
                  <a:pt x="5850659" y="1076642"/>
                </a:lnTo>
                <a:lnTo>
                  <a:pt x="5919847" y="1076805"/>
                </a:lnTo>
                <a:lnTo>
                  <a:pt x="5988738" y="1077179"/>
                </a:lnTo>
                <a:lnTo>
                  <a:pt x="6057324" y="1077760"/>
                </a:lnTo>
                <a:lnTo>
                  <a:pt x="6125596" y="1078543"/>
                </a:lnTo>
                <a:lnTo>
                  <a:pt x="6193548" y="1079522"/>
                </a:lnTo>
                <a:lnTo>
                  <a:pt x="6261170" y="1080693"/>
                </a:lnTo>
                <a:lnTo>
                  <a:pt x="6328456" y="1082051"/>
                </a:lnTo>
                <a:lnTo>
                  <a:pt x="6395397" y="1083591"/>
                </a:lnTo>
                <a:lnTo>
                  <a:pt x="6461986" y="1085309"/>
                </a:lnTo>
                <a:lnTo>
                  <a:pt x="6528213" y="1087199"/>
                </a:lnTo>
                <a:lnTo>
                  <a:pt x="6594073" y="1089256"/>
                </a:lnTo>
                <a:lnTo>
                  <a:pt x="6659556" y="1091477"/>
                </a:lnTo>
                <a:lnTo>
                  <a:pt x="6724655" y="1093854"/>
                </a:lnTo>
                <a:lnTo>
                  <a:pt x="6789361" y="1096385"/>
                </a:lnTo>
                <a:lnTo>
                  <a:pt x="6853668" y="1099064"/>
                </a:lnTo>
                <a:lnTo>
                  <a:pt x="6917566" y="1101886"/>
                </a:lnTo>
                <a:lnTo>
                  <a:pt x="6981049" y="1104846"/>
                </a:lnTo>
                <a:lnTo>
                  <a:pt x="7044108" y="1107939"/>
                </a:lnTo>
                <a:lnTo>
                  <a:pt x="7106735" y="1111161"/>
                </a:lnTo>
                <a:lnTo>
                  <a:pt x="7168922" y="1114506"/>
                </a:lnTo>
                <a:lnTo>
                  <a:pt x="7230662" y="1117971"/>
                </a:lnTo>
                <a:lnTo>
                  <a:pt x="7291947" y="1121549"/>
                </a:lnTo>
                <a:lnTo>
                  <a:pt x="7352768" y="1125236"/>
                </a:lnTo>
                <a:lnTo>
                  <a:pt x="7413118" y="1129027"/>
                </a:lnTo>
                <a:lnTo>
                  <a:pt x="7472988" y="1132917"/>
                </a:lnTo>
                <a:lnTo>
                  <a:pt x="7532372" y="1136902"/>
                </a:lnTo>
                <a:lnTo>
                  <a:pt x="7591260" y="1140976"/>
                </a:lnTo>
                <a:lnTo>
                  <a:pt x="7649646" y="1145134"/>
                </a:lnTo>
                <a:lnTo>
                  <a:pt x="7707521" y="1149373"/>
                </a:lnTo>
                <a:lnTo>
                  <a:pt x="7764878" y="1153686"/>
                </a:lnTo>
                <a:lnTo>
                  <a:pt x="7821707" y="1158069"/>
                </a:lnTo>
                <a:lnTo>
                  <a:pt x="7878002" y="1162517"/>
                </a:lnTo>
                <a:lnTo>
                  <a:pt x="7933755" y="1167025"/>
                </a:lnTo>
                <a:lnTo>
                  <a:pt x="7988957" y="1171589"/>
                </a:lnTo>
                <a:lnTo>
                  <a:pt x="8043602" y="1176203"/>
                </a:lnTo>
                <a:lnTo>
                  <a:pt x="8097680" y="1180863"/>
                </a:lnTo>
                <a:lnTo>
                  <a:pt x="8151184" y="1185563"/>
                </a:lnTo>
                <a:lnTo>
                  <a:pt x="8204106" y="1190299"/>
                </a:lnTo>
                <a:lnTo>
                  <a:pt x="8256438" y="1195066"/>
                </a:lnTo>
                <a:lnTo>
                  <a:pt x="8308172" y="1199859"/>
                </a:lnTo>
                <a:lnTo>
                  <a:pt x="8359301" y="1204673"/>
                </a:lnTo>
                <a:lnTo>
                  <a:pt x="8409816" y="1209503"/>
                </a:lnTo>
                <a:lnTo>
                  <a:pt x="8459709" y="1214345"/>
                </a:lnTo>
                <a:lnTo>
                  <a:pt x="8508974" y="1219193"/>
                </a:lnTo>
                <a:lnTo>
                  <a:pt x="8557600" y="1224043"/>
                </a:lnTo>
                <a:lnTo>
                  <a:pt x="8605582" y="1228890"/>
                </a:lnTo>
                <a:lnTo>
                  <a:pt x="8652911" y="1233728"/>
                </a:lnTo>
                <a:lnTo>
                  <a:pt x="8699578" y="1238554"/>
                </a:lnTo>
                <a:lnTo>
                  <a:pt x="8745576" y="1243361"/>
                </a:lnTo>
                <a:lnTo>
                  <a:pt x="8790898" y="1248146"/>
                </a:lnTo>
                <a:lnTo>
                  <a:pt x="8835535" y="1252903"/>
                </a:lnTo>
                <a:lnTo>
                  <a:pt x="8879479" y="1257628"/>
                </a:lnTo>
                <a:lnTo>
                  <a:pt x="8922723" y="1262315"/>
                </a:lnTo>
                <a:lnTo>
                  <a:pt x="8965258" y="1266960"/>
                </a:lnTo>
                <a:lnTo>
                  <a:pt x="9007077" y="1271558"/>
                </a:lnTo>
                <a:lnTo>
                  <a:pt x="9048172" y="1276104"/>
                </a:lnTo>
                <a:lnTo>
                  <a:pt x="9088534" y="1280593"/>
                </a:lnTo>
                <a:lnTo>
                  <a:pt x="9128156" y="1285020"/>
                </a:lnTo>
                <a:lnTo>
                  <a:pt x="9167030" y="1289381"/>
                </a:lnTo>
                <a:lnTo>
                  <a:pt x="9205148" y="1293669"/>
                </a:lnTo>
                <a:lnTo>
                  <a:pt x="9279085" y="1302013"/>
                </a:lnTo>
                <a:lnTo>
                  <a:pt x="9314888" y="1306058"/>
                </a:lnTo>
                <a:lnTo>
                  <a:pt x="9349904" y="1310012"/>
                </a:lnTo>
                <a:lnTo>
                  <a:pt x="9417541" y="1317627"/>
                </a:lnTo>
                <a:lnTo>
                  <a:pt x="9481932" y="1324820"/>
                </a:lnTo>
                <a:lnTo>
                  <a:pt x="9543015" y="1331550"/>
                </a:lnTo>
                <a:lnTo>
                  <a:pt x="9600727" y="1337780"/>
                </a:lnTo>
                <a:lnTo>
                  <a:pt x="9655003" y="1343470"/>
                </a:lnTo>
                <a:lnTo>
                  <a:pt x="9705782" y="1348581"/>
                </a:lnTo>
                <a:lnTo>
                  <a:pt x="9752999" y="1353073"/>
                </a:lnTo>
                <a:lnTo>
                  <a:pt x="9775252" y="1355076"/>
                </a:lnTo>
                <a:lnTo>
                  <a:pt x="9695911" y="1350686"/>
                </a:lnTo>
                <a:lnTo>
                  <a:pt x="9742610" y="1354789"/>
                </a:lnTo>
                <a:lnTo>
                  <a:pt x="9789544" y="1358894"/>
                </a:lnTo>
                <a:lnTo>
                  <a:pt x="9836709" y="1362998"/>
                </a:lnTo>
                <a:lnTo>
                  <a:pt x="9884100" y="1367098"/>
                </a:lnTo>
                <a:lnTo>
                  <a:pt x="9931712" y="1371190"/>
                </a:lnTo>
                <a:lnTo>
                  <a:pt x="9979539" y="1375271"/>
                </a:lnTo>
                <a:lnTo>
                  <a:pt x="10027578" y="1379338"/>
                </a:lnTo>
                <a:lnTo>
                  <a:pt x="10075822" y="1383388"/>
                </a:lnTo>
                <a:lnTo>
                  <a:pt x="10124267" y="1387416"/>
                </a:lnTo>
                <a:lnTo>
                  <a:pt x="10172908" y="1391420"/>
                </a:lnTo>
                <a:lnTo>
                  <a:pt x="10221741" y="1395396"/>
                </a:lnTo>
                <a:lnTo>
                  <a:pt x="10270759" y="1399340"/>
                </a:lnTo>
                <a:lnTo>
                  <a:pt x="10319959" y="1403251"/>
                </a:lnTo>
                <a:lnTo>
                  <a:pt x="10369334" y="1407124"/>
                </a:lnTo>
                <a:lnTo>
                  <a:pt x="10418881" y="1410955"/>
                </a:lnTo>
                <a:lnTo>
                  <a:pt x="10468595" y="1414742"/>
                </a:lnTo>
                <a:lnTo>
                  <a:pt x="10518469" y="1418481"/>
                </a:lnTo>
                <a:lnTo>
                  <a:pt x="10568500" y="1422169"/>
                </a:lnTo>
                <a:lnTo>
                  <a:pt x="10618682" y="1425802"/>
                </a:lnTo>
                <a:lnTo>
                  <a:pt x="10669011" y="1429377"/>
                </a:lnTo>
                <a:lnTo>
                  <a:pt x="10719482" y="1432891"/>
                </a:lnTo>
                <a:lnTo>
                  <a:pt x="10770088" y="1436340"/>
                </a:lnTo>
                <a:lnTo>
                  <a:pt x="10820827" y="1439721"/>
                </a:lnTo>
                <a:lnTo>
                  <a:pt x="10871692" y="1443031"/>
                </a:lnTo>
                <a:lnTo>
                  <a:pt x="10922679" y="1446266"/>
                </a:lnTo>
                <a:lnTo>
                  <a:pt x="10973782" y="1449423"/>
                </a:lnTo>
                <a:lnTo>
                  <a:pt x="11024997" y="1452499"/>
                </a:lnTo>
                <a:lnTo>
                  <a:pt x="11076319" y="1455489"/>
                </a:lnTo>
                <a:lnTo>
                  <a:pt x="11127743" y="1458392"/>
                </a:lnTo>
                <a:lnTo>
                  <a:pt x="11179264" y="1461203"/>
                </a:lnTo>
                <a:lnTo>
                  <a:pt x="11230877" y="1463919"/>
                </a:lnTo>
                <a:lnTo>
                  <a:pt x="11282577" y="1466537"/>
                </a:lnTo>
                <a:lnTo>
                  <a:pt x="11334358" y="1469053"/>
                </a:lnTo>
                <a:lnTo>
                  <a:pt x="11386217" y="1471465"/>
                </a:lnTo>
                <a:lnTo>
                  <a:pt x="11438148" y="1473768"/>
                </a:lnTo>
                <a:lnTo>
                  <a:pt x="11490146" y="1475959"/>
                </a:lnTo>
                <a:lnTo>
                  <a:pt x="11542207" y="1478036"/>
                </a:lnTo>
                <a:lnTo>
                  <a:pt x="11594324" y="1479994"/>
                </a:lnTo>
                <a:lnTo>
                  <a:pt x="11646494" y="1481830"/>
                </a:lnTo>
                <a:lnTo>
                  <a:pt x="11698711" y="1483542"/>
                </a:lnTo>
                <a:lnTo>
                  <a:pt x="11750971" y="1485125"/>
                </a:lnTo>
                <a:lnTo>
                  <a:pt x="11803268" y="1486576"/>
                </a:lnTo>
                <a:lnTo>
                  <a:pt x="11855598" y="1487892"/>
                </a:lnTo>
                <a:lnTo>
                  <a:pt x="11907955" y="1489069"/>
                </a:lnTo>
                <a:lnTo>
                  <a:pt x="11960334" y="1490105"/>
                </a:lnTo>
                <a:lnTo>
                  <a:pt x="12012731" y="1490995"/>
                </a:lnTo>
                <a:lnTo>
                  <a:pt x="12065141" y="1491737"/>
                </a:lnTo>
                <a:lnTo>
                  <a:pt x="12117559" y="1492327"/>
                </a:lnTo>
                <a:lnTo>
                  <a:pt x="12169979" y="1492762"/>
                </a:lnTo>
                <a:lnTo>
                  <a:pt x="12222397" y="1493038"/>
                </a:lnTo>
                <a:lnTo>
                  <a:pt x="12274808" y="1493152"/>
                </a:lnTo>
                <a:lnTo>
                  <a:pt x="12327207" y="1493100"/>
                </a:lnTo>
                <a:lnTo>
                  <a:pt x="12379589" y="1492880"/>
                </a:lnTo>
                <a:lnTo>
                  <a:pt x="12431948" y="1492488"/>
                </a:lnTo>
                <a:lnTo>
                  <a:pt x="12484281" y="1491921"/>
                </a:lnTo>
                <a:lnTo>
                  <a:pt x="12536582" y="1491175"/>
                </a:lnTo>
                <a:lnTo>
                  <a:pt x="12588846" y="1490246"/>
                </a:lnTo>
                <a:lnTo>
                  <a:pt x="12641068" y="1489132"/>
                </a:lnTo>
                <a:lnTo>
                  <a:pt x="12693243" y="1487830"/>
                </a:lnTo>
                <a:lnTo>
                  <a:pt x="12745366" y="1486335"/>
                </a:lnTo>
                <a:lnTo>
                  <a:pt x="12797433" y="1484645"/>
                </a:lnTo>
                <a:lnTo>
                  <a:pt x="12849438" y="1482755"/>
                </a:lnTo>
                <a:lnTo>
                  <a:pt x="12901376" y="1480664"/>
                </a:lnTo>
                <a:lnTo>
                  <a:pt x="12953243" y="1478367"/>
                </a:lnTo>
                <a:lnTo>
                  <a:pt x="13005033" y="1475861"/>
                </a:lnTo>
                <a:lnTo>
                  <a:pt x="13056742" y="1473142"/>
                </a:lnTo>
                <a:lnTo>
                  <a:pt x="13108364" y="1470208"/>
                </a:lnTo>
                <a:lnTo>
                  <a:pt x="13159895" y="1467055"/>
                </a:lnTo>
                <a:lnTo>
                  <a:pt x="13211329" y="1463680"/>
                </a:lnTo>
                <a:lnTo>
                  <a:pt x="13262662" y="1460078"/>
                </a:lnTo>
                <a:lnTo>
                  <a:pt x="13313889" y="1456248"/>
                </a:lnTo>
                <a:lnTo>
                  <a:pt x="13365004" y="1452185"/>
                </a:lnTo>
                <a:lnTo>
                  <a:pt x="13416004" y="1447887"/>
                </a:lnTo>
                <a:lnTo>
                  <a:pt x="13466882" y="1443349"/>
                </a:lnTo>
                <a:lnTo>
                  <a:pt x="13517634" y="1438569"/>
                </a:lnTo>
                <a:lnTo>
                  <a:pt x="13568255" y="1433542"/>
                </a:lnTo>
                <a:lnTo>
                  <a:pt x="13618740" y="1428267"/>
                </a:lnTo>
                <a:lnTo>
                  <a:pt x="13669084" y="1422739"/>
                </a:lnTo>
                <a:lnTo>
                  <a:pt x="13719282" y="1416955"/>
                </a:lnTo>
                <a:lnTo>
                  <a:pt x="13769329" y="1410912"/>
                </a:lnTo>
                <a:lnTo>
                  <a:pt x="13819221" y="1404606"/>
                </a:lnTo>
                <a:lnTo>
                  <a:pt x="13868951" y="1398034"/>
                </a:lnTo>
                <a:lnTo>
                  <a:pt x="13918516" y="1391193"/>
                </a:lnTo>
                <a:lnTo>
                  <a:pt x="13967910" y="1384079"/>
                </a:lnTo>
                <a:lnTo>
                  <a:pt x="14017128" y="1376689"/>
                </a:lnTo>
                <a:lnTo>
                  <a:pt x="14066166" y="1369020"/>
                </a:lnTo>
                <a:lnTo>
                  <a:pt x="14115019" y="1361067"/>
                </a:lnTo>
                <a:lnTo>
                  <a:pt x="14163680" y="1352829"/>
                </a:lnTo>
                <a:lnTo>
                  <a:pt x="14212146" y="1344301"/>
                </a:lnTo>
                <a:lnTo>
                  <a:pt x="14260412" y="1335480"/>
                </a:lnTo>
                <a:lnTo>
                  <a:pt x="14308473" y="1326363"/>
                </a:lnTo>
                <a:lnTo>
                  <a:pt x="14356322" y="1316947"/>
                </a:lnTo>
                <a:lnTo>
                  <a:pt x="14403957" y="1307227"/>
                </a:lnTo>
                <a:lnTo>
                  <a:pt x="14451372" y="1297202"/>
                </a:lnTo>
                <a:lnTo>
                  <a:pt x="14498561" y="1286866"/>
                </a:lnTo>
                <a:lnTo>
                  <a:pt x="14545520" y="1276218"/>
                </a:lnTo>
                <a:lnTo>
                  <a:pt x="14592244" y="1265253"/>
                </a:lnTo>
                <a:lnTo>
                  <a:pt x="14638727" y="1253969"/>
                </a:lnTo>
                <a:lnTo>
                  <a:pt x="14684966" y="1242361"/>
                </a:lnTo>
                <a:lnTo>
                  <a:pt x="14730955" y="1230428"/>
                </a:lnTo>
                <a:lnTo>
                  <a:pt x="14776689" y="1218164"/>
                </a:lnTo>
                <a:lnTo>
                  <a:pt x="14813965" y="1207868"/>
                </a:lnTo>
                <a:lnTo>
                  <a:pt x="14851100" y="1197338"/>
                </a:lnTo>
                <a:lnTo>
                  <a:pt x="14888093" y="1186572"/>
                </a:lnTo>
                <a:lnTo>
                  <a:pt x="14924941" y="1175569"/>
                </a:lnTo>
                <a:lnTo>
                  <a:pt x="14961644" y="1164327"/>
                </a:lnTo>
                <a:lnTo>
                  <a:pt x="14998198" y="1152844"/>
                </a:lnTo>
                <a:lnTo>
                  <a:pt x="15034603" y="1141120"/>
                </a:lnTo>
                <a:lnTo>
                  <a:pt x="15070857" y="1129152"/>
                </a:lnTo>
                <a:lnTo>
                  <a:pt x="15106957" y="1116939"/>
                </a:lnTo>
                <a:lnTo>
                  <a:pt x="15178693" y="1091773"/>
                </a:lnTo>
                <a:lnTo>
                  <a:pt x="15249795" y="1065610"/>
                </a:lnTo>
                <a:lnTo>
                  <a:pt x="15320251" y="1038438"/>
                </a:lnTo>
                <a:lnTo>
                  <a:pt x="15390045" y="1010245"/>
                </a:lnTo>
                <a:lnTo>
                  <a:pt x="15459166" y="981019"/>
                </a:lnTo>
                <a:lnTo>
                  <a:pt x="15527597" y="950749"/>
                </a:lnTo>
                <a:lnTo>
                  <a:pt x="15595327" y="919422"/>
                </a:lnTo>
                <a:lnTo>
                  <a:pt x="15662340" y="887027"/>
                </a:lnTo>
                <a:lnTo>
                  <a:pt x="15728623" y="853552"/>
                </a:lnTo>
                <a:lnTo>
                  <a:pt x="15794161" y="818985"/>
                </a:lnTo>
                <a:lnTo>
                  <a:pt x="15858942" y="783315"/>
                </a:lnTo>
                <a:lnTo>
                  <a:pt x="15922951" y="746529"/>
                </a:lnTo>
                <a:lnTo>
                  <a:pt x="15986174" y="708615"/>
                </a:lnTo>
                <a:lnTo>
                  <a:pt x="16048598" y="669562"/>
                </a:lnTo>
                <a:lnTo>
                  <a:pt x="16110207" y="629357"/>
                </a:lnTo>
                <a:lnTo>
                  <a:pt x="16170990" y="587990"/>
                </a:lnTo>
                <a:lnTo>
                  <a:pt x="16230931" y="545448"/>
                </a:lnTo>
                <a:lnTo>
                  <a:pt x="16290016" y="501719"/>
                </a:lnTo>
                <a:lnTo>
                  <a:pt x="16348233" y="456791"/>
                </a:lnTo>
                <a:lnTo>
                  <a:pt x="16405566" y="410653"/>
                </a:lnTo>
                <a:lnTo>
                  <a:pt x="16462003" y="363293"/>
                </a:lnTo>
                <a:lnTo>
                  <a:pt x="16517528" y="314699"/>
                </a:lnTo>
                <a:lnTo>
                  <a:pt x="16572129" y="264858"/>
                </a:lnTo>
                <a:lnTo>
                  <a:pt x="16625791" y="213760"/>
                </a:lnTo>
                <a:lnTo>
                  <a:pt x="16678501" y="161392"/>
                </a:lnTo>
                <a:lnTo>
                  <a:pt x="16730244" y="107743"/>
                </a:lnTo>
                <a:lnTo>
                  <a:pt x="16781006" y="52800"/>
                </a:lnTo>
                <a:lnTo>
                  <a:pt x="16806016" y="24840"/>
                </a:lnTo>
                <a:lnTo>
                  <a:pt x="16827758" y="0"/>
                </a:lnTo>
              </a:path>
            </a:pathLst>
          </a:custGeom>
          <a:ln w="31412">
            <a:solidFill>
              <a:srgbClr val="E2CE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778" y="431631"/>
            <a:ext cx="12482542" cy="212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t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2" y="-28501"/>
            <a:ext cx="20112922" cy="113093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556" y="772877"/>
            <a:ext cx="5492111" cy="144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0524" y="370756"/>
            <a:ext cx="1182313" cy="1182313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DBA17C76-0109-4ABA-86E2-AE84F3232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650" y="4130675"/>
            <a:ext cx="11983866" cy="2492990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0070C0"/>
                </a:solidFill>
                <a:latin typeface="Times New Roman"/>
                <a:cs typeface="Times New Roman"/>
              </a:rPr>
              <a:t>ДОСТУПНОСТЬ </a:t>
            </a:r>
            <a:br>
              <a:rPr lang="ru-RU" sz="5400" b="1" dirty="0">
                <a:solidFill>
                  <a:srgbClr val="0070C0"/>
                </a:solidFill>
                <a:latin typeface="Times New Roman"/>
                <a:cs typeface="Times New Roman"/>
              </a:rPr>
            </a:br>
            <a:r>
              <a:rPr lang="ru-RU" sz="5400" b="1" dirty="0">
                <a:solidFill>
                  <a:srgbClr val="0070C0"/>
                </a:solidFill>
                <a:latin typeface="Times New Roman"/>
                <a:cs typeface="Times New Roman"/>
              </a:rPr>
              <a:t>ДОШКОЛЬНОГО ОБРАЗОВАНИЯ</a:t>
            </a:r>
            <a:br>
              <a:rPr lang="ru-RU" sz="5400" b="1" dirty="0">
                <a:solidFill>
                  <a:srgbClr val="0070C0"/>
                </a:solidFill>
                <a:latin typeface="Times New Roman"/>
                <a:cs typeface="Times New Roman"/>
              </a:rPr>
            </a:br>
            <a:r>
              <a:rPr lang="ru-RU" sz="5400" b="1" dirty="0">
                <a:solidFill>
                  <a:srgbClr val="0070C0"/>
                </a:solidFill>
                <a:latin typeface="Times New Roman"/>
                <a:cs typeface="Times New Roman"/>
              </a:rPr>
              <a:t>В РЕСПУБЛИКЕ ТЫВА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0E2FF268-FD57-4C40-B050-1D5F6102BC27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12071" r="34583"/>
          <a:stretch/>
        </p:blipFill>
        <p:spPr>
          <a:xfrm rot="5400000">
            <a:off x="12998762" y="2622754"/>
            <a:ext cx="6846092" cy="7364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7EEA72-E07C-47D1-B116-606C424208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42837" y="211614"/>
            <a:ext cx="1588020" cy="153478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00BE3AF-907C-4E2B-A57C-C65981B13E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0857" y="310730"/>
            <a:ext cx="1297015" cy="1336558"/>
          </a:xfrm>
          <a:prstGeom prst="rect">
            <a:avLst/>
          </a:prstGeom>
        </p:spPr>
      </p:pic>
      <p:pic>
        <p:nvPicPr>
          <p:cNvPr id="13" name="Picture 2" descr="https://static.tildacdn.com/tild3466-6530-4030-a439-323832623631/ROSSIYSKAYa-AKADEMIY.png">
            <a:extLst>
              <a:ext uri="{FF2B5EF4-FFF2-40B4-BE49-F238E27FC236}">
                <a16:creationId xmlns:a16="http://schemas.microsoft.com/office/drawing/2014/main" id="{CC0A5631-8162-463F-A2C0-213E260F22D8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004" y="404949"/>
            <a:ext cx="1622008" cy="1148120"/>
          </a:xfrm>
          <a:prstGeom prst="rect">
            <a:avLst/>
          </a:prstGeom>
          <a:noFill/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CFAECE6-9148-4059-A73E-3712F88BCA1F}"/>
              </a:ext>
            </a:extLst>
          </p:cNvPr>
          <p:cNvSpPr/>
          <p:nvPr/>
        </p:nvSpPr>
        <p:spPr>
          <a:xfrm>
            <a:off x="1278092" y="9827207"/>
            <a:ext cx="17547916" cy="96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i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Допул</a:t>
            </a:r>
            <a:r>
              <a:rPr lang="ru-RU" sz="28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Урана Павловна, специалист отдела общего образования </a:t>
            </a:r>
          </a:p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Республики Тыва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098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CEEC22-8261-4682-9A1A-E3DDF7B14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450" y="431631"/>
            <a:ext cx="10439400" cy="2215991"/>
          </a:xfrm>
        </p:spPr>
        <p:txBody>
          <a:bodyPr/>
          <a:lstStyle/>
          <a:p>
            <a:pPr algn="just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«Тувинский язык – детям»</a:t>
            </a:r>
            <a:b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800" dirty="0"/>
            </a:br>
            <a:endParaRPr lang="ru-RU" sz="4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B49AEA-90B5-41C4-BB87-FE017AA81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10800000" flipV="1">
            <a:off x="5784850" y="1463675"/>
            <a:ext cx="13182600" cy="8194954"/>
          </a:xfrm>
        </p:spPr>
        <p:txBody>
          <a:bodyPr/>
          <a:lstStyle/>
          <a:p>
            <a:pPr algn="just"/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 дошкольные образовательные учреждения республики внедрена Примерная образовательная программа по развитию родной (тувинской) речи «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Төрээн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Тывам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/Моя родная Тува». Занятия по развитию родной (тувинской) речи ведутся 2 раза в неделю.</a:t>
            </a:r>
          </a:p>
          <a:p>
            <a:pPr algn="just"/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Авторским коллективом ИРНШ разработан и издан учебно-методический комплекс по развитию родной (тувинской) речи в ДОУ (УМК):</a:t>
            </a:r>
          </a:p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1.Примерная образовательная программа по развитию родной (тувинской) речи в ДОУ РТ «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Төрээн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Тывам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(Моя родная Тува). </a:t>
            </a:r>
          </a:p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2.«Номчулга ному» (Книга для чтения). Хрестоматия для воспитателей ДОУ РТ и родителей.</a:t>
            </a:r>
          </a:p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3.Детские книжки: для детей  2-3-летнего возраста «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Күдерек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Долаана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Мээң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өг-бүлем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(Моя семья); для детей 3-4 летнего возраста «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Хөглүг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үннер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(Веселые звуки); для детей 4-5 летнего возраста «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Сөстер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оюну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(Игра слов); 5-6 летнего возраста «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Дыңнаксанчыг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тыва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чугаа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(Мой тувинский язык); для детей 6-7 летнего возраста «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Үжүктер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таалыңы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(Сундук азбуки) «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Бөмбүрзек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(Глобус), «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Үлегер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(Пример) и др.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u="sng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C5FCE3-7C91-4A6F-B9F1-3D65EBA7C2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7367250" y="439886"/>
            <a:ext cx="2052693" cy="1693148"/>
          </a:xfrm>
          <a:prstGeom prst="rect">
            <a:avLst/>
          </a:prstGeom>
        </p:spPr>
      </p:pic>
      <p:pic>
        <p:nvPicPr>
          <p:cNvPr id="6" name="Объект 7">
            <a:extLst>
              <a:ext uri="{FF2B5EF4-FFF2-40B4-BE49-F238E27FC236}">
                <a16:creationId xmlns:a16="http://schemas.microsoft.com/office/drawing/2014/main" id="{20D1FFF2-E604-4B4C-9C71-1A98A7A94D21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6" r="62912"/>
          <a:stretch/>
        </p:blipFill>
        <p:spPr>
          <a:xfrm>
            <a:off x="682953" y="150974"/>
            <a:ext cx="4717393" cy="4528989"/>
          </a:xfrm>
        </p:spPr>
      </p:pic>
    </p:spTree>
    <p:extLst>
      <p:ext uri="{BB962C8B-B14F-4D97-AF65-F5344CB8AC3E}">
        <p14:creationId xmlns:p14="http://schemas.microsoft.com/office/powerpoint/2010/main" val="548840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1140F-9B50-42A8-9C0F-40D3B3EBF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050" y="431631"/>
            <a:ext cx="11582400" cy="2215991"/>
          </a:xfrm>
        </p:spPr>
        <p:txBody>
          <a:bodyPr/>
          <a:lstStyle/>
          <a:p>
            <a:pPr algn="just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опорных дошкольных образовательных организаций республики, по  апробации и использованию примерной парциальной программы Банка России «Финансовая грамотность» 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AD610D-6B68-414B-970E-072B3251E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5249" y="2911474"/>
            <a:ext cx="16459201" cy="7353311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  </a:t>
            </a:r>
          </a:p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№ 1 «Золотой ключик» города Кызыла Республики Тыва;</a:t>
            </a:r>
          </a:p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Муниципальное автономное дошкольное образовательное учреждение Детский сад № 15  </a:t>
            </a:r>
          </a:p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«Страна детства» комбинированного вида города Кызыла Республики Тыва;</a:t>
            </a:r>
          </a:p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Муниципальное бюджетное дошкольное образовательное учреждение «Детский сад № 17  </a:t>
            </a:r>
          </a:p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Салгал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комбинированного вида города Кызыла Республики Тыва;</a:t>
            </a:r>
          </a:p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Муниципальное автономное дошкольное образовательное учреждение комбинированного  </a:t>
            </a:r>
          </a:p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вида «Детский сад» № 40 города Кызыла Республики Тыва;</a:t>
            </a:r>
          </a:p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Муниципальное бюджетное дошкольное образовательное учреждение детский сад  </a:t>
            </a:r>
          </a:p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комбинированного вида № 2 «Сказка» г. Шагонар муниципального района «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Улуг-Хемский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Тыва»;</a:t>
            </a:r>
          </a:p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Муниципальное бюджетное дошкольное образовательное учреждение Детский сад «Радуга»  </a:t>
            </a:r>
          </a:p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г.Чадаана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Дзун-Хемчикского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Тыва</a:t>
            </a:r>
          </a:p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Муниципальное бюджетное дошкольное образовательное учреждение детский сад   </a:t>
            </a:r>
          </a:p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Сайзанак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с.Суг-Аксы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Сут-Хольского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Тыва.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373493-2F59-4CD5-9950-CA55C8724A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7367250" y="439886"/>
            <a:ext cx="2052693" cy="169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53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43DC4-170A-417F-BD68-37E63E934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0" y="431631"/>
            <a:ext cx="11734800" cy="1846659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проектные площадки</a:t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Международной педагогической академии </a:t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FD2BC4-5998-4F76-84D8-9D77AE0D0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2249" y="3140075"/>
            <a:ext cx="10131361" cy="8032968"/>
          </a:xfrm>
        </p:spPr>
        <p:txBody>
          <a:bodyPr/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МАДОУ Детский сад №1 «Золотой ключик» 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г.Кызыла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2021 г.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МБДОУ комбинированного вида «Детский сад № 2 «Улыбка»      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г.Кызыла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МАДОУ «Детский сад № 25» г. Кызыла; 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МБДОУ комбинированного вида «Детский сад №30 г. Кызыла; 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МАДОУ комбинированного вида «Детский сад» № 40 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г. Кызыла; 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МБДОУ "Детский сад №1" г. Туран;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МАДОУ детский сад "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Хээлер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г.Чадан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МБДОУ детский сад «Чечена» г. Чадан;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МБДОУ детский сад "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Сайзанак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с.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Шекпээр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Барун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Хемчикского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МБДОУ детский сад "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Салгал»с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Барлык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Барун-Хемчикского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МБДОУ детский сад "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Сайзанак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с.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Суг-Аксы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Сут-Хольского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МБДОУ детский сад «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Сибирячок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с.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Сизим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Каа-Хемского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290949-96E9-4A6C-8B70-2DD5513D55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7046202" y="663311"/>
            <a:ext cx="2052693" cy="1693148"/>
          </a:xfrm>
          <a:prstGeom prst="rect">
            <a:avLst/>
          </a:prstGeom>
        </p:spPr>
      </p:pic>
      <p:pic>
        <p:nvPicPr>
          <p:cNvPr id="10" name="Объект 6">
            <a:extLst>
              <a:ext uri="{FF2B5EF4-FFF2-40B4-BE49-F238E27FC236}">
                <a16:creationId xmlns:a16="http://schemas.microsoft.com/office/drawing/2014/main" id="{4703418F-117C-4D95-B387-392AF700B1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8" b="1098"/>
          <a:stretch/>
        </p:blipFill>
        <p:spPr>
          <a:xfrm>
            <a:off x="10890250" y="3254563"/>
            <a:ext cx="7962327" cy="6510668"/>
          </a:xfrm>
          <a:prstGeom prst="rect">
            <a:avLst/>
          </a:prstGeom>
        </p:spPr>
      </p:pic>
      <p:sp>
        <p:nvSpPr>
          <p:cNvPr id="15" name="Объект 14">
            <a:extLst>
              <a:ext uri="{FF2B5EF4-FFF2-40B4-BE49-F238E27FC236}">
                <a16:creationId xmlns:a16="http://schemas.microsoft.com/office/drawing/2014/main" id="{537F03B1-15DB-48DD-B97E-C70AD6A9E0DA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11136567" y="2700565"/>
            <a:ext cx="7962328" cy="553998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951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806A9-B12F-440D-93B5-E7B11FCC1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87D01-DA74-48F2-8F91-A2345D99EE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8EFC93-FCC3-46E1-AD23-D39AE832A0F2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01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6E29A-BE07-4A97-B9EF-1F28AEF20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213" y="480267"/>
            <a:ext cx="12126037" cy="1624163"/>
          </a:xfrm>
        </p:spPr>
        <p:txBody>
          <a:bodyPr/>
          <a:lstStyle/>
          <a:p>
            <a:pPr algn="ctr"/>
            <a:r>
              <a:rPr lang="ru-RU" sz="5277" b="1" dirty="0">
                <a:solidFill>
                  <a:srgbClr val="0070C0"/>
                </a:solidFill>
                <a:latin typeface="Times New Roman"/>
                <a:cs typeface="Times New Roman"/>
              </a:rPr>
              <a:t>Сеть дошкольных образовательных организаций Республики Тыва</a:t>
            </a:r>
            <a:endParaRPr lang="ru-RU" sz="5277" b="1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EDCEB86-1EBB-4325-9C51-D28E8E7DF14E}"/>
              </a:ext>
            </a:extLst>
          </p:cNvPr>
          <p:cNvGrpSpPr/>
          <p:nvPr/>
        </p:nvGrpSpPr>
        <p:grpSpPr>
          <a:xfrm>
            <a:off x="374650" y="2454274"/>
            <a:ext cx="19585635" cy="8467380"/>
            <a:chOff x="608506" y="992601"/>
            <a:chExt cx="9141007" cy="5467409"/>
          </a:xfrm>
        </p:grpSpPr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E6E78CDE-97E5-40E3-9461-E32ED97A427A}"/>
                </a:ext>
              </a:extLst>
            </p:cNvPr>
            <p:cNvSpPr/>
            <p:nvPr/>
          </p:nvSpPr>
          <p:spPr>
            <a:xfrm rot="8496778">
              <a:off x="608506" y="4974201"/>
              <a:ext cx="991242" cy="457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2016"/>
                  </a:moveTo>
                  <a:lnTo>
                    <a:pt x="827465" y="2201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A25B12E1-6A3B-4D7F-A0E6-395AA9D77534}"/>
                </a:ext>
              </a:extLst>
            </p:cNvPr>
            <p:cNvSpPr/>
            <p:nvPr/>
          </p:nvSpPr>
          <p:spPr>
            <a:xfrm rot="1956773">
              <a:off x="5227276" y="4607708"/>
              <a:ext cx="920163" cy="440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2016"/>
                  </a:moveTo>
                  <a:lnTo>
                    <a:pt x="920163" y="2201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899A5BA2-445F-4F64-81AC-47869754989A}"/>
                </a:ext>
              </a:extLst>
            </p:cNvPr>
            <p:cNvSpPr/>
            <p:nvPr/>
          </p:nvSpPr>
          <p:spPr>
            <a:xfrm rot="19037598">
              <a:off x="4666318" y="2532455"/>
              <a:ext cx="827465" cy="440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2016"/>
                  </a:moveTo>
                  <a:lnTo>
                    <a:pt x="827465" y="2201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4C2C98D0-E9AB-408A-B993-57ED0A02C407}"/>
                </a:ext>
              </a:extLst>
            </p:cNvPr>
            <p:cNvSpPr/>
            <p:nvPr/>
          </p:nvSpPr>
          <p:spPr>
            <a:xfrm>
              <a:off x="3241305" y="1850095"/>
              <a:ext cx="3982116" cy="327552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5277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ВСЕГО: 228</a:t>
              </a:r>
            </a:p>
            <a:p>
              <a:pPr algn="ctr"/>
              <a:r>
                <a:rPr lang="ru-RU" sz="527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дошкольных образовательных организаций</a:t>
              </a:r>
            </a:p>
            <a:p>
              <a:endParaRPr lang="ru-RU" sz="2968" dirty="0"/>
            </a:p>
            <a:p>
              <a:endParaRPr lang="ru-RU" sz="2968" dirty="0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A494B2F8-3A27-440A-91ED-161DEFEB98E0}"/>
                </a:ext>
              </a:extLst>
            </p:cNvPr>
            <p:cNvSpPr/>
            <p:nvPr/>
          </p:nvSpPr>
          <p:spPr>
            <a:xfrm>
              <a:off x="6987043" y="1174192"/>
              <a:ext cx="2568806" cy="2371256"/>
            </a:xfrm>
            <a:custGeom>
              <a:avLst/>
              <a:gdLst>
                <a:gd name="connsiteX0" fmla="*/ 0 w 1577079"/>
                <a:gd name="connsiteY0" fmla="*/ 788540 h 1577079"/>
                <a:gd name="connsiteX1" fmla="*/ 788540 w 1577079"/>
                <a:gd name="connsiteY1" fmla="*/ 0 h 1577079"/>
                <a:gd name="connsiteX2" fmla="*/ 1577080 w 1577079"/>
                <a:gd name="connsiteY2" fmla="*/ 788540 h 1577079"/>
                <a:gd name="connsiteX3" fmla="*/ 788540 w 1577079"/>
                <a:gd name="connsiteY3" fmla="*/ 1577080 h 1577079"/>
                <a:gd name="connsiteX4" fmla="*/ 0 w 1577079"/>
                <a:gd name="connsiteY4" fmla="*/ 788540 h 157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7079" h="1577079">
                  <a:moveTo>
                    <a:pt x="0" y="788540"/>
                  </a:moveTo>
                  <a:cubicBezTo>
                    <a:pt x="0" y="353041"/>
                    <a:pt x="353041" y="0"/>
                    <a:pt x="788540" y="0"/>
                  </a:cubicBezTo>
                  <a:cubicBezTo>
                    <a:pt x="1224039" y="0"/>
                    <a:pt x="1577080" y="353041"/>
                    <a:pt x="1577080" y="788540"/>
                  </a:cubicBezTo>
                  <a:cubicBezTo>
                    <a:pt x="1577080" y="1224039"/>
                    <a:pt x="1224039" y="1577080"/>
                    <a:pt x="788540" y="1577080"/>
                  </a:cubicBezTo>
                  <a:cubicBezTo>
                    <a:pt x="353041" y="1577080"/>
                    <a:pt x="0" y="1224039"/>
                    <a:pt x="0" y="78854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7383" tIns="437383" rIns="437383" bIns="437383" numCol="1" spcCol="1270" anchor="ctr" anchorCtr="0">
              <a:noAutofit/>
            </a:bodyPr>
            <a:lstStyle/>
            <a:p>
              <a:pPr algn="ctr" defTabSz="3958095">
                <a:spcBef>
                  <a:spcPct val="0"/>
                </a:spcBef>
              </a:pPr>
              <a:r>
                <a:rPr lang="ru-RU" sz="5277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defTabSz="3958095">
                <a:spcBef>
                  <a:spcPct val="0"/>
                </a:spcBef>
              </a:pPr>
              <a:r>
                <a:rPr lang="ru-RU" sz="527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дошкольная группа при ОО</a:t>
              </a: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1DDD0BB7-F3F1-42FB-AFE5-E5D9E77770F6}"/>
                </a:ext>
              </a:extLst>
            </p:cNvPr>
            <p:cNvSpPr/>
            <p:nvPr/>
          </p:nvSpPr>
          <p:spPr>
            <a:xfrm>
              <a:off x="6798711" y="992601"/>
              <a:ext cx="2365619" cy="1577079"/>
            </a:xfrm>
            <a:custGeom>
              <a:avLst/>
              <a:gdLst>
                <a:gd name="connsiteX0" fmla="*/ 0 w 2365619"/>
                <a:gd name="connsiteY0" fmla="*/ 0 h 1577079"/>
                <a:gd name="connsiteX1" fmla="*/ 2365619 w 2365619"/>
                <a:gd name="connsiteY1" fmla="*/ 0 h 1577079"/>
                <a:gd name="connsiteX2" fmla="*/ 2365619 w 2365619"/>
                <a:gd name="connsiteY2" fmla="*/ 1577079 h 1577079"/>
                <a:gd name="connsiteX3" fmla="*/ 0 w 2365619"/>
                <a:gd name="connsiteY3" fmla="*/ 1577079 h 1577079"/>
                <a:gd name="connsiteX4" fmla="*/ 0 w 2365619"/>
                <a:gd name="connsiteY4" fmla="*/ 0 h 157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619" h="1577079">
                  <a:moveTo>
                    <a:pt x="0" y="0"/>
                  </a:moveTo>
                  <a:lnTo>
                    <a:pt x="2365619" y="0"/>
                  </a:lnTo>
                  <a:lnTo>
                    <a:pt x="2365619" y="1577079"/>
                  </a:lnTo>
                  <a:lnTo>
                    <a:pt x="0" y="15770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471202" lvl="1" indent="-471202" defTabSz="3811499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8575" dirty="0"/>
            </a:p>
            <a:p>
              <a:pPr marL="471202" lvl="1" indent="-471202" defTabSz="3811499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8575" dirty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26492CB9-71F5-4E4D-9C76-B84A760F7D17}"/>
                </a:ext>
              </a:extLst>
            </p:cNvPr>
            <p:cNvSpPr/>
            <p:nvPr/>
          </p:nvSpPr>
          <p:spPr>
            <a:xfrm>
              <a:off x="6910388" y="4014557"/>
              <a:ext cx="2722117" cy="2385680"/>
            </a:xfrm>
            <a:custGeom>
              <a:avLst/>
              <a:gdLst>
                <a:gd name="connsiteX0" fmla="*/ 0 w 1577079"/>
                <a:gd name="connsiteY0" fmla="*/ 788540 h 1577079"/>
                <a:gd name="connsiteX1" fmla="*/ 788540 w 1577079"/>
                <a:gd name="connsiteY1" fmla="*/ 0 h 1577079"/>
                <a:gd name="connsiteX2" fmla="*/ 1577080 w 1577079"/>
                <a:gd name="connsiteY2" fmla="*/ 788540 h 1577079"/>
                <a:gd name="connsiteX3" fmla="*/ 788540 w 1577079"/>
                <a:gd name="connsiteY3" fmla="*/ 1577080 h 1577079"/>
                <a:gd name="connsiteX4" fmla="*/ 0 w 1577079"/>
                <a:gd name="connsiteY4" fmla="*/ 788540 h 157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7079" h="1577079">
                  <a:moveTo>
                    <a:pt x="0" y="788540"/>
                  </a:moveTo>
                  <a:cubicBezTo>
                    <a:pt x="0" y="353041"/>
                    <a:pt x="353041" y="0"/>
                    <a:pt x="788540" y="0"/>
                  </a:cubicBezTo>
                  <a:cubicBezTo>
                    <a:pt x="1224039" y="0"/>
                    <a:pt x="1577080" y="353041"/>
                    <a:pt x="1577080" y="788540"/>
                  </a:cubicBezTo>
                  <a:cubicBezTo>
                    <a:pt x="1577080" y="1224039"/>
                    <a:pt x="1224039" y="1577080"/>
                    <a:pt x="788540" y="1577080"/>
                  </a:cubicBezTo>
                  <a:cubicBezTo>
                    <a:pt x="353041" y="1577080"/>
                    <a:pt x="0" y="1224039"/>
                    <a:pt x="0" y="78854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7383" tIns="437383" rIns="437383" bIns="437383" numCol="1" spcCol="1270" anchor="ctr" anchorCtr="0">
              <a:noAutofit/>
            </a:bodyPr>
            <a:lstStyle/>
            <a:p>
              <a:pPr algn="ctr" defTabSz="3958095">
                <a:spcBef>
                  <a:spcPct val="0"/>
                </a:spcBef>
              </a:pPr>
              <a:r>
                <a:rPr lang="ru-RU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</a:t>
              </a:r>
            </a:p>
            <a:p>
              <a:pPr algn="ctr" defTabSz="3958095">
                <a:spcBef>
                  <a:spcPct val="0"/>
                </a:spcBef>
              </a:pPr>
              <a:r>
                <a: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структурных подразделений </a:t>
              </a: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DB39D449-97C1-4CC4-A29B-0823B5658633}"/>
                </a:ext>
              </a:extLst>
            </p:cNvPr>
            <p:cNvSpPr/>
            <p:nvPr/>
          </p:nvSpPr>
          <p:spPr>
            <a:xfrm>
              <a:off x="7383894" y="2751271"/>
              <a:ext cx="2365619" cy="1577079"/>
            </a:xfrm>
            <a:custGeom>
              <a:avLst/>
              <a:gdLst>
                <a:gd name="connsiteX0" fmla="*/ 0 w 2365619"/>
                <a:gd name="connsiteY0" fmla="*/ 0 h 1577079"/>
                <a:gd name="connsiteX1" fmla="*/ 2365619 w 2365619"/>
                <a:gd name="connsiteY1" fmla="*/ 0 h 1577079"/>
                <a:gd name="connsiteX2" fmla="*/ 2365619 w 2365619"/>
                <a:gd name="connsiteY2" fmla="*/ 1577079 h 1577079"/>
                <a:gd name="connsiteX3" fmla="*/ 0 w 2365619"/>
                <a:gd name="connsiteY3" fmla="*/ 1577079 h 1577079"/>
                <a:gd name="connsiteX4" fmla="*/ 0 w 2365619"/>
                <a:gd name="connsiteY4" fmla="*/ 0 h 157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619" h="1577079">
                  <a:moveTo>
                    <a:pt x="0" y="0"/>
                  </a:moveTo>
                  <a:lnTo>
                    <a:pt x="2365619" y="0"/>
                  </a:lnTo>
                  <a:lnTo>
                    <a:pt x="2365619" y="1577079"/>
                  </a:lnTo>
                  <a:lnTo>
                    <a:pt x="0" y="15770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471202" lvl="1" indent="-471202" defTabSz="3811499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8575" dirty="0"/>
            </a:p>
            <a:p>
              <a:pPr marL="471202" lvl="1" indent="-471202" defTabSz="3811499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8575" dirty="0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800D32BF-30BC-446B-8B5A-B52F5CB470BD}"/>
                </a:ext>
              </a:extLst>
            </p:cNvPr>
            <p:cNvSpPr/>
            <p:nvPr/>
          </p:nvSpPr>
          <p:spPr>
            <a:xfrm>
              <a:off x="6798711" y="4882931"/>
              <a:ext cx="2365619" cy="1577079"/>
            </a:xfrm>
            <a:custGeom>
              <a:avLst/>
              <a:gdLst>
                <a:gd name="connsiteX0" fmla="*/ 0 w 2365619"/>
                <a:gd name="connsiteY0" fmla="*/ 0 h 1577079"/>
                <a:gd name="connsiteX1" fmla="*/ 2365619 w 2365619"/>
                <a:gd name="connsiteY1" fmla="*/ 0 h 1577079"/>
                <a:gd name="connsiteX2" fmla="*/ 2365619 w 2365619"/>
                <a:gd name="connsiteY2" fmla="*/ 1577079 h 1577079"/>
                <a:gd name="connsiteX3" fmla="*/ 0 w 2365619"/>
                <a:gd name="connsiteY3" fmla="*/ 1577079 h 1577079"/>
                <a:gd name="connsiteX4" fmla="*/ 0 w 2365619"/>
                <a:gd name="connsiteY4" fmla="*/ 0 h 157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619" h="1577079">
                  <a:moveTo>
                    <a:pt x="0" y="0"/>
                  </a:moveTo>
                  <a:lnTo>
                    <a:pt x="2365619" y="0"/>
                  </a:lnTo>
                  <a:lnTo>
                    <a:pt x="2365619" y="1577079"/>
                  </a:lnTo>
                  <a:lnTo>
                    <a:pt x="0" y="15770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indent="-753923" defTabSz="3811499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8575" dirty="0"/>
            </a:p>
            <a:p>
              <a:pPr marL="471202" lvl="1" indent="-471202" defTabSz="3811499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8575" dirty="0"/>
            </a:p>
          </p:txBody>
        </p:sp>
      </p:grp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5F3A7D0C-6B1A-4471-98C2-C4E4583CCEF8}"/>
              </a:ext>
            </a:extLst>
          </p:cNvPr>
          <p:cNvSpPr/>
          <p:nvPr/>
        </p:nvSpPr>
        <p:spPr>
          <a:xfrm>
            <a:off x="676718" y="3112472"/>
            <a:ext cx="5551132" cy="3598777"/>
          </a:xfrm>
          <a:custGeom>
            <a:avLst/>
            <a:gdLst>
              <a:gd name="connsiteX0" fmla="*/ 0 w 1577079"/>
              <a:gd name="connsiteY0" fmla="*/ 788540 h 1577079"/>
              <a:gd name="connsiteX1" fmla="*/ 788540 w 1577079"/>
              <a:gd name="connsiteY1" fmla="*/ 0 h 1577079"/>
              <a:gd name="connsiteX2" fmla="*/ 1577080 w 1577079"/>
              <a:gd name="connsiteY2" fmla="*/ 788540 h 1577079"/>
              <a:gd name="connsiteX3" fmla="*/ 788540 w 1577079"/>
              <a:gd name="connsiteY3" fmla="*/ 1577080 h 1577079"/>
              <a:gd name="connsiteX4" fmla="*/ 0 w 1577079"/>
              <a:gd name="connsiteY4" fmla="*/ 788540 h 157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7079" h="1577079">
                <a:moveTo>
                  <a:pt x="0" y="788540"/>
                </a:moveTo>
                <a:cubicBezTo>
                  <a:pt x="0" y="353041"/>
                  <a:pt x="353041" y="0"/>
                  <a:pt x="788540" y="0"/>
                </a:cubicBezTo>
                <a:cubicBezTo>
                  <a:pt x="1224039" y="0"/>
                  <a:pt x="1577080" y="353041"/>
                  <a:pt x="1577080" y="788540"/>
                </a:cubicBezTo>
                <a:cubicBezTo>
                  <a:pt x="1577080" y="1224039"/>
                  <a:pt x="1224039" y="1577080"/>
                  <a:pt x="788540" y="1577080"/>
                </a:cubicBezTo>
                <a:cubicBezTo>
                  <a:pt x="353041" y="1577080"/>
                  <a:pt x="0" y="1224039"/>
                  <a:pt x="0" y="78854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7383" tIns="437383" rIns="437383" bIns="437383" numCol="1" spcCol="1270" anchor="ctr" anchorCtr="0">
            <a:noAutofit/>
          </a:bodyPr>
          <a:lstStyle/>
          <a:p>
            <a:pPr algn="ctr" defTabSz="3958095">
              <a:spcBef>
                <a:spcPct val="0"/>
              </a:spcBef>
            </a:pPr>
            <a:r>
              <a:rPr lang="ru-RU" sz="52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</a:t>
            </a:r>
          </a:p>
          <a:p>
            <a:pPr algn="ctr" defTabSz="3958095">
              <a:spcBef>
                <a:spcPct val="0"/>
              </a:spcBef>
            </a:pPr>
            <a:r>
              <a:rPr lang="ru-RU" sz="52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 ДОО</a:t>
            </a: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7ECDFDB5-E813-41C9-AF02-02CB79960C3E}"/>
              </a:ext>
            </a:extLst>
          </p:cNvPr>
          <p:cNvSpPr/>
          <p:nvPr/>
        </p:nvSpPr>
        <p:spPr>
          <a:xfrm>
            <a:off x="143815" y="7134380"/>
            <a:ext cx="5871903" cy="3398542"/>
          </a:xfrm>
          <a:custGeom>
            <a:avLst/>
            <a:gdLst>
              <a:gd name="connsiteX0" fmla="*/ 0 w 1577079"/>
              <a:gd name="connsiteY0" fmla="*/ 788540 h 1577079"/>
              <a:gd name="connsiteX1" fmla="*/ 788540 w 1577079"/>
              <a:gd name="connsiteY1" fmla="*/ 0 h 1577079"/>
              <a:gd name="connsiteX2" fmla="*/ 1577080 w 1577079"/>
              <a:gd name="connsiteY2" fmla="*/ 788540 h 1577079"/>
              <a:gd name="connsiteX3" fmla="*/ 788540 w 1577079"/>
              <a:gd name="connsiteY3" fmla="*/ 1577080 h 1577079"/>
              <a:gd name="connsiteX4" fmla="*/ 0 w 1577079"/>
              <a:gd name="connsiteY4" fmla="*/ 788540 h 157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7079" h="1577079">
                <a:moveTo>
                  <a:pt x="0" y="788540"/>
                </a:moveTo>
                <a:cubicBezTo>
                  <a:pt x="0" y="353041"/>
                  <a:pt x="353041" y="0"/>
                  <a:pt x="788540" y="0"/>
                </a:cubicBezTo>
                <a:cubicBezTo>
                  <a:pt x="1224039" y="0"/>
                  <a:pt x="1577080" y="353041"/>
                  <a:pt x="1577080" y="788540"/>
                </a:cubicBezTo>
                <a:cubicBezTo>
                  <a:pt x="1577080" y="1224039"/>
                  <a:pt x="1224039" y="1577080"/>
                  <a:pt x="788540" y="1577080"/>
                </a:cubicBezTo>
                <a:cubicBezTo>
                  <a:pt x="353041" y="1577080"/>
                  <a:pt x="0" y="1224039"/>
                  <a:pt x="0" y="78854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7383" tIns="437383" rIns="437383" bIns="437383" numCol="1" spcCol="1270" anchor="ctr" anchorCtr="0">
            <a:noAutofit/>
          </a:bodyPr>
          <a:lstStyle/>
          <a:p>
            <a:pPr algn="ctr" defTabSz="3958095">
              <a:spcBef>
                <a:spcPct val="0"/>
              </a:spcBef>
            </a:pPr>
            <a:r>
              <a:rPr lang="ru-RU" sz="52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  <a:p>
            <a:pPr algn="ctr" defTabSz="3958095">
              <a:spcBef>
                <a:spcPct val="0"/>
              </a:spcBef>
            </a:pPr>
            <a:r>
              <a:rPr lang="ru-RU" sz="52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частных детских садов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BF37B59-B502-4D61-BEE0-3A05D9C80C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7575188" y="679701"/>
            <a:ext cx="2254922" cy="18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58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6E29A-BE07-4A97-B9EF-1F28AEF20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850" y="414718"/>
            <a:ext cx="13095015" cy="3431709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детей, </a:t>
            </a:r>
            <a:b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получающих образовательные услуги дошкольного образования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EDCEB86-1EBB-4325-9C51-D28E8E7DF14E}"/>
              </a:ext>
            </a:extLst>
          </p:cNvPr>
          <p:cNvGrpSpPr/>
          <p:nvPr/>
        </p:nvGrpSpPr>
        <p:grpSpPr>
          <a:xfrm>
            <a:off x="6923576" y="1356603"/>
            <a:ext cx="13854725" cy="9420337"/>
            <a:chOff x="1678792" y="992601"/>
            <a:chExt cx="8268422" cy="5712902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4C2C98D0-E9AB-408A-B993-57ED0A02C407}"/>
                </a:ext>
              </a:extLst>
            </p:cNvPr>
            <p:cNvSpPr/>
            <p:nvPr/>
          </p:nvSpPr>
          <p:spPr>
            <a:xfrm>
              <a:off x="1678792" y="2746989"/>
              <a:ext cx="3998678" cy="278205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ru-RU" sz="230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ВСЕГО </a:t>
              </a:r>
            </a:p>
            <a:p>
              <a:pPr algn="ctr"/>
              <a:r>
                <a:rPr lang="ru-RU" sz="9894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26800</a:t>
              </a:r>
            </a:p>
            <a:p>
              <a:pPr algn="ctr"/>
              <a:r>
                <a:rPr lang="ru-RU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Детей в ДОО</a:t>
              </a:r>
            </a:p>
            <a:p>
              <a:pPr algn="ctr"/>
              <a:endParaRPr lang="ru-RU" sz="3958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2968" dirty="0"/>
            </a:p>
            <a:p>
              <a:endParaRPr lang="ru-RU" sz="2968" dirty="0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A494B2F8-3A27-440A-91ED-161DEFEB98E0}"/>
                </a:ext>
              </a:extLst>
            </p:cNvPr>
            <p:cNvSpPr/>
            <p:nvPr/>
          </p:nvSpPr>
          <p:spPr>
            <a:xfrm>
              <a:off x="5635841" y="2064848"/>
              <a:ext cx="3244042" cy="2105195"/>
            </a:xfrm>
            <a:custGeom>
              <a:avLst/>
              <a:gdLst>
                <a:gd name="connsiteX0" fmla="*/ 0 w 1577079"/>
                <a:gd name="connsiteY0" fmla="*/ 788540 h 1577079"/>
                <a:gd name="connsiteX1" fmla="*/ 788540 w 1577079"/>
                <a:gd name="connsiteY1" fmla="*/ 0 h 1577079"/>
                <a:gd name="connsiteX2" fmla="*/ 1577080 w 1577079"/>
                <a:gd name="connsiteY2" fmla="*/ 788540 h 1577079"/>
                <a:gd name="connsiteX3" fmla="*/ 788540 w 1577079"/>
                <a:gd name="connsiteY3" fmla="*/ 1577080 h 1577079"/>
                <a:gd name="connsiteX4" fmla="*/ 0 w 1577079"/>
                <a:gd name="connsiteY4" fmla="*/ 788540 h 157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7079" h="1577079">
                  <a:moveTo>
                    <a:pt x="0" y="788540"/>
                  </a:moveTo>
                  <a:cubicBezTo>
                    <a:pt x="0" y="353041"/>
                    <a:pt x="353041" y="0"/>
                    <a:pt x="788540" y="0"/>
                  </a:cubicBezTo>
                  <a:cubicBezTo>
                    <a:pt x="1224039" y="0"/>
                    <a:pt x="1577080" y="353041"/>
                    <a:pt x="1577080" y="788540"/>
                  </a:cubicBezTo>
                  <a:cubicBezTo>
                    <a:pt x="1577080" y="1224039"/>
                    <a:pt x="1224039" y="1577080"/>
                    <a:pt x="788540" y="1577080"/>
                  </a:cubicBezTo>
                  <a:cubicBezTo>
                    <a:pt x="353041" y="1577080"/>
                    <a:pt x="0" y="1224039"/>
                    <a:pt x="0" y="78854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7383" tIns="437383" rIns="437383" bIns="437383" numCol="1" spcCol="1270" anchor="ctr" anchorCtr="0">
              <a:noAutofit/>
            </a:bodyPr>
            <a:lstStyle/>
            <a:p>
              <a:pPr algn="ctr" defTabSz="3958095">
                <a:spcBef>
                  <a:spcPct val="0"/>
                </a:spcBef>
              </a:pPr>
              <a:r>
                <a: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дошкольную группу при ОО</a:t>
              </a:r>
            </a:p>
            <a:p>
              <a:pPr algn="ctr" defTabSz="3958095">
                <a:spcBef>
                  <a:spcPct val="0"/>
                </a:spcBef>
              </a:pPr>
              <a:r>
                <a: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посещают </a:t>
              </a:r>
            </a:p>
            <a:p>
              <a:pPr algn="ctr" defTabSz="3958095">
                <a:spcBef>
                  <a:spcPct val="0"/>
                </a:spcBef>
              </a:pPr>
              <a:r>
                <a:rPr lang="ru-RU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детей</a:t>
              </a: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1DDD0BB7-F3F1-42FB-AFE5-E5D9E77770F6}"/>
                </a:ext>
              </a:extLst>
            </p:cNvPr>
            <p:cNvSpPr/>
            <p:nvPr/>
          </p:nvSpPr>
          <p:spPr>
            <a:xfrm>
              <a:off x="6798711" y="992601"/>
              <a:ext cx="2365619" cy="1577079"/>
            </a:xfrm>
            <a:custGeom>
              <a:avLst/>
              <a:gdLst>
                <a:gd name="connsiteX0" fmla="*/ 0 w 2365619"/>
                <a:gd name="connsiteY0" fmla="*/ 0 h 1577079"/>
                <a:gd name="connsiteX1" fmla="*/ 2365619 w 2365619"/>
                <a:gd name="connsiteY1" fmla="*/ 0 h 1577079"/>
                <a:gd name="connsiteX2" fmla="*/ 2365619 w 2365619"/>
                <a:gd name="connsiteY2" fmla="*/ 1577079 h 1577079"/>
                <a:gd name="connsiteX3" fmla="*/ 0 w 2365619"/>
                <a:gd name="connsiteY3" fmla="*/ 1577079 h 1577079"/>
                <a:gd name="connsiteX4" fmla="*/ 0 w 2365619"/>
                <a:gd name="connsiteY4" fmla="*/ 0 h 157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619" h="1577079">
                  <a:moveTo>
                    <a:pt x="0" y="0"/>
                  </a:moveTo>
                  <a:lnTo>
                    <a:pt x="2365619" y="0"/>
                  </a:lnTo>
                  <a:lnTo>
                    <a:pt x="2365619" y="1577079"/>
                  </a:lnTo>
                  <a:lnTo>
                    <a:pt x="0" y="15770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471202" lvl="1" indent="-471202" defTabSz="3811499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8575" dirty="0"/>
            </a:p>
            <a:p>
              <a:pPr marL="471202" lvl="1" indent="-471202" defTabSz="3811499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8575" dirty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26492CB9-71F5-4E4D-9C76-B84A760F7D17}"/>
                </a:ext>
              </a:extLst>
            </p:cNvPr>
            <p:cNvSpPr/>
            <p:nvPr/>
          </p:nvSpPr>
          <p:spPr>
            <a:xfrm>
              <a:off x="5487567" y="4170043"/>
              <a:ext cx="3899073" cy="2535460"/>
            </a:xfrm>
            <a:custGeom>
              <a:avLst/>
              <a:gdLst>
                <a:gd name="connsiteX0" fmla="*/ 0 w 1577079"/>
                <a:gd name="connsiteY0" fmla="*/ 788540 h 1577079"/>
                <a:gd name="connsiteX1" fmla="*/ 788540 w 1577079"/>
                <a:gd name="connsiteY1" fmla="*/ 0 h 1577079"/>
                <a:gd name="connsiteX2" fmla="*/ 1577080 w 1577079"/>
                <a:gd name="connsiteY2" fmla="*/ 788540 h 1577079"/>
                <a:gd name="connsiteX3" fmla="*/ 788540 w 1577079"/>
                <a:gd name="connsiteY3" fmla="*/ 1577080 h 1577079"/>
                <a:gd name="connsiteX4" fmla="*/ 0 w 1577079"/>
                <a:gd name="connsiteY4" fmla="*/ 788540 h 157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7079" h="1577079">
                  <a:moveTo>
                    <a:pt x="0" y="788540"/>
                  </a:moveTo>
                  <a:cubicBezTo>
                    <a:pt x="0" y="353041"/>
                    <a:pt x="353041" y="0"/>
                    <a:pt x="788540" y="0"/>
                  </a:cubicBezTo>
                  <a:cubicBezTo>
                    <a:pt x="1224039" y="0"/>
                    <a:pt x="1577080" y="353041"/>
                    <a:pt x="1577080" y="788540"/>
                  </a:cubicBezTo>
                  <a:cubicBezTo>
                    <a:pt x="1577080" y="1224039"/>
                    <a:pt x="1224039" y="1577080"/>
                    <a:pt x="788540" y="1577080"/>
                  </a:cubicBezTo>
                  <a:cubicBezTo>
                    <a:pt x="353041" y="1577080"/>
                    <a:pt x="0" y="1224039"/>
                    <a:pt x="0" y="78854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7383" tIns="437383" rIns="437383" bIns="437383" numCol="1" spcCol="1270" anchor="ctr" anchorCtr="0">
              <a:noAutofit/>
            </a:bodyPr>
            <a:lstStyle/>
            <a:p>
              <a:pPr algn="ctr" defTabSz="3958095">
                <a:spcBef>
                  <a:spcPct val="0"/>
                </a:spcBef>
              </a:pPr>
              <a:r>
                <a:rPr lang="ru-RU" sz="527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36 структурных подразделениях </a:t>
              </a:r>
            </a:p>
            <a:p>
              <a:pPr algn="ctr" defTabSz="3958095">
                <a:spcBef>
                  <a:spcPct val="0"/>
                </a:spcBef>
              </a:pPr>
              <a:r>
                <a:rPr lang="ru-RU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1791</a:t>
              </a:r>
              <a:r>
                <a:rPr lang="ru-RU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детей  </a:t>
              </a: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DB39D449-97C1-4CC4-A29B-0823B5658633}"/>
                </a:ext>
              </a:extLst>
            </p:cNvPr>
            <p:cNvSpPr/>
            <p:nvPr/>
          </p:nvSpPr>
          <p:spPr>
            <a:xfrm>
              <a:off x="7319917" y="2937766"/>
              <a:ext cx="2365619" cy="1577079"/>
            </a:xfrm>
            <a:custGeom>
              <a:avLst/>
              <a:gdLst>
                <a:gd name="connsiteX0" fmla="*/ 0 w 2365619"/>
                <a:gd name="connsiteY0" fmla="*/ 0 h 1577079"/>
                <a:gd name="connsiteX1" fmla="*/ 2365619 w 2365619"/>
                <a:gd name="connsiteY1" fmla="*/ 0 h 1577079"/>
                <a:gd name="connsiteX2" fmla="*/ 2365619 w 2365619"/>
                <a:gd name="connsiteY2" fmla="*/ 1577079 h 1577079"/>
                <a:gd name="connsiteX3" fmla="*/ 0 w 2365619"/>
                <a:gd name="connsiteY3" fmla="*/ 1577079 h 1577079"/>
                <a:gd name="connsiteX4" fmla="*/ 0 w 2365619"/>
                <a:gd name="connsiteY4" fmla="*/ 0 h 157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619" h="1577079">
                  <a:moveTo>
                    <a:pt x="0" y="0"/>
                  </a:moveTo>
                  <a:lnTo>
                    <a:pt x="2365619" y="0"/>
                  </a:lnTo>
                  <a:lnTo>
                    <a:pt x="2365619" y="1577079"/>
                  </a:lnTo>
                  <a:lnTo>
                    <a:pt x="0" y="15770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471202" lvl="1" indent="-471202" defTabSz="3811499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8575" dirty="0"/>
            </a:p>
            <a:p>
              <a:pPr marL="471202" lvl="1" indent="-471202" defTabSz="3811499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8575" dirty="0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800D32BF-30BC-446B-8B5A-B52F5CB470BD}"/>
                </a:ext>
              </a:extLst>
            </p:cNvPr>
            <p:cNvSpPr/>
            <p:nvPr/>
          </p:nvSpPr>
          <p:spPr>
            <a:xfrm>
              <a:off x="7581595" y="5048508"/>
              <a:ext cx="2365619" cy="1577079"/>
            </a:xfrm>
            <a:custGeom>
              <a:avLst/>
              <a:gdLst>
                <a:gd name="connsiteX0" fmla="*/ 0 w 2365619"/>
                <a:gd name="connsiteY0" fmla="*/ 0 h 1577079"/>
                <a:gd name="connsiteX1" fmla="*/ 2365619 w 2365619"/>
                <a:gd name="connsiteY1" fmla="*/ 0 h 1577079"/>
                <a:gd name="connsiteX2" fmla="*/ 2365619 w 2365619"/>
                <a:gd name="connsiteY2" fmla="*/ 1577079 h 1577079"/>
                <a:gd name="connsiteX3" fmla="*/ 0 w 2365619"/>
                <a:gd name="connsiteY3" fmla="*/ 1577079 h 1577079"/>
                <a:gd name="connsiteX4" fmla="*/ 0 w 2365619"/>
                <a:gd name="connsiteY4" fmla="*/ 0 h 157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619" h="1577079">
                  <a:moveTo>
                    <a:pt x="0" y="0"/>
                  </a:moveTo>
                  <a:lnTo>
                    <a:pt x="2365619" y="0"/>
                  </a:lnTo>
                  <a:lnTo>
                    <a:pt x="2365619" y="1577079"/>
                  </a:lnTo>
                  <a:lnTo>
                    <a:pt x="0" y="15770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471202" lvl="1" indent="-471202" defTabSz="3811499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8575" dirty="0"/>
            </a:p>
            <a:p>
              <a:pPr marL="471202" lvl="1" indent="-471202" defTabSz="3811499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8575" dirty="0"/>
            </a:p>
          </p:txBody>
        </p:sp>
      </p:grp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5F3A7D0C-6B1A-4471-98C2-C4E4583CCEF8}"/>
              </a:ext>
            </a:extLst>
          </p:cNvPr>
          <p:cNvSpPr/>
          <p:nvPr/>
        </p:nvSpPr>
        <p:spPr>
          <a:xfrm>
            <a:off x="804959" y="3124693"/>
            <a:ext cx="5816469" cy="3471379"/>
          </a:xfrm>
          <a:custGeom>
            <a:avLst/>
            <a:gdLst>
              <a:gd name="connsiteX0" fmla="*/ 0 w 1577079"/>
              <a:gd name="connsiteY0" fmla="*/ 788540 h 1577079"/>
              <a:gd name="connsiteX1" fmla="*/ 788540 w 1577079"/>
              <a:gd name="connsiteY1" fmla="*/ 0 h 1577079"/>
              <a:gd name="connsiteX2" fmla="*/ 1577080 w 1577079"/>
              <a:gd name="connsiteY2" fmla="*/ 788540 h 1577079"/>
              <a:gd name="connsiteX3" fmla="*/ 788540 w 1577079"/>
              <a:gd name="connsiteY3" fmla="*/ 1577080 h 1577079"/>
              <a:gd name="connsiteX4" fmla="*/ 0 w 1577079"/>
              <a:gd name="connsiteY4" fmla="*/ 788540 h 157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7079" h="1577079">
                <a:moveTo>
                  <a:pt x="0" y="788540"/>
                </a:moveTo>
                <a:cubicBezTo>
                  <a:pt x="0" y="353041"/>
                  <a:pt x="353041" y="0"/>
                  <a:pt x="788540" y="0"/>
                </a:cubicBezTo>
                <a:cubicBezTo>
                  <a:pt x="1224039" y="0"/>
                  <a:pt x="1577080" y="353041"/>
                  <a:pt x="1577080" y="788540"/>
                </a:cubicBezTo>
                <a:cubicBezTo>
                  <a:pt x="1577080" y="1224039"/>
                  <a:pt x="1224039" y="1577080"/>
                  <a:pt x="788540" y="1577080"/>
                </a:cubicBezTo>
                <a:cubicBezTo>
                  <a:pt x="353041" y="1577080"/>
                  <a:pt x="0" y="1224039"/>
                  <a:pt x="0" y="78854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7383" tIns="437383" rIns="437383" bIns="437383" numCol="1" spcCol="1270" anchor="ctr" anchorCtr="0">
            <a:noAutofit/>
          </a:bodyPr>
          <a:lstStyle/>
          <a:p>
            <a:pPr algn="ctr" defTabSz="3958095">
              <a:spcBef>
                <a:spcPct val="0"/>
              </a:spcBef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958095">
              <a:spcBef>
                <a:spcPct val="0"/>
              </a:spcBef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178</a:t>
            </a:r>
          </a:p>
          <a:p>
            <a:pPr algn="ctr" defTabSz="3958095">
              <a:spcBef>
                <a:spcPct val="0"/>
              </a:spcBef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 ДОО посещают </a:t>
            </a:r>
          </a:p>
          <a:p>
            <a:pPr algn="ctr" defTabSz="3958095">
              <a:spcBef>
                <a:spcPct val="0"/>
              </a:spcBef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24241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</a:t>
            </a:r>
          </a:p>
          <a:p>
            <a:pPr algn="ctr" defTabSz="3958095">
              <a:spcBef>
                <a:spcPct val="0"/>
              </a:spcBef>
            </a:pPr>
            <a:endParaRPr lang="ru-RU" sz="8905" dirty="0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7ECDFDB5-E813-41C9-AF02-02CB79960C3E}"/>
              </a:ext>
            </a:extLst>
          </p:cNvPr>
          <p:cNvSpPr/>
          <p:nvPr/>
        </p:nvSpPr>
        <p:spPr>
          <a:xfrm>
            <a:off x="1517650" y="6840217"/>
            <a:ext cx="6283752" cy="3963678"/>
          </a:xfrm>
          <a:custGeom>
            <a:avLst/>
            <a:gdLst>
              <a:gd name="connsiteX0" fmla="*/ 0 w 1577079"/>
              <a:gd name="connsiteY0" fmla="*/ 788540 h 1577079"/>
              <a:gd name="connsiteX1" fmla="*/ 788540 w 1577079"/>
              <a:gd name="connsiteY1" fmla="*/ 0 h 1577079"/>
              <a:gd name="connsiteX2" fmla="*/ 1577080 w 1577079"/>
              <a:gd name="connsiteY2" fmla="*/ 788540 h 1577079"/>
              <a:gd name="connsiteX3" fmla="*/ 788540 w 1577079"/>
              <a:gd name="connsiteY3" fmla="*/ 1577080 h 1577079"/>
              <a:gd name="connsiteX4" fmla="*/ 0 w 1577079"/>
              <a:gd name="connsiteY4" fmla="*/ 788540 h 157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7079" h="1577079">
                <a:moveTo>
                  <a:pt x="0" y="788540"/>
                </a:moveTo>
                <a:cubicBezTo>
                  <a:pt x="0" y="353041"/>
                  <a:pt x="353041" y="0"/>
                  <a:pt x="788540" y="0"/>
                </a:cubicBezTo>
                <a:cubicBezTo>
                  <a:pt x="1224039" y="0"/>
                  <a:pt x="1577080" y="353041"/>
                  <a:pt x="1577080" y="788540"/>
                </a:cubicBezTo>
                <a:cubicBezTo>
                  <a:pt x="1577080" y="1224039"/>
                  <a:pt x="1224039" y="1577080"/>
                  <a:pt x="788540" y="1577080"/>
                </a:cubicBezTo>
                <a:cubicBezTo>
                  <a:pt x="353041" y="1577080"/>
                  <a:pt x="0" y="1224039"/>
                  <a:pt x="0" y="78854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7383" tIns="437383" rIns="437383" bIns="437383" numCol="1" spcCol="1270" anchor="ctr" anchorCtr="0">
            <a:noAutofit/>
          </a:bodyPr>
          <a:lstStyle/>
          <a:p>
            <a:pPr algn="ctr" defTabSz="3958095">
              <a:spcBef>
                <a:spcPct val="0"/>
              </a:spcBef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13 частных </a:t>
            </a:r>
          </a:p>
          <a:p>
            <a:pPr algn="ctr" defTabSz="3958095">
              <a:spcBef>
                <a:spcPct val="0"/>
              </a:spcBef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садах  </a:t>
            </a:r>
          </a:p>
          <a:p>
            <a:pPr algn="ctr" defTabSz="3958095">
              <a:spcBef>
                <a:spcPct val="0"/>
              </a:spcBef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758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C03DD7C-7B59-4653-8750-5961F87BB0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7300605" y="532410"/>
            <a:ext cx="2276812" cy="187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8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C26B-0525-4FEC-85A7-FDDB30433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1"/>
            <a:ext cx="19569430" cy="1025988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детей от 2 месяцев до 8 лет, поставленных на учет для предоставления места в ДОО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1E9E025-B8D9-4AAC-84FA-3ABCC128B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392704"/>
              </p:ext>
            </p:extLst>
          </p:nvPr>
        </p:nvGraphicFramePr>
        <p:xfrm>
          <a:off x="321309" y="549275"/>
          <a:ext cx="19569431" cy="109843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14553">
                  <a:extLst>
                    <a:ext uri="{9D8B030D-6E8A-4147-A177-3AD203B41FA5}">
                      <a16:colId xmlns:a16="http://schemas.microsoft.com/office/drawing/2014/main" val="2027723740"/>
                    </a:ext>
                  </a:extLst>
                </a:gridCol>
                <a:gridCol w="1653483">
                  <a:extLst>
                    <a:ext uri="{9D8B030D-6E8A-4147-A177-3AD203B41FA5}">
                      <a16:colId xmlns:a16="http://schemas.microsoft.com/office/drawing/2014/main" val="4287361594"/>
                    </a:ext>
                  </a:extLst>
                </a:gridCol>
                <a:gridCol w="2342435">
                  <a:extLst>
                    <a:ext uri="{9D8B030D-6E8A-4147-A177-3AD203B41FA5}">
                      <a16:colId xmlns:a16="http://schemas.microsoft.com/office/drawing/2014/main" val="1098598795"/>
                    </a:ext>
                  </a:extLst>
                </a:gridCol>
                <a:gridCol w="2480225">
                  <a:extLst>
                    <a:ext uri="{9D8B030D-6E8A-4147-A177-3AD203B41FA5}">
                      <a16:colId xmlns:a16="http://schemas.microsoft.com/office/drawing/2014/main" val="2472809657"/>
                    </a:ext>
                  </a:extLst>
                </a:gridCol>
                <a:gridCol w="2066854">
                  <a:extLst>
                    <a:ext uri="{9D8B030D-6E8A-4147-A177-3AD203B41FA5}">
                      <a16:colId xmlns:a16="http://schemas.microsoft.com/office/drawing/2014/main" val="2219520281"/>
                    </a:ext>
                  </a:extLst>
                </a:gridCol>
                <a:gridCol w="2342435">
                  <a:extLst>
                    <a:ext uri="{9D8B030D-6E8A-4147-A177-3AD203B41FA5}">
                      <a16:colId xmlns:a16="http://schemas.microsoft.com/office/drawing/2014/main" val="4023475841"/>
                    </a:ext>
                  </a:extLst>
                </a:gridCol>
                <a:gridCol w="2269446">
                  <a:extLst>
                    <a:ext uri="{9D8B030D-6E8A-4147-A177-3AD203B41FA5}">
                      <a16:colId xmlns:a16="http://schemas.microsoft.com/office/drawing/2014/main" val="3920329157"/>
                    </a:ext>
                  </a:extLst>
                </a:gridCol>
              </a:tblGrid>
              <a:tr h="1033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 мес. до 8 лет</a:t>
                      </a:r>
                      <a:endParaRPr lang="ru-RU" sz="2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1,5 до 3 лет</a:t>
                      </a:r>
                      <a:endParaRPr lang="ru-RU" sz="2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  до 7 лет </a:t>
                      </a:r>
                      <a:endParaRPr lang="ru-RU" sz="2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1,5  до  7 лет</a:t>
                      </a:r>
                      <a:endParaRPr lang="ru-RU" sz="2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выпускники</a:t>
                      </a:r>
                      <a:endParaRPr lang="ru-RU" sz="2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</a:t>
                      </a:r>
                      <a:endParaRPr lang="ru-RU" sz="3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ctr"/>
                </a:tc>
                <a:extLst>
                  <a:ext uri="{0D108BD9-81ED-4DB2-BD59-A6C34878D82A}">
                    <a16:rowId xmlns:a16="http://schemas.microsoft.com/office/drawing/2014/main" val="103810587"/>
                  </a:ext>
                </a:extLst>
              </a:tr>
              <a:tr h="48146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Тыва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12001</a:t>
                      </a:r>
                      <a:endParaRPr lang="ru-RU" sz="2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3633</a:t>
                      </a:r>
                      <a:endParaRPr lang="ru-RU" sz="2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2975</a:t>
                      </a:r>
                      <a:endParaRPr lang="ru-RU" sz="2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6608</a:t>
                      </a:r>
                      <a:endParaRPr lang="ru-RU" sz="2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5212</a:t>
                      </a:r>
                      <a:endParaRPr lang="ru-RU" sz="2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1396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584328585"/>
                  </a:ext>
                </a:extLst>
              </a:tr>
              <a:tr h="48146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Бай-</a:t>
                      </a:r>
                      <a:r>
                        <a:rPr lang="ru-RU" sz="240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Тайгинский</a:t>
                      </a:r>
                      <a:r>
                        <a:rPr lang="ru-RU" sz="2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2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627114539"/>
                  </a:ext>
                </a:extLst>
              </a:tr>
              <a:tr h="62721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Барун-Хемчикский</a:t>
                      </a:r>
                      <a:r>
                        <a:rPr lang="ru-RU" sz="2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2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2027076683"/>
                  </a:ext>
                </a:extLst>
              </a:tr>
              <a:tr h="48146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Дзун-Хемчикский</a:t>
                      </a:r>
                      <a:r>
                        <a:rPr lang="ru-RU" sz="2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2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2720813677"/>
                  </a:ext>
                </a:extLst>
              </a:tr>
              <a:tr h="48146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Каа-Хемский</a:t>
                      </a:r>
                      <a:r>
                        <a:rPr lang="ru-RU" sz="2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2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422181817"/>
                  </a:ext>
                </a:extLst>
              </a:tr>
              <a:tr h="481464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Кызылский</a:t>
                      </a:r>
                      <a:r>
                        <a:rPr lang="ru-RU" sz="2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2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1489</a:t>
                      </a:r>
                      <a:endParaRPr lang="ru-RU" sz="23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917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655320087"/>
                  </a:ext>
                </a:extLst>
              </a:tr>
              <a:tr h="48146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Монгун-Тайгинский</a:t>
                      </a:r>
                      <a:r>
                        <a:rPr lang="ru-RU" sz="2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2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2895449692"/>
                  </a:ext>
                </a:extLst>
              </a:tr>
              <a:tr h="48146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Овюрский</a:t>
                      </a:r>
                      <a:r>
                        <a:rPr lang="ru-RU" sz="2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2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408725233"/>
                  </a:ext>
                </a:extLst>
              </a:tr>
              <a:tr h="48146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Пий-</a:t>
                      </a:r>
                      <a:r>
                        <a:rPr lang="ru-RU" sz="240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Хемский</a:t>
                      </a:r>
                      <a:r>
                        <a:rPr lang="ru-RU" sz="2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2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750980275"/>
                  </a:ext>
                </a:extLst>
              </a:tr>
              <a:tr h="48146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Сут-Хольский</a:t>
                      </a:r>
                      <a:r>
                        <a:rPr lang="ru-RU" sz="2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2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1494790002"/>
                  </a:ext>
                </a:extLst>
              </a:tr>
              <a:tr h="525432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Тандинский</a:t>
                      </a:r>
                      <a:r>
                        <a:rPr lang="ru-RU" sz="2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2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ru-RU" sz="23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3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33591013"/>
                  </a:ext>
                </a:extLst>
              </a:tr>
              <a:tr h="48146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Тере-Хольский</a:t>
                      </a:r>
                      <a:r>
                        <a:rPr lang="ru-RU" sz="2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2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293969781"/>
                  </a:ext>
                </a:extLst>
              </a:tr>
              <a:tr h="48146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Тес-</a:t>
                      </a:r>
                      <a:r>
                        <a:rPr lang="ru-RU" sz="240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Хемский</a:t>
                      </a:r>
                      <a:r>
                        <a:rPr lang="ru-RU" sz="2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2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3145225261"/>
                  </a:ext>
                </a:extLst>
              </a:tr>
              <a:tr h="525432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Тоджинский</a:t>
                      </a:r>
                      <a:r>
                        <a:rPr lang="ru-RU" sz="2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2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23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3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3519055382"/>
                  </a:ext>
                </a:extLst>
              </a:tr>
              <a:tr h="48146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Улуг-Хемский</a:t>
                      </a:r>
                      <a:r>
                        <a:rPr lang="ru-RU" sz="2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2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4011118079"/>
                  </a:ext>
                </a:extLst>
              </a:tr>
              <a:tr h="525432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Чаа-Хольский</a:t>
                      </a:r>
                      <a:r>
                        <a:rPr lang="ru-RU" sz="2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2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</a:t>
                      </a:r>
                      <a:endParaRPr lang="ru-RU" sz="23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3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1775064351"/>
                  </a:ext>
                </a:extLst>
              </a:tr>
              <a:tr h="48146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Чеди-Хольский</a:t>
                      </a:r>
                      <a:r>
                        <a:rPr lang="ru-RU" sz="2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2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3057029649"/>
                  </a:ext>
                </a:extLst>
              </a:tr>
              <a:tr h="48146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Эрзинский</a:t>
                      </a:r>
                      <a:r>
                        <a:rPr lang="ru-RU" sz="2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2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864435294"/>
                  </a:ext>
                </a:extLst>
              </a:tr>
              <a:tr h="48146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Ак-Довурак</a:t>
                      </a:r>
                      <a:endParaRPr lang="ru-RU" sz="2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23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1522904465"/>
                  </a:ext>
                </a:extLst>
              </a:tr>
              <a:tr h="525432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Кызыл</a:t>
                      </a:r>
                      <a:endParaRPr lang="ru-RU" sz="2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7428</a:t>
                      </a:r>
                      <a:endParaRPr lang="ru-RU" sz="23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2401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2120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4521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2254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2267</a:t>
                      </a:r>
                      <a:endParaRPr lang="ru-RU" sz="3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1825189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595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412C2B3-6866-467A-8467-9E51EC203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6650" y="1387475"/>
            <a:ext cx="13288518" cy="8361343"/>
          </a:xfrm>
        </p:spPr>
        <p:txBody>
          <a:bodyPr/>
          <a:lstStyle/>
          <a:p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республике всего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сумона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арбанов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местечек), в которых </a:t>
            </a:r>
            <a:r>
              <a:rPr lang="ru-RU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детские сады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них детей дошкольного возраста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ru-RU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арбан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Оттук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-Даш </a:t>
            </a:r>
            <a:r>
              <a:rPr lang="ru-RU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сумона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Баян-Кол </a:t>
            </a:r>
            <a:r>
              <a:rPr lang="ru-RU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Кызылского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детей;</a:t>
            </a:r>
          </a:p>
          <a:p>
            <a:pPr marL="457200" indent="-457200">
              <a:buFontTx/>
              <a:buChar char="-"/>
            </a:pP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Хамсыра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Тоджинского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pPr marL="457200" indent="-457200">
              <a:buFontTx/>
              <a:buChar char="-"/>
            </a:pP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с. </a:t>
            </a:r>
            <a:r>
              <a:rPr lang="ru-RU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Тоолайлыг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Монгун-Тайгинского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ребенок,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 строительство детского сада на 30 мест;</a:t>
            </a:r>
          </a:p>
          <a:p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сумон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Шанчы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Чаа-Хольского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ребенка,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 строительство детского сада на 60 мест.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D8743A-4F08-4BCE-8AFE-130F7199F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7367250" y="854075"/>
            <a:ext cx="2332482" cy="192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3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5AAD254-97F3-4EDE-B159-EDDBDC3CA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250" y="364907"/>
            <a:ext cx="14202918" cy="1936968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Негосударственный сектор дошкольного образования в республике представлен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частными детскими садами, в них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758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0E2296-80C9-4812-94F9-7A1528AD7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1851" y="2911475"/>
            <a:ext cx="8968900" cy="8032968"/>
          </a:xfrm>
        </p:spPr>
        <p:txBody>
          <a:bodyPr/>
          <a:lstStyle/>
          <a:p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г.Кызыл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415 детей</a:t>
            </a:r>
          </a:p>
          <a:p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детский сад «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Беби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-бум» – 120 детей;</a:t>
            </a:r>
          </a:p>
          <a:p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ИП детский сад «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Эчис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г.Кызыла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22 ребенка;</a:t>
            </a:r>
          </a:p>
          <a:p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ООО «Аистенок» - 66 детей;</a:t>
            </a:r>
          </a:p>
          <a:p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ООО детский сад «Престиж» – 140 детей;</a:t>
            </a:r>
          </a:p>
          <a:p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ЧДОУ «Умка» – 51 ребенок;</a:t>
            </a:r>
          </a:p>
          <a:p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ООО «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Салгал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20  детей.</a:t>
            </a:r>
          </a:p>
          <a:p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Кызылский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153 ребенка</a:t>
            </a:r>
          </a:p>
          <a:p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ЧДОУ детский сад «Почемучки»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пгт.Каа-Хем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29 детей;</a:t>
            </a:r>
          </a:p>
          <a:p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ИП детский сад «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Хунчугеш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пгт.Каа-Хем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100 детей;</a:t>
            </a:r>
          </a:p>
          <a:p>
            <a:pPr lvl="0"/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ИП детский сад «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Эчис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24 ребенка;</a:t>
            </a:r>
          </a:p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9D09078A-67BB-4DFC-BBF8-CC0B1236CB4D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10684348" y="3025955"/>
            <a:ext cx="8587902" cy="7534050"/>
          </a:xfrm>
        </p:spPr>
        <p:txBody>
          <a:bodyPr/>
          <a:lstStyle/>
          <a:p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Дзун-Хемчикский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53923" indent="-753923">
              <a:buAutoNum type="arabicPeriod"/>
            </a:pP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детский сад «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Олчей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с.Хайыракан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</a:p>
          <a:p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Монгун-Тайгинский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65442" indent="-565442">
              <a:buAutoNum type="arabicPeriod"/>
            </a:pP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детский сад «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Артышок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с.Мугур-Аксы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</a:t>
            </a:r>
          </a:p>
          <a:p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Тоджинский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65442" indent="-565442">
              <a:buAutoNum type="arabicPeriod"/>
            </a:pP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ЧДОУ детский сад «Солнышко»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с.Тоора-Хем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Пий-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Хемский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55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pPr marL="742950" indent="-742950">
              <a:buAutoNum type="arabicPeriod"/>
            </a:pP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детский сад «Три кота»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г.Туран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r>
              <a:rPr lang="ru-RU" sz="3958" dirty="0"/>
              <a:t>   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F4122D-87C0-4584-8A56-CBB2BE4B7E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235168" y="244475"/>
            <a:ext cx="157048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54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6C49F-533F-4369-A7A4-F70AE8A11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450" y="930275"/>
            <a:ext cx="11803870" cy="830997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частных детских садов</a:t>
            </a:r>
            <a:endParaRPr lang="ru-RU" sz="5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A28557-0821-44E8-B885-1EEC563C5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5205" y="2759075"/>
            <a:ext cx="8745284" cy="8156079"/>
          </a:xfrm>
        </p:spPr>
        <p:txBody>
          <a:bodyPr/>
          <a:lstStyle/>
          <a:p>
            <a:pPr marL="742950" indent="-742950" algn="just">
              <a:buAutoNum type="arabicPeriod"/>
            </a:pP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«Ассоциация частных дошкольных образовательных учреждений Республики Тыва» (22.02.2022г.) </a:t>
            </a:r>
          </a:p>
          <a:p>
            <a:pPr marL="742950" indent="-742950" algn="just">
              <a:buAutoNum type="arabicPeriod"/>
            </a:pP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частные детские сады получают компенсацию части заработной платы воспитателей, педагогов и  учебно-вспомогательного персонала за счет средств регионального бюджета. </a:t>
            </a:r>
          </a:p>
          <a:p>
            <a:pPr marL="742950" indent="-742950" algn="just">
              <a:buAutoNum type="arabicPeriod"/>
            </a:pP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проектом «Содействие занятости женщин, создание условий дошкольного образования для детей в возрасте до 3-х лет» национального проекта «Демография» предусмотрена поддержка частных детских садов, в виде их материально-технического оснащения. </a:t>
            </a:r>
          </a:p>
          <a:p>
            <a:pPr marL="742950" indent="-742950" algn="just">
              <a:buAutoNum type="arabicPeriod"/>
            </a:pP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38E5E2-6C97-4D01-865C-604670A37A14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10353611" y="2530476"/>
            <a:ext cx="8745284" cy="7663636"/>
          </a:xfrm>
        </p:spPr>
        <p:txBody>
          <a:bodyPr/>
          <a:lstStyle/>
          <a:p>
            <a:pPr algn="just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на создание дополнительных мест:</a:t>
            </a:r>
          </a:p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в частных учреждениях дошкольного образования созданы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новых мест;</a:t>
            </a:r>
          </a:p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–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мест;</a:t>
            </a:r>
          </a:p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дополнительно создано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мест;</a:t>
            </a:r>
          </a:p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 Приказа Министерства образования Республики Тыва от 17 января 2023г. №39-д «Об утверждении конкурсной документации отбора заявок юридических лиц на предоставление в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оборудования организациям…..» объявлен конкурс на создание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дополнительных мест.</a:t>
            </a:r>
          </a:p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запланировано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260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мест. </a:t>
            </a:r>
          </a:p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 ежедневном режиме проводятся      консультации и др.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ED6045-DF01-4DE8-AAD1-C95AE0B091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7519650" y="433033"/>
            <a:ext cx="2286000" cy="188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00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A69B1E-DBD9-495A-9F76-0EDA6C3D8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50" y="431631"/>
            <a:ext cx="13563600" cy="3077766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«Современная школа» национального проекта «Образование»  </a:t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программы РФ «Развитие образования»</a:t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C35591-1C31-4230-B39D-B0B4EE48EB1E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1650812" y="3033723"/>
            <a:ext cx="15335438" cy="7663636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оператор – ГБУ «Республиканский центр психолого-медико-социального сопровождения «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Сайзырал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»»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Детский сад №15 «Страна детства»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г.Кызыла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г.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Детский сад №15 «Страна детства»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г.Кызыла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МАДОУ Детский сад «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Хээлер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г.Чаадана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Дзун-Хемчикского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Детский сад №15 «Страна детства»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г.Кызыла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МАДОУ Детский сад №1 «Золотой ключик»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г.Кызыла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МБДОУ Детский сад №37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г.Кызыла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МАДОУ Детский сад «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Хээлер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г.Чаадана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Дзун-Хемчикского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МАДОУ Детский сад комбинированного вида №4 «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Челээш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г. Шагонар.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№17 «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Салгал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г.Кызыла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МАДОУ  детский сад «Сказка»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г.Ак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-Довурака; </a:t>
            </a:r>
          </a:p>
          <a:p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МАДОУ Детский сад комбинированного вида №4 «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Челээш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г. Шагонар.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№17 «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Салгал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г.Кызыла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МБДОУ Детский сад №37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г.Кызыла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3D09FA-EE89-48EB-9DFC-712F6077BB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7752956" y="625475"/>
            <a:ext cx="2052693" cy="169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48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DD0CB-D250-44F0-A9F9-4775D0A4F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50" y="899748"/>
            <a:ext cx="12192000" cy="1336844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Ведомственный проект Министерства образования Республики Тыва «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Хуреш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детские сады»</a:t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6E246B-261E-471B-8CC8-59C5AEEE3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5206" y="2911476"/>
            <a:ext cx="18093688" cy="1693148"/>
          </a:xfrm>
        </p:spPr>
        <p:txBody>
          <a:bodyPr/>
          <a:lstStyle/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обеспечить дополнительным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образованим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мальчиков в возрасте от 4 до 7 лет за счет массового спорта среди дошкольников, в частности внедрением национальных традиций и развития тувинской национальной борьбы «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Хуреш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начальном этапе подготовки с участием ДОО и семьи.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B6E61B-DBC4-4B04-967F-5975E2C16C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7367250" y="439886"/>
            <a:ext cx="2052693" cy="16931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86981D-9A86-4D96-BAFF-3BA140A66F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r="17500" b="13334"/>
          <a:stretch/>
        </p:blipFill>
        <p:spPr>
          <a:xfrm>
            <a:off x="1111763" y="4604624"/>
            <a:ext cx="8636587" cy="64649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B12654-305C-4D2E-806D-AD5A484CDE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50" b="7572"/>
          <a:stretch/>
        </p:blipFill>
        <p:spPr>
          <a:xfrm>
            <a:off x="10237927" y="4604623"/>
            <a:ext cx="8732820" cy="646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35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689</TotalTime>
  <Words>1581</Words>
  <Application>Microsoft Office PowerPoint</Application>
  <PresentationFormat>Произвольный</PresentationFormat>
  <Paragraphs>270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Tahoma</vt:lpstr>
      <vt:lpstr>Times New Roman</vt:lpstr>
      <vt:lpstr>Office Theme</vt:lpstr>
      <vt:lpstr>Презентация PowerPoint</vt:lpstr>
      <vt:lpstr>Сеть дошкольных образовательных организаций Республики Тыва</vt:lpstr>
      <vt:lpstr>Численность детей,  получающих образовательные услуги дошкольного образования </vt:lpstr>
      <vt:lpstr>Численность детей от 2 месяцев до 8 лет, поставленных на учет для предоставления места в ДОО</vt:lpstr>
      <vt:lpstr>Презентация PowerPoint</vt:lpstr>
      <vt:lpstr>Негосударственный сектор дошкольного образования в республике представлен 13 частными детскими садами, в них 758 детей </vt:lpstr>
      <vt:lpstr>Поддержка частных детских садов</vt:lpstr>
      <vt:lpstr>Федеральный проект «Современная школа» национального проекта «Образование»   государственной программы РФ «Развитие образования» </vt:lpstr>
      <vt:lpstr>Ведомственный проект Министерства образования Республики Тыва «Хуреш в детские сады» </vt:lpstr>
      <vt:lpstr>Проект «Тувинский язык – детям»  </vt:lpstr>
      <vt:lpstr>Реестр опорных дошкольных образовательных организаций республики, по  апробации и использованию примерной парциальной программы Банка России «Финансовая грамотность» </vt:lpstr>
      <vt:lpstr>Инновационные проектные площадки  Международной педагогической академии  дошкольного образования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Стандарт проведения церемонии Год педагога и наставника_v7</dc:title>
  <dc:creator>DefaultAccount</dc:creator>
  <cp:lastModifiedBy>Конференц-зал 207</cp:lastModifiedBy>
  <cp:revision>92</cp:revision>
  <dcterms:created xsi:type="dcterms:W3CDTF">2023-01-31T04:04:25Z</dcterms:created>
  <dcterms:modified xsi:type="dcterms:W3CDTF">2023-02-03T07:39:51Z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2023-01-26T00:00:00Z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2023-01-31T00:00:00Z</vt:filetime>
  </property>
</Properties>
</file>