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86" r:id="rId2"/>
    <p:sldId id="266" r:id="rId3"/>
    <p:sldId id="272" r:id="rId4"/>
    <p:sldId id="287" r:id="rId5"/>
    <p:sldId id="288" r:id="rId6"/>
    <p:sldId id="289" r:id="rId7"/>
    <p:sldId id="292" r:id="rId8"/>
    <p:sldId id="293" r:id="rId9"/>
    <p:sldId id="298" r:id="rId10"/>
    <p:sldId id="291" r:id="rId11"/>
    <p:sldId id="295" r:id="rId12"/>
    <p:sldId id="294" r:id="rId13"/>
    <p:sldId id="296" r:id="rId14"/>
    <p:sldId id="297" r:id="rId15"/>
    <p:sldId id="299" r:id="rId16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756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190597541217518E-2"/>
          <c:y val="5.7147375328083998E-2"/>
          <c:w val="0.97332585617175627"/>
          <c:h val="0.78667325347925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Лист12!$B$1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Лист12!$A$2:$A$9</c:f>
              <c:strCache>
                <c:ptCount val="8"/>
                <c:pt idx="0">
                  <c:v>ДФО</c:v>
                </c:pt>
                <c:pt idx="1">
                  <c:v>ЦФО</c:v>
                </c:pt>
                <c:pt idx="2">
                  <c:v>СЗФО</c:v>
                </c:pt>
                <c:pt idx="3">
                  <c:v>ЮФО</c:v>
                </c:pt>
                <c:pt idx="4">
                  <c:v>СФО</c:v>
                </c:pt>
                <c:pt idx="5">
                  <c:v>ПФО</c:v>
                </c:pt>
                <c:pt idx="6">
                  <c:v>УФО</c:v>
                </c:pt>
                <c:pt idx="7">
                  <c:v>СКФО</c:v>
                </c:pt>
              </c:strCache>
            </c:strRef>
          </c:cat>
          <c:val>
            <c:numRef>
              <c:f>Лист12!$B$2:$B$9</c:f>
              <c:numCache>
                <c:formatCode>0%</c:formatCode>
                <c:ptCount val="8"/>
                <c:pt idx="0">
                  <c:v>0.90909090909090906</c:v>
                </c:pt>
                <c:pt idx="1">
                  <c:v>0.64179104477611948</c:v>
                </c:pt>
                <c:pt idx="2">
                  <c:v>0.85</c:v>
                </c:pt>
                <c:pt idx="3">
                  <c:v>0.92682926829268297</c:v>
                </c:pt>
                <c:pt idx="4">
                  <c:v>0.90196078431372551</c:v>
                </c:pt>
                <c:pt idx="5">
                  <c:v>0.9375</c:v>
                </c:pt>
                <c:pt idx="6">
                  <c:v>0.84375</c:v>
                </c:pt>
                <c:pt idx="7">
                  <c:v>0.88888888888888884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45-5E42-90B5-6D9449293E38}"/>
            </c:ext>
          </c:extLst>
        </c:ser>
        <c:ser>
          <c:idx val="1"/>
          <c:order val="1"/>
          <c:tx>
            <c:strRef>
              <c:f>Лист12!$C$1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Лист12!$A$2:$A$9</c:f>
              <c:strCache>
                <c:ptCount val="8"/>
                <c:pt idx="0">
                  <c:v>ДФО</c:v>
                </c:pt>
                <c:pt idx="1">
                  <c:v>ЦФО</c:v>
                </c:pt>
                <c:pt idx="2">
                  <c:v>СЗФО</c:v>
                </c:pt>
                <c:pt idx="3">
                  <c:v>ЮФО</c:v>
                </c:pt>
                <c:pt idx="4">
                  <c:v>СФО</c:v>
                </c:pt>
                <c:pt idx="5">
                  <c:v>ПФО</c:v>
                </c:pt>
                <c:pt idx="6">
                  <c:v>УФО</c:v>
                </c:pt>
                <c:pt idx="7">
                  <c:v>СКФО</c:v>
                </c:pt>
              </c:strCache>
            </c:strRef>
          </c:cat>
          <c:val>
            <c:numRef>
              <c:f>Лист12!$C$2:$C$9</c:f>
              <c:numCache>
                <c:formatCode>0%</c:formatCode>
                <c:ptCount val="8"/>
                <c:pt idx="0">
                  <c:v>9.0909090909090912E-2</c:v>
                </c:pt>
                <c:pt idx="1">
                  <c:v>0.35820895522388058</c:v>
                </c:pt>
                <c:pt idx="2">
                  <c:v>0.15</c:v>
                </c:pt>
                <c:pt idx="3">
                  <c:v>7.3170731707317069E-2</c:v>
                </c:pt>
                <c:pt idx="4">
                  <c:v>9.8039215686274522E-2</c:v>
                </c:pt>
                <c:pt idx="5">
                  <c:v>6.25E-2</c:v>
                </c:pt>
                <c:pt idx="6">
                  <c:v>0.15625</c:v>
                </c:pt>
                <c:pt idx="7">
                  <c:v>0.1111111111111111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45-5E42-90B5-6D9449293E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-1333195216"/>
        <c:axId val="-1333200656"/>
      </c:barChart>
      <c:catAx>
        <c:axId val="-133319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333200656"/>
        <c:crosses val="autoZero"/>
        <c:auto val="1"/>
        <c:lblAlgn val="ctr"/>
        <c:lblOffset val="100"/>
        <c:noMultiLvlLbl val="0"/>
      </c:catAx>
      <c:valAx>
        <c:axId val="-13332006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1333195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726173041043901"/>
          <c:y val="0.92864696202348107"/>
          <c:w val="0.322017078054741"/>
          <c:h val="6.81223073847490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87D7EE-E879-FB43-9D75-E6C4310FAB78}" type="doc">
      <dgm:prSet loTypeId="urn:microsoft.com/office/officeart/2005/8/layout/bProcess4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A378CF1-8F12-2A4F-B7A4-BE4DA027F7CC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Разработка рубрикатора, отражающего базовые требования к наполнению официальных веб-сайтов и Интернет-представительств</a:t>
          </a:r>
        </a:p>
      </dgm:t>
    </dgm:pt>
    <dgm:pt modelId="{7FA76C18-A549-F148-A125-263B675F76FE}" type="parTrans" cxnId="{9D0FB056-17CF-CB48-B31E-48DB94B646D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12A5D1-CF06-634E-849C-9482A2227A3C}" type="sibTrans" cxnId="{9D0FB056-17CF-CB48-B31E-48DB94B646D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26184B-0352-D340-B731-8949C14453B8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Реализация регулярного мониторинга веб-сайтов и Интернет-представительств организаций (не реже раза в полгода)</a:t>
          </a:r>
        </a:p>
      </dgm:t>
    </dgm:pt>
    <dgm:pt modelId="{B39D52E5-A6D2-EE4E-B75B-61B494BD5050}" type="parTrans" cxnId="{FD1846BB-A511-4740-AC7E-8A0DA51E442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96C106-965F-5347-9A93-F1C6A26143F9}" type="sibTrans" cxnId="{FD1846BB-A511-4740-AC7E-8A0DA51E442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446FAF-990B-2147-9186-76B48238CAA8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Учет выявленных в исследованиях региональных дифференциаций в практической деятельности</a:t>
          </a:r>
        </a:p>
      </dgm:t>
    </dgm:pt>
    <dgm:pt modelId="{7A8DE53E-4592-0B4F-B2F5-D1ACF827309B}" type="parTrans" cxnId="{684AE070-223C-1C41-952B-94FD8212C12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0D1D15-18DC-1C47-9CB0-BB4564778DDA}" type="sibTrans" cxnId="{684AE070-223C-1C41-952B-94FD8212C12B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7516D9-1115-7C4B-ACB0-877D5FAF802F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Поиск новых партнеров – организаций дружественных России государств Азии, Африки, Латинской Америки, Ближнего и Среднего Востока</a:t>
          </a:r>
        </a:p>
      </dgm:t>
    </dgm:pt>
    <dgm:pt modelId="{B1AA0371-01A0-DF4F-B997-CDD2FDFB543B}" type="parTrans" cxnId="{671952B3-9FAE-1341-A6B0-600F5D4C92F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069BA6-BE0E-5D41-A6C3-A92DFFB3A038}" type="sibTrans" cxnId="{671952B3-9FAE-1341-A6B0-600F5D4C92F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D04D80-6824-B44C-9EAE-4CBB48819939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Недопущение включения в партнерские сети зарубежных и отечественных организаций, оказывающих деструктивное воздействие на обучающихся</a:t>
          </a:r>
        </a:p>
      </dgm:t>
    </dgm:pt>
    <dgm:pt modelId="{597C0342-F7D2-E444-A046-6D6F1D4FB817}" type="parTrans" cxnId="{CEDE7F2A-936C-E74A-AA90-2D263D8A679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BCF9EA-A032-244D-AA38-0BFB8BB719B1}" type="sibTrans" cxnId="{CEDE7F2A-936C-E74A-AA90-2D263D8A679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84B06B-5528-0941-9C8D-52814A7425A6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Удержание мировоззренческого фокуса и основных положений Стратегии нацбезопасности и иных актов в практической деятельности</a:t>
          </a:r>
        </a:p>
      </dgm:t>
    </dgm:pt>
    <dgm:pt modelId="{87FCB921-783E-D249-BE3A-3BF01DDA5CA2}" type="parTrans" cxnId="{85726DD9-8C56-EE42-8093-E26BA699241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849583-8EA6-6242-9CAF-25110495D9CC}" type="sibTrans" cxnId="{85726DD9-8C56-EE42-8093-E26BA6992419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B4D23B-632E-0545-AC45-596699143866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Обеспечить приоритетность в освещении мероприятий по сохранению и укреплению семейных ценностей в цифровой среде</a:t>
          </a:r>
        </a:p>
      </dgm:t>
    </dgm:pt>
    <dgm:pt modelId="{992A5B0A-EA5E-5045-A04A-BFACC5B87E66}" type="parTrans" cxnId="{DF020C76-645E-8946-A2DF-C1B3E717A90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D7C3F3-205D-EF41-9CFB-754F432CBE4F}" type="sibTrans" cxnId="{DF020C76-645E-8946-A2DF-C1B3E717A90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ADC77F-20EA-CB4C-94D0-56AE7F9941A3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Способствовать созданию интегрированной цифровой инфраструктуры и условий для обмена позитивным опытом </a:t>
          </a:r>
        </a:p>
      </dgm:t>
    </dgm:pt>
    <dgm:pt modelId="{64ADEB85-DDF1-D345-8256-8F06EAD53C13}" type="parTrans" cxnId="{BFA64E6B-1CB7-3E43-A82B-1DCF130D823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FEDD2E-342E-EC41-B92F-EB6F5FE1586F}" type="sibTrans" cxnId="{BFA64E6B-1CB7-3E43-A82B-1DCF130D823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89F63C-3F50-5840-832F-A6B99D796069}" type="pres">
      <dgm:prSet presAssocID="{6C87D7EE-E879-FB43-9D75-E6C4310FAB78}" presName="Name0" presStyleCnt="0">
        <dgm:presLayoutVars>
          <dgm:dir/>
          <dgm:resizeHandles/>
        </dgm:presLayoutVars>
      </dgm:prSet>
      <dgm:spPr/>
    </dgm:pt>
    <dgm:pt modelId="{BDFEF25B-6F67-E641-B0B5-6E6190996C63}" type="pres">
      <dgm:prSet presAssocID="{7A378CF1-8F12-2A4F-B7A4-BE4DA027F7CC}" presName="compNode" presStyleCnt="0"/>
      <dgm:spPr/>
    </dgm:pt>
    <dgm:pt modelId="{F5BF1DFA-8D7B-3247-AC31-F352907D85A6}" type="pres">
      <dgm:prSet presAssocID="{7A378CF1-8F12-2A4F-B7A4-BE4DA027F7CC}" presName="dummyConnPt" presStyleCnt="0"/>
      <dgm:spPr/>
    </dgm:pt>
    <dgm:pt modelId="{72A50B76-C779-2741-AD74-1C843614BA08}" type="pres">
      <dgm:prSet presAssocID="{7A378CF1-8F12-2A4F-B7A4-BE4DA027F7CC}" presName="node" presStyleLbl="node1" presStyleIdx="0" presStyleCnt="8">
        <dgm:presLayoutVars>
          <dgm:bulletEnabled val="1"/>
        </dgm:presLayoutVars>
      </dgm:prSet>
      <dgm:spPr/>
    </dgm:pt>
    <dgm:pt modelId="{4FD47A5B-03DE-2E46-BBFA-D1B1DD9D74A7}" type="pres">
      <dgm:prSet presAssocID="{9E12A5D1-CF06-634E-849C-9482A2227A3C}" presName="sibTrans" presStyleLbl="bgSibTrans2D1" presStyleIdx="0" presStyleCnt="7"/>
      <dgm:spPr/>
    </dgm:pt>
    <dgm:pt modelId="{93407AB8-7BFF-294F-84BD-F78B3E221F70}" type="pres">
      <dgm:prSet presAssocID="{5026184B-0352-D340-B731-8949C14453B8}" presName="compNode" presStyleCnt="0"/>
      <dgm:spPr/>
    </dgm:pt>
    <dgm:pt modelId="{55A30773-D0FE-BC4F-AF20-3F6D968255E9}" type="pres">
      <dgm:prSet presAssocID="{5026184B-0352-D340-B731-8949C14453B8}" presName="dummyConnPt" presStyleCnt="0"/>
      <dgm:spPr/>
    </dgm:pt>
    <dgm:pt modelId="{ED8E4C8D-B30A-904F-832E-D92FFC33719B}" type="pres">
      <dgm:prSet presAssocID="{5026184B-0352-D340-B731-8949C14453B8}" presName="node" presStyleLbl="node1" presStyleIdx="1" presStyleCnt="8">
        <dgm:presLayoutVars>
          <dgm:bulletEnabled val="1"/>
        </dgm:presLayoutVars>
      </dgm:prSet>
      <dgm:spPr/>
    </dgm:pt>
    <dgm:pt modelId="{97CBA3D5-4AEA-3040-A65D-5535C4AC6F72}" type="pres">
      <dgm:prSet presAssocID="{C396C106-965F-5347-9A93-F1C6A26143F9}" presName="sibTrans" presStyleLbl="bgSibTrans2D1" presStyleIdx="1" presStyleCnt="7"/>
      <dgm:spPr/>
    </dgm:pt>
    <dgm:pt modelId="{A10B5698-7C0A-D143-83BB-15752CEF4D40}" type="pres">
      <dgm:prSet presAssocID="{5F446FAF-990B-2147-9186-76B48238CAA8}" presName="compNode" presStyleCnt="0"/>
      <dgm:spPr/>
    </dgm:pt>
    <dgm:pt modelId="{DD107075-14F9-CB4C-A98F-7EA35D6E0339}" type="pres">
      <dgm:prSet presAssocID="{5F446FAF-990B-2147-9186-76B48238CAA8}" presName="dummyConnPt" presStyleCnt="0"/>
      <dgm:spPr/>
    </dgm:pt>
    <dgm:pt modelId="{017FD5D7-739D-A548-8058-F809484B715D}" type="pres">
      <dgm:prSet presAssocID="{5F446FAF-990B-2147-9186-76B48238CAA8}" presName="node" presStyleLbl="node1" presStyleIdx="2" presStyleCnt="8">
        <dgm:presLayoutVars>
          <dgm:bulletEnabled val="1"/>
        </dgm:presLayoutVars>
      </dgm:prSet>
      <dgm:spPr/>
    </dgm:pt>
    <dgm:pt modelId="{FBA831D3-7173-3D42-B31A-59892F5624D2}" type="pres">
      <dgm:prSet presAssocID="{330D1D15-18DC-1C47-9CB0-BB4564778DDA}" presName="sibTrans" presStyleLbl="bgSibTrans2D1" presStyleIdx="2" presStyleCnt="7"/>
      <dgm:spPr/>
    </dgm:pt>
    <dgm:pt modelId="{EF0D80C4-BA83-5945-B02F-58DFD53C922C}" type="pres">
      <dgm:prSet presAssocID="{247516D9-1115-7C4B-ACB0-877D5FAF802F}" presName="compNode" presStyleCnt="0"/>
      <dgm:spPr/>
    </dgm:pt>
    <dgm:pt modelId="{2D078EB7-B9E6-374A-9C39-CC48B24B4CF3}" type="pres">
      <dgm:prSet presAssocID="{247516D9-1115-7C4B-ACB0-877D5FAF802F}" presName="dummyConnPt" presStyleCnt="0"/>
      <dgm:spPr/>
    </dgm:pt>
    <dgm:pt modelId="{B91D00A2-98DC-6E40-94AD-0F560ED0DBE6}" type="pres">
      <dgm:prSet presAssocID="{247516D9-1115-7C4B-ACB0-877D5FAF802F}" presName="node" presStyleLbl="node1" presStyleIdx="3" presStyleCnt="8">
        <dgm:presLayoutVars>
          <dgm:bulletEnabled val="1"/>
        </dgm:presLayoutVars>
      </dgm:prSet>
      <dgm:spPr/>
    </dgm:pt>
    <dgm:pt modelId="{F2667844-A699-3447-8CD3-2ADC7A5E4D88}" type="pres">
      <dgm:prSet presAssocID="{79069BA6-BE0E-5D41-A6C3-A92DFFB3A038}" presName="sibTrans" presStyleLbl="bgSibTrans2D1" presStyleIdx="3" presStyleCnt="7"/>
      <dgm:spPr/>
    </dgm:pt>
    <dgm:pt modelId="{3E331C81-27B3-614A-8C70-3F941F9DD452}" type="pres">
      <dgm:prSet presAssocID="{EBD04D80-6824-B44C-9EAE-4CBB48819939}" presName="compNode" presStyleCnt="0"/>
      <dgm:spPr/>
    </dgm:pt>
    <dgm:pt modelId="{82792846-392C-324A-A502-9B0E7EFCB944}" type="pres">
      <dgm:prSet presAssocID="{EBD04D80-6824-B44C-9EAE-4CBB48819939}" presName="dummyConnPt" presStyleCnt="0"/>
      <dgm:spPr/>
    </dgm:pt>
    <dgm:pt modelId="{1C6D6737-DBA6-DF4F-B06F-D7B764560BBD}" type="pres">
      <dgm:prSet presAssocID="{EBD04D80-6824-B44C-9EAE-4CBB48819939}" presName="node" presStyleLbl="node1" presStyleIdx="4" presStyleCnt="8">
        <dgm:presLayoutVars>
          <dgm:bulletEnabled val="1"/>
        </dgm:presLayoutVars>
      </dgm:prSet>
      <dgm:spPr/>
    </dgm:pt>
    <dgm:pt modelId="{6447DAC8-19D4-2D4A-9E89-C32DD37953E7}" type="pres">
      <dgm:prSet presAssocID="{5BBCF9EA-A032-244D-AA38-0BFB8BB719B1}" presName="sibTrans" presStyleLbl="bgSibTrans2D1" presStyleIdx="4" presStyleCnt="7"/>
      <dgm:spPr/>
    </dgm:pt>
    <dgm:pt modelId="{F176B788-09B0-F647-963C-4DBF9AF5FC24}" type="pres">
      <dgm:prSet presAssocID="{3184B06B-5528-0941-9C8D-52814A7425A6}" presName="compNode" presStyleCnt="0"/>
      <dgm:spPr/>
    </dgm:pt>
    <dgm:pt modelId="{2A8265AB-639C-1045-B9E2-74D520778F02}" type="pres">
      <dgm:prSet presAssocID="{3184B06B-5528-0941-9C8D-52814A7425A6}" presName="dummyConnPt" presStyleCnt="0"/>
      <dgm:spPr/>
    </dgm:pt>
    <dgm:pt modelId="{E0BAA1E8-71B1-6742-AC37-65F07EBCF901}" type="pres">
      <dgm:prSet presAssocID="{3184B06B-5528-0941-9C8D-52814A7425A6}" presName="node" presStyleLbl="node1" presStyleIdx="5" presStyleCnt="8">
        <dgm:presLayoutVars>
          <dgm:bulletEnabled val="1"/>
        </dgm:presLayoutVars>
      </dgm:prSet>
      <dgm:spPr/>
    </dgm:pt>
    <dgm:pt modelId="{CEB774C8-1ADC-D347-8E2A-53D6C6A0896C}" type="pres">
      <dgm:prSet presAssocID="{68849583-8EA6-6242-9CAF-25110495D9CC}" presName="sibTrans" presStyleLbl="bgSibTrans2D1" presStyleIdx="5" presStyleCnt="7"/>
      <dgm:spPr/>
    </dgm:pt>
    <dgm:pt modelId="{A7003A26-481C-CB48-985A-9415251D2EC7}" type="pres">
      <dgm:prSet presAssocID="{4CB4D23B-632E-0545-AC45-596699143866}" presName="compNode" presStyleCnt="0"/>
      <dgm:spPr/>
    </dgm:pt>
    <dgm:pt modelId="{B4E04873-3ED8-7648-8DB3-10649750BB56}" type="pres">
      <dgm:prSet presAssocID="{4CB4D23B-632E-0545-AC45-596699143866}" presName="dummyConnPt" presStyleCnt="0"/>
      <dgm:spPr/>
    </dgm:pt>
    <dgm:pt modelId="{F5841CA0-74AF-C04E-A767-F92F89AE5C55}" type="pres">
      <dgm:prSet presAssocID="{4CB4D23B-632E-0545-AC45-596699143866}" presName="node" presStyleLbl="node1" presStyleIdx="6" presStyleCnt="8">
        <dgm:presLayoutVars>
          <dgm:bulletEnabled val="1"/>
        </dgm:presLayoutVars>
      </dgm:prSet>
      <dgm:spPr/>
    </dgm:pt>
    <dgm:pt modelId="{F4FD3398-7FAF-EA4D-ADD8-59F480558EE2}" type="pres">
      <dgm:prSet presAssocID="{E8D7C3F3-205D-EF41-9CFB-754F432CBE4F}" presName="sibTrans" presStyleLbl="bgSibTrans2D1" presStyleIdx="6" presStyleCnt="7"/>
      <dgm:spPr/>
    </dgm:pt>
    <dgm:pt modelId="{2A4691E7-94E4-E74A-8A2B-FF4B052847C0}" type="pres">
      <dgm:prSet presAssocID="{2EADC77F-20EA-CB4C-94D0-56AE7F9941A3}" presName="compNode" presStyleCnt="0"/>
      <dgm:spPr/>
    </dgm:pt>
    <dgm:pt modelId="{18D46133-F677-F84A-9D33-C95350EE7B57}" type="pres">
      <dgm:prSet presAssocID="{2EADC77F-20EA-CB4C-94D0-56AE7F9941A3}" presName="dummyConnPt" presStyleCnt="0"/>
      <dgm:spPr/>
    </dgm:pt>
    <dgm:pt modelId="{9207D7A1-F093-8E48-8D35-2243E3BE5FA6}" type="pres">
      <dgm:prSet presAssocID="{2EADC77F-20EA-CB4C-94D0-56AE7F9941A3}" presName="node" presStyleLbl="node1" presStyleIdx="7" presStyleCnt="8">
        <dgm:presLayoutVars>
          <dgm:bulletEnabled val="1"/>
        </dgm:presLayoutVars>
      </dgm:prSet>
      <dgm:spPr/>
    </dgm:pt>
  </dgm:ptLst>
  <dgm:cxnLst>
    <dgm:cxn modelId="{5624D909-4EBC-4019-A8F0-66518B66C14F}" type="presOf" srcId="{6C87D7EE-E879-FB43-9D75-E6C4310FAB78}" destId="{E989F63C-3F50-5840-832F-A6B99D796069}" srcOrd="0" destOrd="0" presId="urn:microsoft.com/office/officeart/2005/8/layout/bProcess4"/>
    <dgm:cxn modelId="{A1DECF17-51F9-48D7-8375-783FC9B90053}" type="presOf" srcId="{4CB4D23B-632E-0545-AC45-596699143866}" destId="{F5841CA0-74AF-C04E-A767-F92F89AE5C55}" srcOrd="0" destOrd="0" presId="urn:microsoft.com/office/officeart/2005/8/layout/bProcess4"/>
    <dgm:cxn modelId="{7899CF22-8511-4DA4-BEA9-6FEE3A61766A}" type="presOf" srcId="{68849583-8EA6-6242-9CAF-25110495D9CC}" destId="{CEB774C8-1ADC-D347-8E2A-53D6C6A0896C}" srcOrd="0" destOrd="0" presId="urn:microsoft.com/office/officeart/2005/8/layout/bProcess4"/>
    <dgm:cxn modelId="{85BB3E23-83FD-4357-B91A-E2114665CE0C}" type="presOf" srcId="{9E12A5D1-CF06-634E-849C-9482A2227A3C}" destId="{4FD47A5B-03DE-2E46-BBFA-D1B1DD9D74A7}" srcOrd="0" destOrd="0" presId="urn:microsoft.com/office/officeart/2005/8/layout/bProcess4"/>
    <dgm:cxn modelId="{3696C624-0A1F-4D0B-9E07-58A11BB5A1CB}" type="presOf" srcId="{330D1D15-18DC-1C47-9CB0-BB4564778DDA}" destId="{FBA831D3-7173-3D42-B31A-59892F5624D2}" srcOrd="0" destOrd="0" presId="urn:microsoft.com/office/officeart/2005/8/layout/bProcess4"/>
    <dgm:cxn modelId="{CEDE7F2A-936C-E74A-AA90-2D263D8A679A}" srcId="{6C87D7EE-E879-FB43-9D75-E6C4310FAB78}" destId="{EBD04D80-6824-B44C-9EAE-4CBB48819939}" srcOrd="4" destOrd="0" parTransId="{597C0342-F7D2-E444-A046-6D6F1D4FB817}" sibTransId="{5BBCF9EA-A032-244D-AA38-0BFB8BB719B1}"/>
    <dgm:cxn modelId="{CD509139-1A00-426A-862E-6895C5A40FDE}" type="presOf" srcId="{5F446FAF-990B-2147-9186-76B48238CAA8}" destId="{017FD5D7-739D-A548-8058-F809484B715D}" srcOrd="0" destOrd="0" presId="urn:microsoft.com/office/officeart/2005/8/layout/bProcess4"/>
    <dgm:cxn modelId="{777C3267-EBD4-4A1B-B076-FE68AE553551}" type="presOf" srcId="{EBD04D80-6824-B44C-9EAE-4CBB48819939}" destId="{1C6D6737-DBA6-DF4F-B06F-D7B764560BBD}" srcOrd="0" destOrd="0" presId="urn:microsoft.com/office/officeart/2005/8/layout/bProcess4"/>
    <dgm:cxn modelId="{CC70684B-8819-4CF8-BF41-BC01A8F3B9BE}" type="presOf" srcId="{7A378CF1-8F12-2A4F-B7A4-BE4DA027F7CC}" destId="{72A50B76-C779-2741-AD74-1C843614BA08}" srcOrd="0" destOrd="0" presId="urn:microsoft.com/office/officeart/2005/8/layout/bProcess4"/>
    <dgm:cxn modelId="{BFA64E6B-1CB7-3E43-A82B-1DCF130D823E}" srcId="{6C87D7EE-E879-FB43-9D75-E6C4310FAB78}" destId="{2EADC77F-20EA-CB4C-94D0-56AE7F9941A3}" srcOrd="7" destOrd="0" parTransId="{64ADEB85-DDF1-D345-8256-8F06EAD53C13}" sibTransId="{31FEDD2E-342E-EC41-B92F-EB6F5FE1586F}"/>
    <dgm:cxn modelId="{684AE070-223C-1C41-952B-94FD8212C12B}" srcId="{6C87D7EE-E879-FB43-9D75-E6C4310FAB78}" destId="{5F446FAF-990B-2147-9186-76B48238CAA8}" srcOrd="2" destOrd="0" parTransId="{7A8DE53E-4592-0B4F-B2F5-D1ACF827309B}" sibTransId="{330D1D15-18DC-1C47-9CB0-BB4564778DDA}"/>
    <dgm:cxn modelId="{859CFF52-10B6-403B-BA79-FBF92ED2863D}" type="presOf" srcId="{5BBCF9EA-A032-244D-AA38-0BFB8BB719B1}" destId="{6447DAC8-19D4-2D4A-9E89-C32DD37953E7}" srcOrd="0" destOrd="0" presId="urn:microsoft.com/office/officeart/2005/8/layout/bProcess4"/>
    <dgm:cxn modelId="{DF020C76-645E-8946-A2DF-C1B3E717A907}" srcId="{6C87D7EE-E879-FB43-9D75-E6C4310FAB78}" destId="{4CB4D23B-632E-0545-AC45-596699143866}" srcOrd="6" destOrd="0" parTransId="{992A5B0A-EA5E-5045-A04A-BFACC5B87E66}" sibTransId="{E8D7C3F3-205D-EF41-9CFB-754F432CBE4F}"/>
    <dgm:cxn modelId="{9D0FB056-17CF-CB48-B31E-48DB94B646DC}" srcId="{6C87D7EE-E879-FB43-9D75-E6C4310FAB78}" destId="{7A378CF1-8F12-2A4F-B7A4-BE4DA027F7CC}" srcOrd="0" destOrd="0" parTransId="{7FA76C18-A549-F148-A125-263B675F76FE}" sibTransId="{9E12A5D1-CF06-634E-849C-9482A2227A3C}"/>
    <dgm:cxn modelId="{8546587D-7E49-46DC-8959-DBC395883F86}" type="presOf" srcId="{3184B06B-5528-0941-9C8D-52814A7425A6}" destId="{E0BAA1E8-71B1-6742-AC37-65F07EBCF901}" srcOrd="0" destOrd="0" presId="urn:microsoft.com/office/officeart/2005/8/layout/bProcess4"/>
    <dgm:cxn modelId="{F8518A8D-8270-42DF-94DF-7880E998A411}" type="presOf" srcId="{5026184B-0352-D340-B731-8949C14453B8}" destId="{ED8E4C8D-B30A-904F-832E-D92FFC33719B}" srcOrd="0" destOrd="0" presId="urn:microsoft.com/office/officeart/2005/8/layout/bProcess4"/>
    <dgm:cxn modelId="{8A5CFC9A-AFE9-47EA-BEC3-BF58ACC6490A}" type="presOf" srcId="{247516D9-1115-7C4B-ACB0-877D5FAF802F}" destId="{B91D00A2-98DC-6E40-94AD-0F560ED0DBE6}" srcOrd="0" destOrd="0" presId="urn:microsoft.com/office/officeart/2005/8/layout/bProcess4"/>
    <dgm:cxn modelId="{671952B3-9FAE-1341-A6B0-600F5D4C92F0}" srcId="{6C87D7EE-E879-FB43-9D75-E6C4310FAB78}" destId="{247516D9-1115-7C4B-ACB0-877D5FAF802F}" srcOrd="3" destOrd="0" parTransId="{B1AA0371-01A0-DF4F-B997-CDD2FDFB543B}" sibTransId="{79069BA6-BE0E-5D41-A6C3-A92DFFB3A038}"/>
    <dgm:cxn modelId="{FD1846BB-A511-4740-AC7E-8A0DA51E4426}" srcId="{6C87D7EE-E879-FB43-9D75-E6C4310FAB78}" destId="{5026184B-0352-D340-B731-8949C14453B8}" srcOrd="1" destOrd="0" parTransId="{B39D52E5-A6D2-EE4E-B75B-61B494BD5050}" sibTransId="{C396C106-965F-5347-9A93-F1C6A26143F9}"/>
    <dgm:cxn modelId="{61E217C8-5D77-49B3-8753-A6140DFA88FD}" type="presOf" srcId="{C396C106-965F-5347-9A93-F1C6A26143F9}" destId="{97CBA3D5-4AEA-3040-A65D-5535C4AC6F72}" srcOrd="0" destOrd="0" presId="urn:microsoft.com/office/officeart/2005/8/layout/bProcess4"/>
    <dgm:cxn modelId="{FD3505CA-DF4B-4F6E-97B2-77BA00BAF366}" type="presOf" srcId="{2EADC77F-20EA-CB4C-94D0-56AE7F9941A3}" destId="{9207D7A1-F093-8E48-8D35-2243E3BE5FA6}" srcOrd="0" destOrd="0" presId="urn:microsoft.com/office/officeart/2005/8/layout/bProcess4"/>
    <dgm:cxn modelId="{B1C5BDCA-F7D7-48EA-9E57-B155A626FD67}" type="presOf" srcId="{E8D7C3F3-205D-EF41-9CFB-754F432CBE4F}" destId="{F4FD3398-7FAF-EA4D-ADD8-59F480558EE2}" srcOrd="0" destOrd="0" presId="urn:microsoft.com/office/officeart/2005/8/layout/bProcess4"/>
    <dgm:cxn modelId="{8AD5FCCC-3CC6-4ADD-9A75-9EB522D5B970}" type="presOf" srcId="{79069BA6-BE0E-5D41-A6C3-A92DFFB3A038}" destId="{F2667844-A699-3447-8CD3-2ADC7A5E4D88}" srcOrd="0" destOrd="0" presId="urn:microsoft.com/office/officeart/2005/8/layout/bProcess4"/>
    <dgm:cxn modelId="{85726DD9-8C56-EE42-8093-E26BA6992419}" srcId="{6C87D7EE-E879-FB43-9D75-E6C4310FAB78}" destId="{3184B06B-5528-0941-9C8D-52814A7425A6}" srcOrd="5" destOrd="0" parTransId="{87FCB921-783E-D249-BE3A-3BF01DDA5CA2}" sibTransId="{68849583-8EA6-6242-9CAF-25110495D9CC}"/>
    <dgm:cxn modelId="{37C5BFA5-D9CA-4152-9029-D57F0B0FFA29}" type="presParOf" srcId="{E989F63C-3F50-5840-832F-A6B99D796069}" destId="{BDFEF25B-6F67-E641-B0B5-6E6190996C63}" srcOrd="0" destOrd="0" presId="urn:microsoft.com/office/officeart/2005/8/layout/bProcess4"/>
    <dgm:cxn modelId="{E93B6EC7-153F-4F88-BA40-35444C99117F}" type="presParOf" srcId="{BDFEF25B-6F67-E641-B0B5-6E6190996C63}" destId="{F5BF1DFA-8D7B-3247-AC31-F352907D85A6}" srcOrd="0" destOrd="0" presId="urn:microsoft.com/office/officeart/2005/8/layout/bProcess4"/>
    <dgm:cxn modelId="{2E1E8216-9B8B-43DF-B62A-B8D311C02514}" type="presParOf" srcId="{BDFEF25B-6F67-E641-B0B5-6E6190996C63}" destId="{72A50B76-C779-2741-AD74-1C843614BA08}" srcOrd="1" destOrd="0" presId="urn:microsoft.com/office/officeart/2005/8/layout/bProcess4"/>
    <dgm:cxn modelId="{1CDA37B7-0CDB-4238-9D1A-7DB2015DDBED}" type="presParOf" srcId="{E989F63C-3F50-5840-832F-A6B99D796069}" destId="{4FD47A5B-03DE-2E46-BBFA-D1B1DD9D74A7}" srcOrd="1" destOrd="0" presId="urn:microsoft.com/office/officeart/2005/8/layout/bProcess4"/>
    <dgm:cxn modelId="{4D6052CA-088D-4B99-8733-804DC10FF080}" type="presParOf" srcId="{E989F63C-3F50-5840-832F-A6B99D796069}" destId="{93407AB8-7BFF-294F-84BD-F78B3E221F70}" srcOrd="2" destOrd="0" presId="urn:microsoft.com/office/officeart/2005/8/layout/bProcess4"/>
    <dgm:cxn modelId="{B63466C1-9BB1-4EEF-BF28-92E5F088E94A}" type="presParOf" srcId="{93407AB8-7BFF-294F-84BD-F78B3E221F70}" destId="{55A30773-D0FE-BC4F-AF20-3F6D968255E9}" srcOrd="0" destOrd="0" presId="urn:microsoft.com/office/officeart/2005/8/layout/bProcess4"/>
    <dgm:cxn modelId="{3F4E4450-DEA9-4F32-A7A2-62595B8B6FC0}" type="presParOf" srcId="{93407AB8-7BFF-294F-84BD-F78B3E221F70}" destId="{ED8E4C8D-B30A-904F-832E-D92FFC33719B}" srcOrd="1" destOrd="0" presId="urn:microsoft.com/office/officeart/2005/8/layout/bProcess4"/>
    <dgm:cxn modelId="{6F04AB46-5645-4903-8BCB-25B682596487}" type="presParOf" srcId="{E989F63C-3F50-5840-832F-A6B99D796069}" destId="{97CBA3D5-4AEA-3040-A65D-5535C4AC6F72}" srcOrd="3" destOrd="0" presId="urn:microsoft.com/office/officeart/2005/8/layout/bProcess4"/>
    <dgm:cxn modelId="{3528A31A-234A-4359-BBD9-1DDFE0A8609B}" type="presParOf" srcId="{E989F63C-3F50-5840-832F-A6B99D796069}" destId="{A10B5698-7C0A-D143-83BB-15752CEF4D40}" srcOrd="4" destOrd="0" presId="urn:microsoft.com/office/officeart/2005/8/layout/bProcess4"/>
    <dgm:cxn modelId="{A64214E9-4D8E-4EFC-8EC0-A1CD39868C89}" type="presParOf" srcId="{A10B5698-7C0A-D143-83BB-15752CEF4D40}" destId="{DD107075-14F9-CB4C-A98F-7EA35D6E0339}" srcOrd="0" destOrd="0" presId="urn:microsoft.com/office/officeart/2005/8/layout/bProcess4"/>
    <dgm:cxn modelId="{D9736C1C-FF2D-49D4-A55C-6B0C830A3FAC}" type="presParOf" srcId="{A10B5698-7C0A-D143-83BB-15752CEF4D40}" destId="{017FD5D7-739D-A548-8058-F809484B715D}" srcOrd="1" destOrd="0" presId="urn:microsoft.com/office/officeart/2005/8/layout/bProcess4"/>
    <dgm:cxn modelId="{9F76FE44-C9B8-4751-8E1E-296AED3F4B19}" type="presParOf" srcId="{E989F63C-3F50-5840-832F-A6B99D796069}" destId="{FBA831D3-7173-3D42-B31A-59892F5624D2}" srcOrd="5" destOrd="0" presId="urn:microsoft.com/office/officeart/2005/8/layout/bProcess4"/>
    <dgm:cxn modelId="{88D57BDD-32E4-48ED-8B6B-A032573B8EE2}" type="presParOf" srcId="{E989F63C-3F50-5840-832F-A6B99D796069}" destId="{EF0D80C4-BA83-5945-B02F-58DFD53C922C}" srcOrd="6" destOrd="0" presId="urn:microsoft.com/office/officeart/2005/8/layout/bProcess4"/>
    <dgm:cxn modelId="{7075ED8D-B330-4D4A-AF15-8C6F7D0F753D}" type="presParOf" srcId="{EF0D80C4-BA83-5945-B02F-58DFD53C922C}" destId="{2D078EB7-B9E6-374A-9C39-CC48B24B4CF3}" srcOrd="0" destOrd="0" presId="urn:microsoft.com/office/officeart/2005/8/layout/bProcess4"/>
    <dgm:cxn modelId="{BD8E97B3-A53C-442C-B8C2-F0D3686CF605}" type="presParOf" srcId="{EF0D80C4-BA83-5945-B02F-58DFD53C922C}" destId="{B91D00A2-98DC-6E40-94AD-0F560ED0DBE6}" srcOrd="1" destOrd="0" presId="urn:microsoft.com/office/officeart/2005/8/layout/bProcess4"/>
    <dgm:cxn modelId="{5C918FA2-171E-4B70-8280-81CE4CEFDE59}" type="presParOf" srcId="{E989F63C-3F50-5840-832F-A6B99D796069}" destId="{F2667844-A699-3447-8CD3-2ADC7A5E4D88}" srcOrd="7" destOrd="0" presId="urn:microsoft.com/office/officeart/2005/8/layout/bProcess4"/>
    <dgm:cxn modelId="{2B98D0A6-B8B6-4F9A-A302-FAB74A14B9E0}" type="presParOf" srcId="{E989F63C-3F50-5840-832F-A6B99D796069}" destId="{3E331C81-27B3-614A-8C70-3F941F9DD452}" srcOrd="8" destOrd="0" presId="urn:microsoft.com/office/officeart/2005/8/layout/bProcess4"/>
    <dgm:cxn modelId="{D679C7C5-283D-4331-A8B0-3971A474F3D8}" type="presParOf" srcId="{3E331C81-27B3-614A-8C70-3F941F9DD452}" destId="{82792846-392C-324A-A502-9B0E7EFCB944}" srcOrd="0" destOrd="0" presId="urn:microsoft.com/office/officeart/2005/8/layout/bProcess4"/>
    <dgm:cxn modelId="{6CEEEC81-84F4-497C-8035-C95E94247360}" type="presParOf" srcId="{3E331C81-27B3-614A-8C70-3F941F9DD452}" destId="{1C6D6737-DBA6-DF4F-B06F-D7B764560BBD}" srcOrd="1" destOrd="0" presId="urn:microsoft.com/office/officeart/2005/8/layout/bProcess4"/>
    <dgm:cxn modelId="{7864986B-61AA-4CA0-BED5-1EFE4D0BF2BD}" type="presParOf" srcId="{E989F63C-3F50-5840-832F-A6B99D796069}" destId="{6447DAC8-19D4-2D4A-9E89-C32DD37953E7}" srcOrd="9" destOrd="0" presId="urn:microsoft.com/office/officeart/2005/8/layout/bProcess4"/>
    <dgm:cxn modelId="{83D15516-2E0F-4CFF-A6E6-C459EF3F937F}" type="presParOf" srcId="{E989F63C-3F50-5840-832F-A6B99D796069}" destId="{F176B788-09B0-F647-963C-4DBF9AF5FC24}" srcOrd="10" destOrd="0" presId="urn:microsoft.com/office/officeart/2005/8/layout/bProcess4"/>
    <dgm:cxn modelId="{AC633487-27A7-4C5B-AF0B-308D831AF11C}" type="presParOf" srcId="{F176B788-09B0-F647-963C-4DBF9AF5FC24}" destId="{2A8265AB-639C-1045-B9E2-74D520778F02}" srcOrd="0" destOrd="0" presId="urn:microsoft.com/office/officeart/2005/8/layout/bProcess4"/>
    <dgm:cxn modelId="{1224FCC0-B152-4476-850A-D0E07D478518}" type="presParOf" srcId="{F176B788-09B0-F647-963C-4DBF9AF5FC24}" destId="{E0BAA1E8-71B1-6742-AC37-65F07EBCF901}" srcOrd="1" destOrd="0" presId="urn:microsoft.com/office/officeart/2005/8/layout/bProcess4"/>
    <dgm:cxn modelId="{22983762-2D2D-47C3-AC30-A4709EB4A21B}" type="presParOf" srcId="{E989F63C-3F50-5840-832F-A6B99D796069}" destId="{CEB774C8-1ADC-D347-8E2A-53D6C6A0896C}" srcOrd="11" destOrd="0" presId="urn:microsoft.com/office/officeart/2005/8/layout/bProcess4"/>
    <dgm:cxn modelId="{D75CD570-ED8C-49AF-B30C-1E2F51589D2F}" type="presParOf" srcId="{E989F63C-3F50-5840-832F-A6B99D796069}" destId="{A7003A26-481C-CB48-985A-9415251D2EC7}" srcOrd="12" destOrd="0" presId="urn:microsoft.com/office/officeart/2005/8/layout/bProcess4"/>
    <dgm:cxn modelId="{9C4111BD-07E3-4F3D-BAED-C6B3E13F3DC3}" type="presParOf" srcId="{A7003A26-481C-CB48-985A-9415251D2EC7}" destId="{B4E04873-3ED8-7648-8DB3-10649750BB56}" srcOrd="0" destOrd="0" presId="urn:microsoft.com/office/officeart/2005/8/layout/bProcess4"/>
    <dgm:cxn modelId="{44B31E38-4DEE-4078-AC19-0F213D7AEF8F}" type="presParOf" srcId="{A7003A26-481C-CB48-985A-9415251D2EC7}" destId="{F5841CA0-74AF-C04E-A767-F92F89AE5C55}" srcOrd="1" destOrd="0" presId="urn:microsoft.com/office/officeart/2005/8/layout/bProcess4"/>
    <dgm:cxn modelId="{3B7B79F4-046C-4011-B3D5-EDD8CBA7ED0D}" type="presParOf" srcId="{E989F63C-3F50-5840-832F-A6B99D796069}" destId="{F4FD3398-7FAF-EA4D-ADD8-59F480558EE2}" srcOrd="13" destOrd="0" presId="urn:microsoft.com/office/officeart/2005/8/layout/bProcess4"/>
    <dgm:cxn modelId="{A0E2A198-5E8A-43E7-89FF-AA0FE9431E3D}" type="presParOf" srcId="{E989F63C-3F50-5840-832F-A6B99D796069}" destId="{2A4691E7-94E4-E74A-8A2B-FF4B052847C0}" srcOrd="14" destOrd="0" presId="urn:microsoft.com/office/officeart/2005/8/layout/bProcess4"/>
    <dgm:cxn modelId="{FFD55E64-9B42-4670-8D0F-421379A8FFD0}" type="presParOf" srcId="{2A4691E7-94E4-E74A-8A2B-FF4B052847C0}" destId="{18D46133-F677-F84A-9D33-C95350EE7B57}" srcOrd="0" destOrd="0" presId="urn:microsoft.com/office/officeart/2005/8/layout/bProcess4"/>
    <dgm:cxn modelId="{862D9D71-7831-4173-8681-353615643F57}" type="presParOf" srcId="{2A4691E7-94E4-E74A-8A2B-FF4B052847C0}" destId="{9207D7A1-F093-8E48-8D35-2243E3BE5FA6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47A5B-03DE-2E46-BBFA-D1B1DD9D74A7}">
      <dsp:nvSpPr>
        <dsp:cNvPr id="0" name=""/>
        <dsp:cNvSpPr/>
      </dsp:nvSpPr>
      <dsp:spPr>
        <a:xfrm rot="5400000">
          <a:off x="-667247" y="1947570"/>
          <a:ext cx="2922794" cy="351914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50B76-C779-2741-AD74-1C843614BA08}">
      <dsp:nvSpPr>
        <dsp:cNvPr id="0" name=""/>
        <dsp:cNvSpPr/>
      </dsp:nvSpPr>
      <dsp:spPr>
        <a:xfrm>
          <a:off x="7204" y="85330"/>
          <a:ext cx="3910161" cy="23460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Разработка рубрикатора, отражающего базовые требования к наполнению официальных веб-сайтов и Интернет-представительств</a:t>
          </a:r>
        </a:p>
      </dsp:txBody>
      <dsp:txXfrm>
        <a:off x="75919" y="154045"/>
        <a:ext cx="3772731" cy="2208666"/>
      </dsp:txXfrm>
    </dsp:sp>
    <dsp:sp modelId="{97CBA3D5-4AEA-3040-A65D-5535C4AC6F72}">
      <dsp:nvSpPr>
        <dsp:cNvPr id="0" name=""/>
        <dsp:cNvSpPr/>
      </dsp:nvSpPr>
      <dsp:spPr>
        <a:xfrm rot="5400000">
          <a:off x="-667247" y="4880191"/>
          <a:ext cx="2922794" cy="351914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E4C8D-B30A-904F-832E-D92FFC33719B}">
      <dsp:nvSpPr>
        <dsp:cNvPr id="0" name=""/>
        <dsp:cNvSpPr/>
      </dsp:nvSpPr>
      <dsp:spPr>
        <a:xfrm>
          <a:off x="7204" y="3017951"/>
          <a:ext cx="3910161" cy="23460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Реализация регулярного мониторинга веб-сайтов и Интернет-представительств организаций (не реже раза в полгода)</a:t>
          </a:r>
        </a:p>
      </dsp:txBody>
      <dsp:txXfrm>
        <a:off x="75919" y="3086666"/>
        <a:ext cx="3772731" cy="2208666"/>
      </dsp:txXfrm>
    </dsp:sp>
    <dsp:sp modelId="{FBA831D3-7173-3D42-B31A-59892F5624D2}">
      <dsp:nvSpPr>
        <dsp:cNvPr id="0" name=""/>
        <dsp:cNvSpPr/>
      </dsp:nvSpPr>
      <dsp:spPr>
        <a:xfrm>
          <a:off x="799063" y="6346501"/>
          <a:ext cx="5190688" cy="351914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FD5D7-739D-A548-8058-F809484B715D}">
      <dsp:nvSpPr>
        <dsp:cNvPr id="0" name=""/>
        <dsp:cNvSpPr/>
      </dsp:nvSpPr>
      <dsp:spPr>
        <a:xfrm>
          <a:off x="7204" y="5950572"/>
          <a:ext cx="3910161" cy="23460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Учет выявленных в исследованиях региональных дифференциаций в практической деятельности</a:t>
          </a:r>
        </a:p>
      </dsp:txBody>
      <dsp:txXfrm>
        <a:off x="75919" y="6019287"/>
        <a:ext cx="3772731" cy="2208666"/>
      </dsp:txXfrm>
    </dsp:sp>
    <dsp:sp modelId="{F2667844-A699-3447-8CD3-2ADC7A5E4D88}">
      <dsp:nvSpPr>
        <dsp:cNvPr id="0" name=""/>
        <dsp:cNvSpPr/>
      </dsp:nvSpPr>
      <dsp:spPr>
        <a:xfrm rot="16200000">
          <a:off x="4533267" y="4880191"/>
          <a:ext cx="2922794" cy="351914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D00A2-98DC-6E40-94AD-0F560ED0DBE6}">
      <dsp:nvSpPr>
        <dsp:cNvPr id="0" name=""/>
        <dsp:cNvSpPr/>
      </dsp:nvSpPr>
      <dsp:spPr>
        <a:xfrm>
          <a:off x="5207719" y="5950572"/>
          <a:ext cx="3910161" cy="23460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Поиск новых партнеров – организаций дружественных России государств Азии, Африки, Латинской Америки, Ближнего и Среднего Востока</a:t>
          </a:r>
        </a:p>
      </dsp:txBody>
      <dsp:txXfrm>
        <a:off x="5276434" y="6019287"/>
        <a:ext cx="3772731" cy="2208666"/>
      </dsp:txXfrm>
    </dsp:sp>
    <dsp:sp modelId="{6447DAC8-19D4-2D4A-9E89-C32DD37953E7}">
      <dsp:nvSpPr>
        <dsp:cNvPr id="0" name=""/>
        <dsp:cNvSpPr/>
      </dsp:nvSpPr>
      <dsp:spPr>
        <a:xfrm rot="16200000">
          <a:off x="4533267" y="1947570"/>
          <a:ext cx="2922794" cy="351914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D6737-DBA6-DF4F-B06F-D7B764560BBD}">
      <dsp:nvSpPr>
        <dsp:cNvPr id="0" name=""/>
        <dsp:cNvSpPr/>
      </dsp:nvSpPr>
      <dsp:spPr>
        <a:xfrm>
          <a:off x="5207719" y="3017951"/>
          <a:ext cx="3910161" cy="23460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Недопущение включения в партнерские сети зарубежных и отечественных организаций, оказывающих деструктивное воздействие на обучающихся</a:t>
          </a:r>
        </a:p>
      </dsp:txBody>
      <dsp:txXfrm>
        <a:off x="5276434" y="3086666"/>
        <a:ext cx="3772731" cy="2208666"/>
      </dsp:txXfrm>
    </dsp:sp>
    <dsp:sp modelId="{CEB774C8-1ADC-D347-8E2A-53D6C6A0896C}">
      <dsp:nvSpPr>
        <dsp:cNvPr id="0" name=""/>
        <dsp:cNvSpPr/>
      </dsp:nvSpPr>
      <dsp:spPr>
        <a:xfrm>
          <a:off x="5999577" y="481259"/>
          <a:ext cx="5190688" cy="351914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AA1E8-71B1-6742-AC37-65F07EBCF901}">
      <dsp:nvSpPr>
        <dsp:cNvPr id="0" name=""/>
        <dsp:cNvSpPr/>
      </dsp:nvSpPr>
      <dsp:spPr>
        <a:xfrm>
          <a:off x="5207719" y="85330"/>
          <a:ext cx="3910161" cy="23460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Удержание мировоззренческого фокуса и основных положений Стратегии нацбезопасности и иных актов в практической деятельности</a:t>
          </a:r>
        </a:p>
      </dsp:txBody>
      <dsp:txXfrm>
        <a:off x="5276434" y="154045"/>
        <a:ext cx="3772731" cy="2208666"/>
      </dsp:txXfrm>
    </dsp:sp>
    <dsp:sp modelId="{F4FD3398-7FAF-EA4D-ADD8-59F480558EE2}">
      <dsp:nvSpPr>
        <dsp:cNvPr id="0" name=""/>
        <dsp:cNvSpPr/>
      </dsp:nvSpPr>
      <dsp:spPr>
        <a:xfrm rot="5400000">
          <a:off x="9733781" y="1947570"/>
          <a:ext cx="2922794" cy="351914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41CA0-74AF-C04E-A767-F92F89AE5C55}">
      <dsp:nvSpPr>
        <dsp:cNvPr id="0" name=""/>
        <dsp:cNvSpPr/>
      </dsp:nvSpPr>
      <dsp:spPr>
        <a:xfrm>
          <a:off x="10408233" y="85330"/>
          <a:ext cx="3910161" cy="23460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Обеспечить приоритетность в освещении мероприятий по сохранению и укреплению семейных ценностей в цифровой среде</a:t>
          </a:r>
        </a:p>
      </dsp:txBody>
      <dsp:txXfrm>
        <a:off x="10476948" y="154045"/>
        <a:ext cx="3772731" cy="2208666"/>
      </dsp:txXfrm>
    </dsp:sp>
    <dsp:sp modelId="{9207D7A1-F093-8E48-8D35-2243E3BE5FA6}">
      <dsp:nvSpPr>
        <dsp:cNvPr id="0" name=""/>
        <dsp:cNvSpPr/>
      </dsp:nvSpPr>
      <dsp:spPr>
        <a:xfrm>
          <a:off x="10408233" y="3017951"/>
          <a:ext cx="3910161" cy="23460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Способствовать созданию интегрированной цифровой инфраструктуры и условий для обмена позитивным опытом </a:t>
          </a:r>
        </a:p>
      </dsp:txBody>
      <dsp:txXfrm>
        <a:off x="10476948" y="3086666"/>
        <a:ext cx="3772731" cy="2208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8DFFD-AD84-47C6-9DA7-7C4E606ABB95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413DE-8CFA-41DE-BFD1-4C7D8725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9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65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42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854" y="0"/>
            <a:ext cx="19233657" cy="113242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2087" y="2023433"/>
            <a:ext cx="8319917" cy="831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6922" y="676229"/>
            <a:ext cx="4048014" cy="21462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02126" y="10132834"/>
            <a:ext cx="11755755" cy="1176020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</a:path>
              <a:path w="11755755" h="1176020"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2" y="9863787"/>
            <a:ext cx="20104100" cy="1287780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ln w="31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76342" y="9101828"/>
            <a:ext cx="16828135" cy="2207260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ln w="31412">
            <a:solidFill>
              <a:srgbClr val="E2CE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2126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" y="94425"/>
            <a:ext cx="20112922" cy="11309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56" y="772877"/>
            <a:ext cx="5492111" cy="144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456" y="627713"/>
            <a:ext cx="1487165" cy="1487165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DBA17C76-0109-4ABA-86E2-AE84F3232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650" y="4130675"/>
            <a:ext cx="11983866" cy="2492990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Times New Roman"/>
                <a:cs typeface="Times New Roman"/>
              </a:rPr>
              <a:t>Воспитание как стратегический приоритет государственной политики в сфере дошкольного образования</a:t>
            </a:r>
            <a:endParaRPr lang="ru-RU" sz="5400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7EEA72-E07C-47D1-B116-606C42420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9368" y="417423"/>
            <a:ext cx="1835339" cy="17738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0BE3AF-907C-4E2B-A57C-C65981B13E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972" y="377609"/>
            <a:ext cx="1685870" cy="1737269"/>
          </a:xfrm>
          <a:prstGeom prst="rect">
            <a:avLst/>
          </a:prstGeom>
        </p:spPr>
      </p:pic>
      <p:pic>
        <p:nvPicPr>
          <p:cNvPr id="13" name="Picture 2" descr="https://static.tildacdn.com/tild3466-6530-4030-a439-323832623631/ROSSIYSKAYa-AKADEMIY.png">
            <a:extLst>
              <a:ext uri="{FF2B5EF4-FFF2-40B4-BE49-F238E27FC236}">
                <a16:creationId xmlns:a16="http://schemas.microsoft.com/office/drawing/2014/main" id="{CC0A5631-8162-463F-A2C0-213E260F22D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842" y="417423"/>
            <a:ext cx="1781266" cy="1542799"/>
          </a:xfrm>
          <a:prstGeom prst="rect">
            <a:avLst/>
          </a:prstGeom>
          <a:noFill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CFAECE6-9148-4059-A73E-3712F88BCA1F}"/>
              </a:ext>
            </a:extLst>
          </p:cNvPr>
          <p:cNvSpPr/>
          <p:nvPr/>
        </p:nvSpPr>
        <p:spPr>
          <a:xfrm>
            <a:off x="1278092" y="9827207"/>
            <a:ext cx="17547916" cy="121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Якушева Ольга Георгиевна, директор МАДОУ Детский сад № 15 </a:t>
            </a:r>
          </a:p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«Страна детства» г. Кызыла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3"/>
          </p:nvPr>
        </p:nvPicPr>
        <p:blipFill>
          <a:blip r:embed="rId9"/>
          <a:stretch>
            <a:fillRect/>
          </a:stretch>
        </p:blipFill>
        <p:spPr>
          <a:xfrm>
            <a:off x="12973692" y="3179063"/>
            <a:ext cx="5307958" cy="52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98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738664"/>
          </a:xfrm>
        </p:spPr>
        <p:txBody>
          <a:bodyPr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Всему начало – отчий дом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50" y="1768475"/>
            <a:ext cx="12954000" cy="9013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4450" y="431631"/>
            <a:ext cx="157290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26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738664"/>
          </a:xfrm>
        </p:spPr>
        <p:txBody>
          <a:bodyPr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эксперимент!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4450" y="431631"/>
            <a:ext cx="1572904" cy="12985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5430" y="3063875"/>
            <a:ext cx="17221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проводилось в  подготовительных группах детских  садов Нижегородской области (г. Саров, г. Арзамас,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р.п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 Шатки), количество детей –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75 человек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Представления о социокультурных ценностях российского народа сформированы у 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32%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детей.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Уважительное отношение и  чувство принадлежности к семье выражено у 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32%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 совершению добрых поступков на благо родного края склонны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44%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детей;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Бережное отношение к природе сформировано у 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детей;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Желание совершать добрые поступки на благо малой Родины выражено у 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44%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детей.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2211" y="6569075"/>
            <a:ext cx="4488838" cy="432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4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738664"/>
          </a:xfrm>
        </p:spPr>
        <p:txBody>
          <a:bodyPr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мониторинг!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4450" y="431631"/>
            <a:ext cx="1572904" cy="129856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14EAF90-E797-3641-BC81-3717C12E5D23}"/>
              </a:ext>
            </a:extLst>
          </p:cNvPr>
          <p:cNvSpPr txBox="1">
            <a:spLocks/>
          </p:cNvSpPr>
          <p:nvPr/>
        </p:nvSpPr>
        <p:spPr>
          <a:xfrm>
            <a:off x="5099050" y="1730192"/>
            <a:ext cx="12420600" cy="1463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на сайте организации информации о мероприятиях, направленных на воспитание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 развитой и социально ответственной личности на основе духовно-нравственных ценностей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народов России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678A3FA-574A-2A35-4563-883072D446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2212025"/>
              </p:ext>
            </p:extLst>
          </p:nvPr>
        </p:nvGraphicFramePr>
        <p:xfrm>
          <a:off x="908050" y="2759075"/>
          <a:ext cx="17422932" cy="76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7024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738664"/>
          </a:xfrm>
        </p:spPr>
        <p:txBody>
          <a:bodyPr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Есть предложение…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4450" y="431631"/>
            <a:ext cx="1572904" cy="129856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14EAF90-E797-3641-BC81-3717C12E5D23}"/>
              </a:ext>
            </a:extLst>
          </p:cNvPr>
          <p:cNvSpPr txBox="1">
            <a:spLocks/>
          </p:cNvSpPr>
          <p:nvPr/>
        </p:nvSpPr>
        <p:spPr>
          <a:xfrm>
            <a:off x="5099050" y="1730192"/>
            <a:ext cx="12420600" cy="1463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190C356-A822-A14A-B398-F6EEDCADC2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3788106"/>
              </p:ext>
            </p:extLst>
          </p:nvPr>
        </p:nvGraphicFramePr>
        <p:xfrm>
          <a:off x="4718050" y="2225675"/>
          <a:ext cx="14325600" cy="838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610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738664"/>
          </a:xfrm>
        </p:spPr>
        <p:txBody>
          <a:bodyPr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помощь педагогам и наставникам…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4450" y="431631"/>
            <a:ext cx="1572904" cy="129856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14EAF90-E797-3641-BC81-3717C12E5D23}"/>
              </a:ext>
            </a:extLst>
          </p:cNvPr>
          <p:cNvSpPr txBox="1">
            <a:spLocks/>
          </p:cNvSpPr>
          <p:nvPr/>
        </p:nvSpPr>
        <p:spPr>
          <a:xfrm>
            <a:off x="5099050" y="1730192"/>
            <a:ext cx="12420600" cy="1463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50" y="1463675"/>
            <a:ext cx="7315200" cy="952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050" y="8931275"/>
            <a:ext cx="1910180" cy="1752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450" y="1471559"/>
            <a:ext cx="7315200" cy="22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98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050" y="4054475"/>
            <a:ext cx="12482542" cy="830997"/>
          </a:xfrm>
        </p:spPr>
        <p:txBody>
          <a:bodyPr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4450" y="431631"/>
            <a:ext cx="1572904" cy="129856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14EAF90-E797-3641-BC81-3717C12E5D23}"/>
              </a:ext>
            </a:extLst>
          </p:cNvPr>
          <p:cNvSpPr txBox="1">
            <a:spLocks/>
          </p:cNvSpPr>
          <p:nvPr/>
        </p:nvSpPr>
        <p:spPr>
          <a:xfrm>
            <a:off x="5099050" y="1730192"/>
            <a:ext cx="12420600" cy="1463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F37B59-B502-4D61-BEE0-3A05D9C80C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748250" y="396875"/>
            <a:ext cx="1981200" cy="15054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850" y="3444875"/>
            <a:ext cx="18288000" cy="5534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563"/>
              </a:spcBef>
              <a:spcAft>
                <a:spcPct val="0"/>
              </a:spcAft>
              <a:buClr>
                <a:srgbClr val="231F20"/>
              </a:buClr>
              <a:buFont typeface="Segoe UI Symbol" panose="020B0502040204020203" pitchFamily="34" charset="0"/>
              <a:buChar char="•"/>
            </a:pPr>
            <a:r>
              <a:rPr lang="ru-RU" altLang="ru-RU" sz="3600" b="1" dirty="0">
                <a:latin typeface="Calibri" panose="020F0502020204030204" pitchFamily="34" charset="0"/>
              </a:rPr>
              <a:t>Конституция  Российской  Федерации;</a:t>
            </a:r>
            <a:endParaRPr lang="ru-RU" altLang="ru-RU" sz="3600" b="1" dirty="0">
              <a:latin typeface="Times New Roman" panose="02020603050405020304" pitchFamily="18" charset="0"/>
            </a:endParaRPr>
          </a:p>
          <a:p>
            <a:pPr marR="503238" lvl="0" eaLnBrk="0" fontAlgn="base" hangingPunct="0">
              <a:spcBef>
                <a:spcPts val="413"/>
              </a:spcBef>
              <a:spcAft>
                <a:spcPct val="0"/>
              </a:spcAft>
              <a:buClr>
                <a:srgbClr val="231F20"/>
              </a:buClr>
              <a:buFont typeface="Segoe UI Symbol" panose="020B0502040204020203" pitchFamily="34" charset="0"/>
              <a:buChar char="•"/>
            </a:pPr>
            <a:r>
              <a:rPr lang="ru-RU" altLang="ru-RU" sz="3600" b="1" dirty="0">
                <a:latin typeface="Calibri" panose="020F0502020204030204" pitchFamily="34" charset="0"/>
              </a:rPr>
              <a:t> Федеральный закон от 29 декабря 2012 года №273-ФЗ «Об образовании в Российской Федерации»;</a:t>
            </a:r>
            <a:endParaRPr lang="ru-RU" altLang="ru-RU" sz="3600" b="1" dirty="0">
              <a:latin typeface="Times New Roman" panose="02020603050405020304" pitchFamily="18" charset="0"/>
            </a:endParaRPr>
          </a:p>
          <a:p>
            <a:pPr lvl="0" eaLnBrk="0" fontAlgn="base" hangingPunct="0">
              <a:spcBef>
                <a:spcPts val="275"/>
              </a:spcBef>
              <a:spcAft>
                <a:spcPct val="0"/>
              </a:spcAft>
              <a:buClr>
                <a:srgbClr val="231F20"/>
              </a:buClr>
              <a:buFont typeface="Segoe UI Symbol" panose="020B0502040204020203" pitchFamily="34" charset="0"/>
              <a:buChar char="•"/>
            </a:pPr>
            <a:r>
              <a:rPr lang="ru-RU" altLang="ru-RU" sz="3600" b="1" dirty="0">
                <a:latin typeface="Calibri" panose="020F0502020204030204" pitchFamily="34" charset="0"/>
              </a:rPr>
              <a:t> Указ Президента Российской Федерации</a:t>
            </a:r>
            <a:r>
              <a:rPr lang="ru-RU" altLang="ru-RU" sz="3600" b="1" dirty="0">
                <a:latin typeface="Times New Roman" panose="02020603050405020304" pitchFamily="18" charset="0"/>
              </a:rPr>
              <a:t> </a:t>
            </a:r>
            <a:r>
              <a:rPr lang="ru-RU" altLang="ru-RU" sz="3600" b="1" dirty="0">
                <a:latin typeface="Calibri" panose="020F0502020204030204" pitchFamily="34" charset="0"/>
              </a:rPr>
              <a:t>от 02.07.2021 № 400 «О Стратегии        национальной безопасности Российской Федерации»;</a:t>
            </a:r>
            <a:endParaRPr lang="ru-RU" altLang="ru-RU" sz="3600" b="1" dirty="0">
              <a:latin typeface="Times New Roman" panose="02020603050405020304" pitchFamily="18" charset="0"/>
            </a:endParaRPr>
          </a:p>
          <a:p>
            <a:pPr lvl="0" eaLnBrk="0" fontAlgn="base" hangingPunct="0">
              <a:spcBef>
                <a:spcPts val="275"/>
              </a:spcBef>
              <a:spcAft>
                <a:spcPct val="0"/>
              </a:spcAft>
              <a:buClr>
                <a:srgbClr val="231F20"/>
              </a:buClr>
              <a:buFont typeface="Segoe UI Symbol" panose="020B0502040204020203" pitchFamily="34" charset="0"/>
              <a:buChar char="•"/>
            </a:pPr>
            <a:r>
              <a:rPr lang="ru-RU" altLang="ru-RU" sz="3600" b="1" dirty="0">
                <a:latin typeface="Calibri" panose="020F0502020204030204" pitchFamily="34" charset="0"/>
              </a:rPr>
              <a:t>Стратегия развития воспитания в Российской Федерации на период до 2025 года;</a:t>
            </a: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3600" b="1" dirty="0"/>
              <a:t>Указ</a:t>
            </a:r>
            <a:r>
              <a:rPr lang="ru-RU" sz="3600" b="1" spc="-20" dirty="0"/>
              <a:t> </a:t>
            </a:r>
            <a:r>
              <a:rPr lang="ru-RU" sz="3600" b="1" dirty="0"/>
              <a:t>Президента</a:t>
            </a:r>
            <a:r>
              <a:rPr lang="ru-RU" sz="3600" b="1" spc="-15" dirty="0"/>
              <a:t> </a:t>
            </a:r>
            <a:r>
              <a:rPr lang="ru-RU" sz="3600" b="1" dirty="0"/>
              <a:t>Российской</a:t>
            </a:r>
            <a:r>
              <a:rPr lang="ru-RU" sz="3600" b="1" spc="-30" dirty="0"/>
              <a:t> </a:t>
            </a:r>
            <a:r>
              <a:rPr lang="ru-RU" sz="3600" b="1" dirty="0"/>
              <a:t>Федерации</a:t>
            </a:r>
            <a:r>
              <a:rPr lang="ru-RU" sz="3600" b="1" spc="-30" dirty="0"/>
              <a:t> </a:t>
            </a:r>
            <a:r>
              <a:rPr lang="ru-RU" sz="3600" b="1" dirty="0"/>
              <a:t>«Об</a:t>
            </a:r>
            <a:r>
              <a:rPr lang="ru-RU" sz="3600" b="1" spc="-15" dirty="0"/>
              <a:t> </a:t>
            </a:r>
            <a:r>
              <a:rPr lang="ru-RU" sz="3600" b="1" dirty="0"/>
              <a:t>утверждении</a:t>
            </a:r>
            <a:r>
              <a:rPr lang="ru-RU" sz="3600" b="1" spc="-30" dirty="0"/>
              <a:t> </a:t>
            </a:r>
            <a:r>
              <a:rPr lang="ru-RU" sz="3600" b="1" spc="-5" dirty="0"/>
              <a:t>Основ </a:t>
            </a:r>
            <a:r>
              <a:rPr lang="ru-RU" sz="3600" b="1" spc="-670" dirty="0"/>
              <a:t> </a:t>
            </a:r>
            <a:r>
              <a:rPr lang="ru-RU" sz="3600" b="1" spc="-5" dirty="0"/>
              <a:t>государственной политики по </a:t>
            </a:r>
            <a:r>
              <a:rPr lang="ru-RU" sz="3600" b="1" dirty="0"/>
              <a:t>сохранению и укреплению </a:t>
            </a:r>
            <a:r>
              <a:rPr lang="ru-RU" sz="3600" b="1" spc="5" dirty="0"/>
              <a:t> </a:t>
            </a:r>
            <a:r>
              <a:rPr lang="ru-RU" sz="3600" b="1" spc="-5" dirty="0"/>
              <a:t>традиционных российских</a:t>
            </a:r>
            <a:r>
              <a:rPr lang="ru-RU" sz="3600" b="1" spc="-20" dirty="0"/>
              <a:t> </a:t>
            </a:r>
            <a:r>
              <a:rPr lang="ru-RU" sz="3600" b="1" spc="-5" dirty="0"/>
              <a:t>духовно-нравственных</a:t>
            </a:r>
            <a:r>
              <a:rPr lang="ru-RU" sz="3600" b="1" spc="-35" dirty="0"/>
              <a:t> </a:t>
            </a:r>
            <a:r>
              <a:rPr lang="ru-RU" sz="3600" b="1" dirty="0"/>
              <a:t>ценностей</a:t>
            </a:r>
            <a:r>
              <a:rPr lang="ru-RU" sz="3600" b="1" spc="-5" dirty="0"/>
              <a:t> </a:t>
            </a:r>
            <a:r>
              <a:rPr lang="ru-RU" sz="3600" b="1" dirty="0"/>
              <a:t>(</a:t>
            </a:r>
            <a:r>
              <a:rPr lang="ru-RU" sz="3600" b="1" spc="5" dirty="0"/>
              <a:t> </a:t>
            </a:r>
            <a:r>
              <a:rPr lang="ru-RU" sz="3600" b="1" dirty="0"/>
              <a:t>от 09.11.2022</a:t>
            </a:r>
            <a:r>
              <a:rPr lang="ru-RU" sz="3600" b="1" spc="-10" dirty="0"/>
              <a:t> </a:t>
            </a:r>
            <a:r>
              <a:rPr lang="ru-RU" sz="3600" b="1" spc="-5" dirty="0"/>
              <a:t>г.</a:t>
            </a:r>
            <a:r>
              <a:rPr lang="ru-RU" sz="3600" b="1" dirty="0"/>
              <a:t>№809).</a:t>
            </a:r>
            <a:endParaRPr lang="ru-RU" altLang="ru-RU" sz="3600" b="1" dirty="0">
              <a:latin typeface="Calibri" panose="020F0502020204030204" pitchFamily="34" charset="0"/>
            </a:endParaRPr>
          </a:p>
          <a:p>
            <a:pPr lvl="0" eaLnBrk="0" fontAlgn="base" hangingPunct="0">
              <a:spcBef>
                <a:spcPts val="275"/>
              </a:spcBef>
              <a:spcAft>
                <a:spcPct val="0"/>
              </a:spcAft>
              <a:buClr>
                <a:srgbClr val="231F20"/>
              </a:buClr>
              <a:buFont typeface="Segoe UI Symbol" panose="020B0502040204020203" pitchFamily="34" charset="0"/>
              <a:buChar char="•"/>
            </a:pPr>
            <a:endParaRPr lang="ru-RU" altLang="ru-RU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5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36248" y="444393"/>
            <a:ext cx="11221402" cy="162888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традиционных российских ценностей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7824450" y="720260"/>
            <a:ext cx="1752600" cy="13530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850" y="2400377"/>
            <a:ext cx="14859000" cy="73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0" y="701675"/>
            <a:ext cx="12344400" cy="8832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5450" y="396875"/>
            <a:ext cx="157290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6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738664"/>
          </a:xfrm>
        </p:spPr>
        <p:txBody>
          <a:bodyPr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– наше будущее 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0" y="2378075"/>
            <a:ext cx="13080380" cy="8077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0650" y="300136"/>
            <a:ext cx="1884363" cy="147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1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8050" y="453090"/>
            <a:ext cx="12482542" cy="2954655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национальной системы воспитания и образования в РФ</a:t>
            </a:r>
            <a:b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1" y="631857"/>
            <a:ext cx="1572904" cy="1298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50" y="3444875"/>
            <a:ext cx="1638299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31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8050" y="453090"/>
            <a:ext cx="12482542" cy="1477328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культур</a:t>
            </a:r>
            <a:b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1" y="631857"/>
            <a:ext cx="1572904" cy="1298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50" y="3444875"/>
            <a:ext cx="8588955" cy="571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050" y="3431013"/>
            <a:ext cx="904684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11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870672" cy="738664"/>
          </a:xfrm>
        </p:spPr>
        <p:txBody>
          <a:bodyPr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здесь интересно…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650" y="466091"/>
            <a:ext cx="1572904" cy="1298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2853" y="3292475"/>
            <a:ext cx="6553200" cy="4953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899" y="2035175"/>
            <a:ext cx="5154304" cy="7467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-1209" t="19632" r="23590" b="613"/>
          <a:stretch/>
        </p:blipFill>
        <p:spPr>
          <a:xfrm>
            <a:off x="274637" y="3292475"/>
            <a:ext cx="642461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12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870672" cy="738664"/>
          </a:xfrm>
        </p:spPr>
        <p:txBody>
          <a:bodyPr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здесь интересно…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650" y="466091"/>
            <a:ext cx="1572904" cy="1298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0650" y="3011991"/>
            <a:ext cx="5724525" cy="6515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8221"/>
          <a:stretch/>
        </p:blipFill>
        <p:spPr>
          <a:xfrm>
            <a:off x="374650" y="3033442"/>
            <a:ext cx="5867400" cy="65151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050" y="3033442"/>
            <a:ext cx="7086600" cy="6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89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643</TotalTime>
  <Words>385</Words>
  <Application>Microsoft Office PowerPoint</Application>
  <PresentationFormat>Произвольный</PresentationFormat>
  <Paragraphs>37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Segoe UI Symbol</vt:lpstr>
      <vt:lpstr>Tahoma</vt:lpstr>
      <vt:lpstr>Times New Roman</vt:lpstr>
      <vt:lpstr>Wingdings</vt:lpstr>
      <vt:lpstr>Office Theme</vt:lpstr>
      <vt:lpstr>Презентация PowerPoint</vt:lpstr>
      <vt:lpstr>Презентация PowerPoint</vt:lpstr>
      <vt:lpstr>Защита традиционных российских ценностей</vt:lpstr>
      <vt:lpstr>Презентация PowerPoint</vt:lpstr>
      <vt:lpstr>Дети – наше будущее !</vt:lpstr>
      <vt:lpstr>Ценности национальной системы воспитания и образования в РФ  </vt:lpstr>
      <vt:lpstr>Диалог культур </vt:lpstr>
      <vt:lpstr>Мне здесь интересно…</vt:lpstr>
      <vt:lpstr>Мне здесь интересно…</vt:lpstr>
      <vt:lpstr>Всему начало – отчий дом</vt:lpstr>
      <vt:lpstr>Внимание, эксперимент!</vt:lpstr>
      <vt:lpstr>Внимание, мониторинг!</vt:lpstr>
      <vt:lpstr> Есть предложение…</vt:lpstr>
      <vt:lpstr> В помощь педагогам и наставникам…</vt:lpstr>
      <vt:lpstr>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 проведения церемонии Год педагога и наставника_v7</dc:title>
  <dc:creator>DefaultAccount</dc:creator>
  <cp:lastModifiedBy>СИЦ</cp:lastModifiedBy>
  <cp:revision>84</cp:revision>
  <dcterms:created xsi:type="dcterms:W3CDTF">2023-01-31T04:04:25Z</dcterms:created>
  <dcterms:modified xsi:type="dcterms:W3CDTF">2023-02-03T05:48:39Z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2023-01-26T00:00:00Z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2023-01-31T00:00:00Z</vt:filetime>
  </property>
</Properties>
</file>