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6" r:id="rId2"/>
    <p:sldId id="266" r:id="rId3"/>
    <p:sldId id="272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300" r:id="rId12"/>
    <p:sldId id="295" r:id="rId13"/>
    <p:sldId id="296" r:id="rId14"/>
    <p:sldId id="297" r:id="rId15"/>
    <p:sldId id="298" r:id="rId1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5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2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2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2922" cy="1130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56" y="772877"/>
            <a:ext cx="5492111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823" y="576100"/>
            <a:ext cx="1113993" cy="1113993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BA17C76-0109-4ABA-86E2-AE84F3232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4130675"/>
            <a:ext cx="11983866" cy="4616648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0070C0"/>
                </a:solidFill>
              </a:rPr>
              <a:t>Инклюзивное пространство современного дошкольного детства: пути решения в условиях дошкольной образовательной организации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EEA72-E07C-47D1-B116-606C4242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4309" y="358906"/>
            <a:ext cx="1415451" cy="1368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BE3AF-907C-4E2B-A57C-C65981B13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53" y="405501"/>
            <a:ext cx="1193493" cy="1229880"/>
          </a:xfrm>
          <a:prstGeom prst="rect">
            <a:avLst/>
          </a:prstGeom>
        </p:spPr>
      </p:pic>
      <p:pic>
        <p:nvPicPr>
          <p:cNvPr id="13" name="Picture 2" descr="https://static.tildacdn.com/tild3466-6530-4030-a439-323832623631/ROSSIYSKAYa-AKADEMIY.png">
            <a:extLst>
              <a:ext uri="{FF2B5EF4-FFF2-40B4-BE49-F238E27FC236}">
                <a16:creationId xmlns:a16="http://schemas.microsoft.com/office/drawing/2014/main" id="{CC0A5631-8162-463F-A2C0-213E260F2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079" y="445145"/>
            <a:ext cx="1437858" cy="1130683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FAECE6-9148-4059-A73E-3712F88BCA1F}"/>
              </a:ext>
            </a:extLst>
          </p:cNvPr>
          <p:cNvSpPr/>
          <p:nvPr/>
        </p:nvSpPr>
        <p:spPr>
          <a:xfrm>
            <a:off x="1278092" y="9827207"/>
            <a:ext cx="17547916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Деменкова Надежда Ивановна, </a:t>
            </a:r>
          </a:p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МАДОУ детского сада № 34 «Светлячок» г. Кызыла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553998"/>
          </a:xfrm>
        </p:spPr>
        <p:txBody>
          <a:bodyPr/>
          <a:lstStyle/>
          <a:p>
            <a:endParaRPr lang="ru-RU" dirty="0"/>
          </a:p>
          <a:p>
            <a:pPr lvl="0"/>
            <a:endParaRPr lang="ru-RU" dirty="0"/>
          </a:p>
        </p:txBody>
      </p:sp>
      <p:pic>
        <p:nvPicPr>
          <p:cNvPr id="16" name="Picture 2" descr="C:\Users\1\YandexDisk\Фотокамера\2016-03-14 17-02-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247" y="3216275"/>
            <a:ext cx="4676003" cy="48006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9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050" y="431631"/>
            <a:ext cx="10813270" cy="1215717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5400" b="1" dirty="0">
                <a:solidFill>
                  <a:srgbClr val="FF0000"/>
                </a:solidFill>
              </a:rPr>
              <a:t>Модель «Особый ребенок»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4650" y="2835275"/>
            <a:ext cx="19202400" cy="792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15546" y="549275"/>
            <a:ext cx="2014124" cy="1661335"/>
          </a:xfrm>
          <a:prstGeom prst="rect">
            <a:avLst/>
          </a:prstGeom>
        </p:spPr>
      </p:pic>
      <p:pic>
        <p:nvPicPr>
          <p:cNvPr id="5" name="Рисунок 4" descr="F:\фото 2017-2018\консультационный\20180303_102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694" y="2908214"/>
            <a:ext cx="5791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2017-2018\консультационный\20180303_1044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0250" y="2840853"/>
            <a:ext cx="558384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2017-2018\консультационный\20180303_1046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4850" y="2911475"/>
            <a:ext cx="616000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фото 2017-2018\консультационный\20180303_1102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357" y="6742022"/>
            <a:ext cx="5758420" cy="366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Документы с Рабочего стола моего\фотографии\фото с камеры 2017\SAM_621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2138" y="6761032"/>
            <a:ext cx="5583849" cy="365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Документы с Рабочего стола моего\фотографии\Родительское собрание 2015\DSC0219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67437" y="6761032"/>
            <a:ext cx="6162233" cy="358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10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7649" y="376979"/>
            <a:ext cx="11734801" cy="2046714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5400" b="1" dirty="0">
                <a:solidFill>
                  <a:srgbClr val="FF0000"/>
                </a:solidFill>
              </a:rPr>
              <a:t>Модель «Индивидуальное расписание»</a:t>
            </a:r>
          </a:p>
        </p:txBody>
      </p:sp>
      <p:pic>
        <p:nvPicPr>
          <p:cNvPr id="5" name="Picture 2" descr="C:\Documents and Settings\Admin\Рабочий стол\фото комната релаксации (3)\IMG_20170222_1135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902075"/>
            <a:ext cx="5257800" cy="506482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 descr="C:\Documents and Settings\Admin\Рабочий стол\Новая папка (2)\IMG_20170222_111159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851" y="2987675"/>
            <a:ext cx="5418683" cy="63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Admin\Рабочий стол\фото комната релаксации (3)\IMG_20170222_17231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7210803"/>
            <a:ext cx="5867400" cy="40985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:\DCIM\101OLYMP\P31501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83" y="3216275"/>
            <a:ext cx="6408182" cy="4021102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976850" y="549275"/>
            <a:ext cx="1721522" cy="14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0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4850" y="431631"/>
            <a:ext cx="11430000" cy="1477328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Модель «Сетевая форма реализации образовательной программы»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050" y="2911475"/>
            <a:ext cx="18190845" cy="8077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840940" y="302540"/>
            <a:ext cx="1645322" cy="1357131"/>
          </a:xfrm>
          <a:prstGeom prst="rect">
            <a:avLst/>
          </a:prstGeom>
        </p:spPr>
      </p:pic>
      <p:pic>
        <p:nvPicPr>
          <p:cNvPr id="5" name="Picture 2" descr="C:\Users\Админ\Desktop\центр здоровья\IMG_20161006_1053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2450" y="2911475"/>
            <a:ext cx="7315200" cy="3831770"/>
          </a:xfrm>
          <a:prstGeom prst="rect">
            <a:avLst/>
          </a:prstGeom>
          <a:noFill/>
        </p:spPr>
      </p:pic>
      <p:pic>
        <p:nvPicPr>
          <p:cNvPr id="6" name="Picture 2" descr="C:\Users\Админ\Desktop\центр здоровья\IMG_20161006_10502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050" y="7353128"/>
            <a:ext cx="7239000" cy="3797024"/>
          </a:xfrm>
          <a:prstGeom prst="rect">
            <a:avLst/>
          </a:prstGeom>
          <a:noFill/>
        </p:spPr>
      </p:pic>
      <p:pic>
        <p:nvPicPr>
          <p:cNvPr id="7" name="Picture 3" descr="C:\Users\Админ\Desktop\центр здоровья\IMG_20161007_104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1450" y="7063121"/>
            <a:ext cx="7787939" cy="3882753"/>
          </a:xfrm>
          <a:prstGeom prst="rect">
            <a:avLst/>
          </a:prstGeom>
          <a:noFill/>
        </p:spPr>
      </p:pic>
      <p:pic>
        <p:nvPicPr>
          <p:cNvPr id="8" name="Picture 2" descr="C:\Users\Админ\Desktop\центр здоровья\IMG_20161006_10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10501" y="3311025"/>
            <a:ext cx="7753100" cy="3715026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099246"/>
              </p:ext>
            </p:extLst>
          </p:nvPr>
        </p:nvGraphicFramePr>
        <p:xfrm>
          <a:off x="10857259" y="2911475"/>
          <a:ext cx="7820929" cy="70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0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03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Солевая пещера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870036"/>
              </p:ext>
            </p:extLst>
          </p:nvPr>
        </p:nvGraphicFramePr>
        <p:xfrm>
          <a:off x="1136649" y="6797675"/>
          <a:ext cx="685800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435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Центр  «Здоровье»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013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2450" y="431631"/>
            <a:ext cx="10660870" cy="166199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Для чего нужно инклюзивное образование?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34589" y="3063875"/>
            <a:ext cx="17064306" cy="70014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976850" y="549275"/>
            <a:ext cx="1721522" cy="1419984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66" y="3444875"/>
            <a:ext cx="15180261" cy="73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73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830997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Над чем ещё работать: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9450" y="2911474"/>
            <a:ext cx="19126200" cy="741486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4400" b="1" dirty="0"/>
              <a:t>Требуются учителя-логопеды, учителя-дефектологи, </a:t>
            </a:r>
          </a:p>
          <a:p>
            <a:r>
              <a:rPr lang="ru-RU" sz="4400" b="1" dirty="0"/>
              <a:t>педагоги психологи, </a:t>
            </a:r>
            <a:r>
              <a:rPr lang="ru-RU" sz="4400" b="1" dirty="0" err="1"/>
              <a:t>тьюторы</a:t>
            </a:r>
            <a:r>
              <a:rPr lang="ru-RU" sz="4400" b="1" dirty="0"/>
              <a:t>;</a:t>
            </a:r>
          </a:p>
          <a:p>
            <a:r>
              <a:rPr lang="ru-RU" sz="4400" b="1" dirty="0"/>
              <a:t>2. Открытие  групп кратковременного пребывания </a:t>
            </a:r>
          </a:p>
          <a:p>
            <a:r>
              <a:rPr lang="ru-RU" sz="4400" b="1" dirty="0"/>
              <a:t>«Особый ребенок» по диагнозам детей;</a:t>
            </a:r>
          </a:p>
          <a:p>
            <a:r>
              <a:rPr lang="ru-RU" sz="4400" b="1" dirty="0"/>
              <a:t>3. Ресурсные центры  для</a:t>
            </a:r>
          </a:p>
          <a:p>
            <a:r>
              <a:rPr lang="ru-RU" sz="4400" b="1" dirty="0"/>
              <a:t> сопровождения инклюзивного </a:t>
            </a:r>
          </a:p>
          <a:p>
            <a:r>
              <a:rPr lang="ru-RU" sz="4400" b="1" dirty="0"/>
              <a:t>образования в целом;</a:t>
            </a:r>
          </a:p>
          <a:p>
            <a:r>
              <a:rPr lang="ru-RU" sz="4400" b="1" dirty="0"/>
              <a:t>4. Методические мероприятия </a:t>
            </a:r>
          </a:p>
          <a:p>
            <a:r>
              <a:rPr lang="ru-RU" sz="4400" b="1" dirty="0"/>
              <a:t>различного формата, для</a:t>
            </a:r>
          </a:p>
          <a:p>
            <a:r>
              <a:rPr lang="ru-RU" sz="4400" b="1" dirty="0"/>
              <a:t> инклюзивного образования </a:t>
            </a:r>
          </a:p>
          <a:p>
            <a:r>
              <a:rPr lang="ru-RU" sz="4400" b="1" dirty="0"/>
              <a:t>педагогов республики.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50728" y="244474"/>
            <a:ext cx="1940008" cy="1600201"/>
          </a:xfrm>
          <a:prstGeom prst="rect">
            <a:avLst/>
          </a:prstGeom>
        </p:spPr>
      </p:pic>
      <p:pic>
        <p:nvPicPr>
          <p:cNvPr id="5" name="Picture 2" descr="http://live2give.ru/wp-content/uploads/2015/01/ANIMATION-30-TV.Still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5883275"/>
            <a:ext cx="9372600" cy="50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6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0451" y="2378075"/>
            <a:ext cx="12680277" cy="7162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50728" y="244475"/>
            <a:ext cx="2026322" cy="1671396"/>
          </a:xfrm>
          <a:prstGeom prst="rect">
            <a:avLst/>
          </a:prstGeom>
        </p:spPr>
      </p:pic>
      <p:pic>
        <p:nvPicPr>
          <p:cNvPr id="5" name="Picture 2" descr="https://ozredsch.edumsko.ru/uploads/2000/1147/section/279723/ehmblem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2454276"/>
            <a:ext cx="12756478" cy="75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543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6E29A-BE07-4A97-B9EF-1F28AEF2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050" y="3368675"/>
            <a:ext cx="12268200" cy="6324259"/>
          </a:xfrm>
        </p:spPr>
        <p:txBody>
          <a:bodyPr/>
          <a:lstStyle/>
          <a:p>
            <a:pPr algn="l"/>
            <a:r>
              <a:rPr lang="ru-RU" sz="5400" b="1" dirty="0">
                <a:solidFill>
                  <a:srgbClr val="FF0000"/>
                </a:solidFill>
              </a:rPr>
              <a:t>Инклюзивное образование – </a:t>
            </a:r>
            <a:br>
              <a:rPr lang="ru-RU" sz="5400" b="1" dirty="0">
                <a:solidFill>
                  <a:srgbClr val="FF0000"/>
                </a:solidFill>
              </a:rPr>
            </a:br>
            <a:r>
              <a:rPr lang="ru-RU" sz="5400" b="1" dirty="0">
                <a:solidFill>
                  <a:srgbClr val="FF0000"/>
                </a:solidFill>
              </a:rPr>
              <a:t>это </a:t>
            </a:r>
            <a:r>
              <a:rPr lang="ru-RU" sz="5400" b="1" dirty="0"/>
              <a:t>обеспечение равного доступа к образованию для всех обучающихся с учётом разнообразия особых образовательных потребностей и индивидуальных возможностей</a:t>
            </a:r>
            <a:r>
              <a:rPr lang="ru-RU" sz="5400" dirty="0"/>
              <a:t>.</a:t>
            </a:r>
            <a:br>
              <a:rPr lang="ru-RU" sz="5400" dirty="0"/>
            </a:br>
            <a:endParaRPr lang="ru-RU" sz="5277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EDCEB86-1EBB-4325-9C51-D28E8E7DF14E}"/>
              </a:ext>
            </a:extLst>
          </p:cNvPr>
          <p:cNvGrpSpPr/>
          <p:nvPr/>
        </p:nvGrpSpPr>
        <p:grpSpPr>
          <a:xfrm>
            <a:off x="13637860" y="2454274"/>
            <a:ext cx="6322425" cy="8467380"/>
            <a:chOff x="6798711" y="992601"/>
            <a:chExt cx="2950802" cy="5467409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1DDD0BB7-F3F1-42FB-AFE5-E5D9E77770F6}"/>
                </a:ext>
              </a:extLst>
            </p:cNvPr>
            <p:cNvSpPr/>
            <p:nvPr/>
          </p:nvSpPr>
          <p:spPr>
            <a:xfrm>
              <a:off x="6798711" y="992601"/>
              <a:ext cx="2365619" cy="1577079"/>
            </a:xfrm>
            <a:custGeom>
              <a:avLst/>
              <a:gdLst>
                <a:gd name="connsiteX0" fmla="*/ 0 w 2365619"/>
                <a:gd name="connsiteY0" fmla="*/ 0 h 1577079"/>
                <a:gd name="connsiteX1" fmla="*/ 2365619 w 2365619"/>
                <a:gd name="connsiteY1" fmla="*/ 0 h 1577079"/>
                <a:gd name="connsiteX2" fmla="*/ 2365619 w 2365619"/>
                <a:gd name="connsiteY2" fmla="*/ 1577079 h 1577079"/>
                <a:gd name="connsiteX3" fmla="*/ 0 w 2365619"/>
                <a:gd name="connsiteY3" fmla="*/ 1577079 h 1577079"/>
                <a:gd name="connsiteX4" fmla="*/ 0 w 2365619"/>
                <a:gd name="connsiteY4" fmla="*/ 0 h 15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619" h="1577079">
                  <a:moveTo>
                    <a:pt x="0" y="0"/>
                  </a:moveTo>
                  <a:lnTo>
                    <a:pt x="2365619" y="0"/>
                  </a:lnTo>
                  <a:lnTo>
                    <a:pt x="2365619" y="1577079"/>
                  </a:lnTo>
                  <a:lnTo>
                    <a:pt x="0" y="15770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471202" lvl="1" indent="-471202" defTabSz="381149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8575" dirty="0"/>
            </a:p>
            <a:p>
              <a:pPr marL="471202" lvl="1" indent="-471202" defTabSz="381149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8575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B39D449-97C1-4CC4-A29B-0823B5658633}"/>
                </a:ext>
              </a:extLst>
            </p:cNvPr>
            <p:cNvSpPr/>
            <p:nvPr/>
          </p:nvSpPr>
          <p:spPr>
            <a:xfrm>
              <a:off x="7383894" y="2751271"/>
              <a:ext cx="2365619" cy="1577079"/>
            </a:xfrm>
            <a:custGeom>
              <a:avLst/>
              <a:gdLst>
                <a:gd name="connsiteX0" fmla="*/ 0 w 2365619"/>
                <a:gd name="connsiteY0" fmla="*/ 0 h 1577079"/>
                <a:gd name="connsiteX1" fmla="*/ 2365619 w 2365619"/>
                <a:gd name="connsiteY1" fmla="*/ 0 h 1577079"/>
                <a:gd name="connsiteX2" fmla="*/ 2365619 w 2365619"/>
                <a:gd name="connsiteY2" fmla="*/ 1577079 h 1577079"/>
                <a:gd name="connsiteX3" fmla="*/ 0 w 2365619"/>
                <a:gd name="connsiteY3" fmla="*/ 1577079 h 1577079"/>
                <a:gd name="connsiteX4" fmla="*/ 0 w 2365619"/>
                <a:gd name="connsiteY4" fmla="*/ 0 h 15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619" h="1577079">
                  <a:moveTo>
                    <a:pt x="0" y="0"/>
                  </a:moveTo>
                  <a:lnTo>
                    <a:pt x="2365619" y="0"/>
                  </a:lnTo>
                  <a:lnTo>
                    <a:pt x="2365619" y="1577079"/>
                  </a:lnTo>
                  <a:lnTo>
                    <a:pt x="0" y="15770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471202" lvl="1" indent="-471202" defTabSz="381149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8575" dirty="0"/>
            </a:p>
            <a:p>
              <a:pPr marL="471202" lvl="1" indent="-471202" defTabSz="381149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8575" dirty="0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800D32BF-30BC-446B-8B5A-B52F5CB470BD}"/>
                </a:ext>
              </a:extLst>
            </p:cNvPr>
            <p:cNvSpPr/>
            <p:nvPr/>
          </p:nvSpPr>
          <p:spPr>
            <a:xfrm>
              <a:off x="6798711" y="4882931"/>
              <a:ext cx="2365619" cy="1577079"/>
            </a:xfrm>
            <a:custGeom>
              <a:avLst/>
              <a:gdLst>
                <a:gd name="connsiteX0" fmla="*/ 0 w 2365619"/>
                <a:gd name="connsiteY0" fmla="*/ 0 h 1577079"/>
                <a:gd name="connsiteX1" fmla="*/ 2365619 w 2365619"/>
                <a:gd name="connsiteY1" fmla="*/ 0 h 1577079"/>
                <a:gd name="connsiteX2" fmla="*/ 2365619 w 2365619"/>
                <a:gd name="connsiteY2" fmla="*/ 1577079 h 1577079"/>
                <a:gd name="connsiteX3" fmla="*/ 0 w 2365619"/>
                <a:gd name="connsiteY3" fmla="*/ 1577079 h 1577079"/>
                <a:gd name="connsiteX4" fmla="*/ 0 w 2365619"/>
                <a:gd name="connsiteY4" fmla="*/ 0 h 15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619" h="1577079">
                  <a:moveTo>
                    <a:pt x="0" y="0"/>
                  </a:moveTo>
                  <a:lnTo>
                    <a:pt x="2365619" y="0"/>
                  </a:lnTo>
                  <a:lnTo>
                    <a:pt x="2365619" y="1577079"/>
                  </a:lnTo>
                  <a:lnTo>
                    <a:pt x="0" y="15770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indent="-753923" defTabSz="381149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8575" dirty="0"/>
            </a:p>
            <a:p>
              <a:pPr marL="471202" lvl="1" indent="-471202" defTabSz="381149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8575" dirty="0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769504" y="549275"/>
            <a:ext cx="1873922" cy="1545690"/>
          </a:xfrm>
          <a:prstGeom prst="rect">
            <a:avLst/>
          </a:prstGeom>
        </p:spPr>
      </p:pic>
      <p:pic>
        <p:nvPicPr>
          <p:cNvPr id="8" name="Picture 5" descr="18582_orig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1675"/>
            <a:ext cx="6380205" cy="480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65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250" y="473075"/>
            <a:ext cx="10889470" cy="166199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Инклюзивное образование в Республике Тыва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4850" y="3292475"/>
            <a:ext cx="16260318" cy="6795909"/>
          </a:xfrm>
        </p:spPr>
        <p:txBody>
          <a:bodyPr/>
          <a:lstStyle/>
          <a:p>
            <a:r>
              <a:rPr lang="ru-RU" sz="4800" b="1" dirty="0"/>
              <a:t>1.Республиканский Центр психолого-медико-социального сопровождения «</a:t>
            </a:r>
            <a:r>
              <a:rPr lang="ru-RU" sz="4800" b="1" dirty="0" err="1"/>
              <a:t>Сайзырал</a:t>
            </a:r>
            <a:r>
              <a:rPr lang="ru-RU" sz="4800" b="1" dirty="0"/>
              <a:t>».</a:t>
            </a:r>
            <a:br>
              <a:rPr lang="ru-RU" sz="4800" b="1" dirty="0"/>
            </a:br>
            <a:r>
              <a:rPr lang="ru-RU" sz="4800" b="1" dirty="0"/>
              <a:t>2. Группы компенсирующей  направленности в муниципальных организациях, реализующих адаптированные программы дошкольного образования – 38 с охватом 580 детей.</a:t>
            </a:r>
            <a:br>
              <a:rPr lang="ru-RU" sz="4800" b="1" dirty="0"/>
            </a:br>
            <a:r>
              <a:rPr lang="ru-RU" sz="4800" b="1" dirty="0"/>
              <a:t>3. Дошкольные образовательные учреждения, имеющие консультативные пункты - 27 по РТ по Госпрограмме инклюзивного образования «Доступная среда».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22250"/>
            <a:ext cx="157048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850" y="431631"/>
            <a:ext cx="12344400" cy="249299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Коррекционная группа </a:t>
            </a:r>
            <a:br>
              <a:rPr lang="ru-RU" sz="5400" b="1" dirty="0">
                <a:solidFill>
                  <a:srgbClr val="FF0000"/>
                </a:solidFill>
              </a:rPr>
            </a:br>
            <a:r>
              <a:rPr lang="ru-RU" sz="5400" b="1" dirty="0">
                <a:solidFill>
                  <a:srgbClr val="FF0000"/>
                </a:solidFill>
              </a:rPr>
              <a:t>с тяжелым нарушением речи</a:t>
            </a:r>
            <a:br>
              <a:rPr lang="ru-RU" sz="5400" b="1" dirty="0">
                <a:solidFill>
                  <a:srgbClr val="FF0000"/>
                </a:solidFill>
              </a:rPr>
            </a:br>
            <a:r>
              <a:rPr lang="ru-RU" sz="5400" b="1" dirty="0">
                <a:solidFill>
                  <a:srgbClr val="FF0000"/>
                </a:solidFill>
              </a:rPr>
              <a:t> 5го вида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3207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824450" y="549275"/>
            <a:ext cx="1873350" cy="1545218"/>
          </a:xfrm>
          <a:prstGeom prst="rect">
            <a:avLst/>
          </a:prstGeom>
        </p:spPr>
      </p:pic>
      <p:pic>
        <p:nvPicPr>
          <p:cNvPr id="7" name="Picture 2" descr="http://cdn2.imgbb.ru/user/45/458317/201412/9112ad6e8375d6d0ae65d44a739e78d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8626475"/>
            <a:ext cx="4648200" cy="24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9765" y="4080561"/>
            <a:ext cx="5486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Содержимое 3" descr="C:\Documents and Settings\User\Рабочий стол\DSC052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4289" y="6252261"/>
            <a:ext cx="573541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IMG_20160310_09593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3316588"/>
            <a:ext cx="5943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226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7650" y="431631"/>
            <a:ext cx="10965670" cy="166199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Коррекционная группа</a:t>
            </a:r>
            <a:br>
              <a:rPr lang="ru-RU" sz="5400" b="1" dirty="0">
                <a:solidFill>
                  <a:srgbClr val="FF0000"/>
                </a:solidFill>
              </a:rPr>
            </a:br>
            <a:r>
              <a:rPr lang="ru-RU" sz="5400" b="1" dirty="0">
                <a:solidFill>
                  <a:srgbClr val="FF0000"/>
                </a:solidFill>
              </a:rPr>
              <a:t> с нарушением слуха 1, 2 вида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684" y="2987674"/>
            <a:ext cx="18744565" cy="792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50728" y="244474"/>
            <a:ext cx="1940008" cy="1600201"/>
          </a:xfrm>
          <a:prstGeom prst="rect">
            <a:avLst/>
          </a:prstGeom>
        </p:spPr>
      </p:pic>
      <p:pic>
        <p:nvPicPr>
          <p:cNvPr id="5" name="Picture 2" descr="http://cdn2.imgbb.ru/user/45/458317/201412/9112ad6e8375d6d0ae65d44a739e78d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995" y="8562031"/>
            <a:ext cx="4606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:\DCIM\101OLYMP\P31501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450" y="2987674"/>
            <a:ext cx="6019800" cy="3886201"/>
          </a:xfrm>
          <a:prstGeom prst="rect">
            <a:avLst/>
          </a:prstGeom>
          <a:noFill/>
        </p:spPr>
      </p:pic>
      <p:pic>
        <p:nvPicPr>
          <p:cNvPr id="7" name="Picture 4" descr="G:\DCIM\101OLYMP\P31501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6035" y="2682875"/>
            <a:ext cx="5671126" cy="4267200"/>
          </a:xfrm>
          <a:prstGeom prst="rect">
            <a:avLst/>
          </a:prstGeom>
          <a:noFill/>
        </p:spPr>
      </p:pic>
      <p:pic>
        <p:nvPicPr>
          <p:cNvPr id="8" name="Picture 5" descr="G:\DCIM\101OLYMP\P31501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64611" y="2642672"/>
            <a:ext cx="5826125" cy="4267200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фото комната релаксации (3)\IMG_20170222_11354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7026276"/>
            <a:ext cx="6019800" cy="3886199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95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166199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Модель «Гибкая группа» </a:t>
            </a:r>
            <a:br>
              <a:rPr lang="ru-RU" sz="5400" b="1" dirty="0">
                <a:solidFill>
                  <a:srgbClr val="FF0000"/>
                </a:solidFill>
              </a:rPr>
            </a:br>
            <a:r>
              <a:rPr lang="ru-RU" sz="5400" b="1" dirty="0"/>
              <a:t> </a:t>
            </a:r>
            <a:r>
              <a:rPr lang="ru-RU" sz="5400" b="1" dirty="0">
                <a:solidFill>
                  <a:srgbClr val="FF0000"/>
                </a:solidFill>
              </a:rPr>
              <a:t>Логопункт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205" y="3063875"/>
            <a:ext cx="18093690" cy="70014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651563" y="473075"/>
            <a:ext cx="1873922" cy="1545690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3063878"/>
            <a:ext cx="6738380" cy="40496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3" descr="S800045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7393471"/>
            <a:ext cx="6096000" cy="374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S800019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3063878"/>
            <a:ext cx="6736492" cy="404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20160315_154803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755650" y="7386434"/>
            <a:ext cx="6506004" cy="3750876"/>
          </a:xfrm>
          <a:prstGeom prst="rect">
            <a:avLst/>
          </a:prstGeom>
        </p:spPr>
      </p:pic>
      <p:pic>
        <p:nvPicPr>
          <p:cNvPr id="9" name="Picture 2" descr="http://cdn2.imgbb.ru/user/45/458317/201412/9112ad6e8375d6d0ae65d44a739e78d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450" y="8016875"/>
            <a:ext cx="4876800" cy="248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47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0" y="431631"/>
            <a:ext cx="11499070" cy="2215991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Модель «Гибкая группа», </a:t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FF0000"/>
                </a:solidFill>
              </a:rPr>
              <a:t>Комната  психологической</a:t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FF0000"/>
                </a:solidFill>
              </a:rPr>
              <a:t> разгрузки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205" y="2911475"/>
            <a:ext cx="18093690" cy="71538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50728" y="244475"/>
            <a:ext cx="1873922" cy="1545690"/>
          </a:xfrm>
          <a:prstGeom prst="rect">
            <a:avLst/>
          </a:prstGeom>
        </p:spPr>
      </p:pic>
      <p:pic>
        <p:nvPicPr>
          <p:cNvPr id="5" name="Picture 5" descr="S800018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4" y="3292475"/>
            <a:ext cx="5791200" cy="4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Admin\Рабочий стол\Новая папка (2)\IMG_20170222_17233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2826886"/>
            <a:ext cx="68580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cdn2.imgbb.ru/user/45/458317/201412/9112ad6e8375d6d0ae65d44a739e78d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8226339"/>
            <a:ext cx="4419600" cy="222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Admin\Рабочий стол\фото комната релаксации (3)\IMG_20170222_11190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31" y="7026275"/>
            <a:ext cx="6689138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Надежда Ивановна\Desktop\КОНКУРСЫ\конкурс Лучший д.с - 2\конкурс Лучший д.сад\кабинеты\SAM_497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988" y="2694331"/>
            <a:ext cx="5807661" cy="433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Надежда Ивановна\Desktop\КОНКУРСЫ\конкурс Лучший д.с - 2\конкурс Лучший д.сад\кабинеты\SAM_496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989" y="6942429"/>
            <a:ext cx="5807661" cy="381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93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450" y="431631"/>
            <a:ext cx="11041870" cy="1477328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Совместные мероприятия со всеми детьми ДОУ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4650" y="2911475"/>
            <a:ext cx="19431000" cy="8153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550728" y="244475"/>
            <a:ext cx="1873922" cy="1545690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7033311"/>
            <a:ext cx="75438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СтарКом\Рабочий стол\фотографии\Хуреш МАДОУ 34\SAM_19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3050" y="2902037"/>
            <a:ext cx="8668436" cy="488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дежда Ивановна\Desktop\фото конкурс\DSC053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912935"/>
            <a:ext cx="7620000" cy="413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cdn2.imgbb.ru/user/45/458317/201412/9112ad6e8375d6d0ae65d44a739e78d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850" y="8626475"/>
            <a:ext cx="4603078" cy="22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8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3404072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Совместные праздники, 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соревнования и развлечения: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 дети, педагоги и родители</a:t>
            </a:r>
            <a:endParaRPr lang="ru-RU" sz="4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850" y="2911475"/>
            <a:ext cx="19202400" cy="792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748250" y="549275"/>
            <a:ext cx="1721522" cy="1419984"/>
          </a:xfrm>
          <a:prstGeom prst="rect">
            <a:avLst/>
          </a:prstGeom>
        </p:spPr>
      </p:pic>
      <p:pic>
        <p:nvPicPr>
          <p:cNvPr id="5" name="Рисунок 4" descr="F:\Документы с Рабочего стола моего\фотографии\день матери 2014\DSC009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676" y="2987675"/>
            <a:ext cx="570587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Документы с Рабочего стола моего\фотографии\23 февраля\DSC018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52450" y="2987675"/>
            <a:ext cx="5791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дежда Ивановна\Desktop\фото конкурс\20180504_1036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327" y="7483475"/>
            <a:ext cx="6052923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DCIM\101MSDCF\DSC0608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028365"/>
            <a:ext cx="5943600" cy="415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DCIM\101MSDCF\DSC0609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5" y="7483475"/>
            <a:ext cx="567104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Надежда Ивановна\Desktop\КОНКУРС Лучший д.с\2 интеллектуальное\шашки 2018\SAM_673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7483475"/>
            <a:ext cx="594360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55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631</TotalTime>
  <Words>263</Words>
  <Application>Microsoft Office PowerPoint</Application>
  <PresentationFormat>Произвольный</PresentationFormat>
  <Paragraphs>34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Tahoma</vt:lpstr>
      <vt:lpstr>Times New Roman</vt:lpstr>
      <vt:lpstr>Office Theme</vt:lpstr>
      <vt:lpstr>Презентация PowerPoint</vt:lpstr>
      <vt:lpstr>Инклюзивное образование –  это обеспечение равного доступа к образованию для всех обучающихся с учётом разнообразия особых образовательных потребностей и индивидуальных возможностей. </vt:lpstr>
      <vt:lpstr>Инклюзивное образование в Республике Тыва</vt:lpstr>
      <vt:lpstr>Коррекционная группа  с тяжелым нарушением речи  5го вида</vt:lpstr>
      <vt:lpstr>Коррекционная группа  с нарушением слуха 1, 2 вида</vt:lpstr>
      <vt:lpstr>Модель «Гибкая группа»   Логопункт</vt:lpstr>
      <vt:lpstr>Модель «Гибкая группа»,  Комната  психологической  разгрузки</vt:lpstr>
      <vt:lpstr>Совместные мероприятия со всеми детьми ДОУ</vt:lpstr>
      <vt:lpstr>Совместные праздники,  соревнования и развлечения:  дети, педагоги и родители</vt:lpstr>
      <vt:lpstr> Модель «Особый ребенок»</vt:lpstr>
      <vt:lpstr> Модель «Индивидуальное расписание»</vt:lpstr>
      <vt:lpstr>Модель «Сетевая форма реализации образовательной программы»</vt:lpstr>
      <vt:lpstr>Для чего нужно инклюзивное образование?</vt:lpstr>
      <vt:lpstr>Над чем ещё работать: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Конференц-зал 207</cp:lastModifiedBy>
  <cp:revision>95</cp:revision>
  <dcterms:created xsi:type="dcterms:W3CDTF">2023-01-31T04:04:25Z</dcterms:created>
  <dcterms:modified xsi:type="dcterms:W3CDTF">2023-02-03T07:44:50Z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