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  <p:sldMasterId id="2147483702" r:id="rId3"/>
    <p:sldMasterId id="2147483714" r:id="rId4"/>
    <p:sldMasterId id="2147483738" r:id="rId5"/>
    <p:sldMasterId id="2147483750" r:id="rId6"/>
    <p:sldMasterId id="2147483762" r:id="rId7"/>
    <p:sldMasterId id="2147483774" r:id="rId8"/>
    <p:sldMasterId id="2147483786" r:id="rId9"/>
  </p:sldMasterIdLst>
  <p:notesMasterIdLst>
    <p:notesMasterId r:id="rId44"/>
  </p:notesMasterIdLst>
  <p:sldIdLst>
    <p:sldId id="298" r:id="rId10"/>
    <p:sldId id="269" r:id="rId11"/>
    <p:sldId id="301" r:id="rId12"/>
    <p:sldId id="268" r:id="rId13"/>
    <p:sldId id="270" r:id="rId14"/>
    <p:sldId id="287" r:id="rId15"/>
    <p:sldId id="288" r:id="rId16"/>
    <p:sldId id="296" r:id="rId17"/>
    <p:sldId id="280" r:id="rId18"/>
    <p:sldId id="305" r:id="rId19"/>
    <p:sldId id="274" r:id="rId20"/>
    <p:sldId id="299" r:id="rId21"/>
    <p:sldId id="289" r:id="rId22"/>
    <p:sldId id="304" r:id="rId23"/>
    <p:sldId id="300" r:id="rId24"/>
    <p:sldId id="257" r:id="rId25"/>
    <p:sldId id="295" r:id="rId26"/>
    <p:sldId id="306" r:id="rId27"/>
    <p:sldId id="297" r:id="rId28"/>
    <p:sldId id="310" r:id="rId29"/>
    <p:sldId id="290" r:id="rId30"/>
    <p:sldId id="307" r:id="rId31"/>
    <p:sldId id="302" r:id="rId32"/>
    <p:sldId id="272" r:id="rId33"/>
    <p:sldId id="309" r:id="rId34"/>
    <p:sldId id="308" r:id="rId35"/>
    <p:sldId id="285" r:id="rId36"/>
    <p:sldId id="271" r:id="rId37"/>
    <p:sldId id="282" r:id="rId38"/>
    <p:sldId id="281" r:id="rId39"/>
    <p:sldId id="279" r:id="rId40"/>
    <p:sldId id="276" r:id="rId41"/>
    <p:sldId id="277" r:id="rId42"/>
    <p:sldId id="265" r:id="rId4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7" autoAdjust="0"/>
    <p:restoredTop sz="94660"/>
  </p:normalViewPr>
  <p:slideViewPr>
    <p:cSldViewPr>
      <p:cViewPr varScale="1">
        <p:scale>
          <a:sx n="68" d="100"/>
          <a:sy n="68" d="100"/>
        </p:scale>
        <p:origin x="4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7A287-19CB-4B7E-85DC-F1DCBF5F7865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F911A-92DB-446D-AA64-A5CA8621A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49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8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D154-FF38-4D1E-8A2B-8240D492663A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5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D154-FF38-4D1E-8A2B-8240D492663A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5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D154-FF38-4D1E-8A2B-8240D492663A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78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D154-FF38-4D1E-8A2B-8240D492663A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06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8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5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5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9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69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57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28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3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3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4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0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00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18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73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31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39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9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3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66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56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69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2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2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0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34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83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14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25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90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5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98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12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11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00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1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84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88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2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16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6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05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71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23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914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8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92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47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66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15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99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57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3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788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344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3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52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29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372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94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53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177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39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21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29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204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6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20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130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93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90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03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071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93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10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16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399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4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29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34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05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13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40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1021" y="261742"/>
            <a:ext cx="7569956" cy="737253"/>
          </a:xfrm>
        </p:spPr>
        <p:txBody>
          <a:bodyPr lIns="0" tIns="0" rIns="0" bIns="0"/>
          <a:lstStyle>
            <a:lvl1pPr>
              <a:defRPr sz="4791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95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1021" y="261742"/>
            <a:ext cx="7569956" cy="737253"/>
          </a:xfrm>
        </p:spPr>
        <p:txBody>
          <a:bodyPr lIns="0" tIns="0" rIns="0" bIns="0"/>
          <a:lstStyle>
            <a:lvl1pPr>
              <a:defRPr sz="4791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34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1021" y="261742"/>
            <a:ext cx="7569956" cy="737253"/>
          </a:xfrm>
        </p:spPr>
        <p:txBody>
          <a:bodyPr lIns="0" tIns="0" rIns="0" bIns="0"/>
          <a:lstStyle>
            <a:lvl1pPr>
              <a:defRPr sz="4791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269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51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763" y="0"/>
            <a:ext cx="11664126" cy="686704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3218" y="1227012"/>
            <a:ext cx="5045559" cy="504434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9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87085" y="6498430"/>
            <a:ext cx="5805171" cy="360045"/>
          </a:xfrm>
          <a:custGeom>
            <a:avLst/>
            <a:gdLst/>
            <a:ahLst/>
            <a:cxnLst/>
            <a:rect l="l" t="t" r="r" b="b"/>
            <a:pathLst>
              <a:path w="5805170" h="360045">
                <a:moveTo>
                  <a:pt x="5804662" y="0"/>
                </a:moveTo>
                <a:lnTo>
                  <a:pt x="0" y="0"/>
                </a:lnTo>
                <a:lnTo>
                  <a:pt x="0" y="359625"/>
                </a:lnTo>
                <a:lnTo>
                  <a:pt x="5804662" y="359625"/>
                </a:lnTo>
                <a:lnTo>
                  <a:pt x="5804662" y="0"/>
                </a:lnTo>
                <a:close/>
              </a:path>
            </a:pathLst>
          </a:custGeom>
          <a:solidFill>
            <a:srgbClr val="FFD4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" y="21433"/>
            <a:ext cx="940435" cy="1086485"/>
          </a:xfrm>
          <a:custGeom>
            <a:avLst/>
            <a:gdLst/>
            <a:ahLst/>
            <a:cxnLst/>
            <a:rect l="l" t="t" r="r" b="b"/>
            <a:pathLst>
              <a:path w="940435" h="1086485">
                <a:moveTo>
                  <a:pt x="0" y="0"/>
                </a:moveTo>
                <a:lnTo>
                  <a:pt x="0" y="1086358"/>
                </a:lnTo>
                <a:lnTo>
                  <a:pt x="939927" y="543179"/>
                </a:lnTo>
                <a:lnTo>
                  <a:pt x="0" y="0"/>
                </a:lnTo>
                <a:close/>
              </a:path>
            </a:pathLst>
          </a:custGeom>
          <a:solidFill>
            <a:srgbClr val="E320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7299" y="89662"/>
            <a:ext cx="9469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1491" y="2382236"/>
            <a:ext cx="106690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8037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03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803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9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4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1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1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9997" y="410066"/>
            <a:ext cx="2454892" cy="130151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89666" y="6144559"/>
            <a:ext cx="7129201" cy="71314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-1" y="5981409"/>
            <a:ext cx="12192000" cy="780911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986917" y="5519357"/>
            <a:ext cx="10205312" cy="1338484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1021" y="261742"/>
            <a:ext cx="7569956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3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" y="0"/>
            <a:ext cx="1219649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57" y="468673"/>
            <a:ext cx="3330421" cy="877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14" y="236566"/>
            <a:ext cx="897796" cy="897796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DBA17C76-0109-4ABA-86E2-AE84F3232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655" y="2504845"/>
            <a:ext cx="7267027" cy="1679499"/>
          </a:xfrm>
        </p:spPr>
        <p:txBody>
          <a:bodyPr/>
          <a:lstStyle/>
          <a:p>
            <a:pPr algn="ctr"/>
            <a:r>
              <a:rPr lang="ru-RU" sz="3638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воспитание: новые ориентиры для педагогов и родителей</a:t>
            </a:r>
            <a:endParaRPr lang="ru-RU" sz="3638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EEA72-E07C-47D1-B116-606C4242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221" y="121754"/>
            <a:ext cx="1016708" cy="9826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0BE3AF-907C-4E2B-A57C-C65981B13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39" y="150485"/>
            <a:ext cx="897796" cy="925167"/>
          </a:xfrm>
          <a:prstGeom prst="rect">
            <a:avLst/>
          </a:prstGeom>
        </p:spPr>
      </p:pic>
      <p:pic>
        <p:nvPicPr>
          <p:cNvPr id="13" name="Picture 2" descr="https://static.tildacdn.com/tild3466-6530-4030-a439-323832623631/ROSSIYSKAYa-AKADEMIY.png">
            <a:extLst>
              <a:ext uri="{FF2B5EF4-FFF2-40B4-BE49-F238E27FC236}">
                <a16:creationId xmlns:a16="http://schemas.microsoft.com/office/drawing/2014/main" id="{CC0A5631-8162-463F-A2C0-213E260F22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056" y="172942"/>
            <a:ext cx="969340" cy="813531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FAECE6-9148-4059-A73E-3712F88BCA1F}"/>
              </a:ext>
            </a:extLst>
          </p:cNvPr>
          <p:cNvSpPr/>
          <p:nvPr/>
        </p:nvSpPr>
        <p:spPr>
          <a:xfrm>
            <a:off x="775464" y="5959227"/>
            <a:ext cx="10641072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40" algn="ctr">
              <a:spcBef>
                <a:spcPts val="61"/>
              </a:spcBef>
            </a:pPr>
            <a:r>
              <a:rPr lang="ru-RU" sz="2000" b="1" spc="-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Хертек</a:t>
            </a:r>
            <a:r>
              <a:rPr lang="ru-RU" sz="2000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Лада Валерьевна,</a:t>
            </a:r>
          </a:p>
          <a:p>
            <a:pPr marL="1540" algn="ctr">
              <a:spcBef>
                <a:spcPts val="61"/>
              </a:spcBef>
            </a:pPr>
            <a:r>
              <a:rPr lang="ru-RU" sz="2000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Детский сад № 17 г. Кызыл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485554" y="1927787"/>
            <a:ext cx="5506662" cy="4136788"/>
            <a:chOff x="12198133" y="3902075"/>
            <a:chExt cx="6851972" cy="4922899"/>
          </a:xfrm>
        </p:grpSpPr>
        <p:sp>
          <p:nvSpPr>
            <p:cNvPr id="19" name="Овал 18"/>
            <p:cNvSpPr/>
            <p:nvPr/>
          </p:nvSpPr>
          <p:spPr>
            <a:xfrm>
              <a:off x="12198133" y="3902075"/>
              <a:ext cx="5270748" cy="4922899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15887657" y="5304104"/>
              <a:ext cx="3162448" cy="2108299"/>
            </a:xfrm>
            <a:custGeom>
              <a:avLst/>
              <a:gdLst>
                <a:gd name="connsiteX0" fmla="*/ 0 w 3162448"/>
                <a:gd name="connsiteY0" fmla="*/ 0 h 2108299"/>
                <a:gd name="connsiteX1" fmla="*/ 3162448 w 3162448"/>
                <a:gd name="connsiteY1" fmla="*/ 0 h 2108299"/>
                <a:gd name="connsiteX2" fmla="*/ 3162448 w 3162448"/>
                <a:gd name="connsiteY2" fmla="*/ 2108299 h 2108299"/>
                <a:gd name="connsiteX3" fmla="*/ 0 w 3162448"/>
                <a:gd name="connsiteY3" fmla="*/ 2108299 h 2108299"/>
                <a:gd name="connsiteX4" fmla="*/ 0 w 3162448"/>
                <a:gd name="connsiteY4" fmla="*/ 0 h 210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2448" h="2108299">
                  <a:moveTo>
                    <a:pt x="0" y="0"/>
                  </a:moveTo>
                  <a:lnTo>
                    <a:pt x="3162448" y="0"/>
                  </a:lnTo>
                  <a:lnTo>
                    <a:pt x="3162448" y="2108299"/>
                  </a:lnTo>
                  <a:lnTo>
                    <a:pt x="0" y="21082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75" tIns="150175" rIns="150175" bIns="150175" numCol="1" spcCol="1270" anchor="ctr" anchorCtr="0">
              <a:noAutofit/>
            </a:bodyPr>
            <a:lstStyle/>
            <a:p>
              <a:pPr defTabSz="17520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942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136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400800" y="6586586"/>
            <a:ext cx="57912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05200" y="424384"/>
            <a:ext cx="6324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посадке рассады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59387"/>
            <a:ext cx="4368248" cy="4368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57" y="2177455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1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276094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ТОС «Берег Надежды»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Мастер-класс по украшению домашнего торта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6" y="1937476"/>
            <a:ext cx="5141068" cy="441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2012195"/>
            <a:ext cx="5867400" cy="42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10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24" y="4267200"/>
            <a:ext cx="5608876" cy="236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276094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Мастер-класс по плетению тувинского женского украшения «</a:t>
            </a:r>
            <a:r>
              <a:rPr lang="ru-RU" sz="3200" b="1" dirty="0" err="1">
                <a:solidFill>
                  <a:srgbClr val="0070C0"/>
                </a:solidFill>
              </a:rPr>
              <a:t>Чавага</a:t>
            </a:r>
            <a:r>
              <a:rPr lang="ru-RU" sz="3200" b="1" dirty="0">
                <a:solidFill>
                  <a:srgbClr val="0070C0"/>
                </a:solidFill>
              </a:rPr>
              <a:t>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166"/>
            <a:ext cx="8583879" cy="361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97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400800" y="6586586"/>
            <a:ext cx="57912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05200" y="424384"/>
            <a:ext cx="6324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по вязанию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6" y="1405389"/>
            <a:ext cx="3638550" cy="4851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3" y="2094111"/>
            <a:ext cx="6934200" cy="3900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21183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400800" y="6586586"/>
            <a:ext cx="57912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05200" y="424384"/>
            <a:ext cx="6324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по пошиву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37868"/>
            <a:ext cx="4407655" cy="441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735061"/>
            <a:ext cx="4648201" cy="46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400800" y="6586586"/>
            <a:ext cx="57912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5400" y="424384"/>
            <a:ext cx="105918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Консультационный центр 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Салгал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Бесплатные консультации родителей, имеющих детей от 0 до 18 лет.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Направления работы: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-очные, дистанционные консультации;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-выездные очные мероприятия;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-психолого-педагогическое просвещение родителей;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-мастер-классы, семинары, практикумы, организация дней открытых дверей</a:t>
            </a:r>
          </a:p>
        </p:txBody>
      </p:sp>
    </p:spTree>
    <p:extLst>
      <p:ext uri="{BB962C8B-B14F-4D97-AF65-F5344CB8AC3E}">
        <p14:creationId xmlns:p14="http://schemas.microsoft.com/office/powerpoint/2010/main" val="2472892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19400" y="308659"/>
            <a:ext cx="8407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Консультационный центр «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Салгал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" name="Picture 2" descr="C:\Users\Лада Валерьевна\Desktop\фотографии с телефона\камера\IMG_20220519_2004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/>
          <a:stretch/>
        </p:blipFill>
        <p:spPr bwMode="auto">
          <a:xfrm>
            <a:off x="6400800" y="2037551"/>
            <a:ext cx="5424122" cy="370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54116"/>
            <a:ext cx="5053273" cy="38298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0400" y="308659"/>
            <a:ext cx="777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Консультационный центр 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Салгал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0" y="1959905"/>
            <a:ext cx="4680663" cy="4741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127" y="2017132"/>
            <a:ext cx="5562600" cy="46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0400" y="308659"/>
            <a:ext cx="777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Консультационный центр 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Салгал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648626"/>
            <a:ext cx="3824288" cy="4695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" y="1895501"/>
            <a:ext cx="6392676" cy="41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5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24200" y="308659"/>
            <a:ext cx="777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Консультационный центр 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Салгал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30" y="1754441"/>
            <a:ext cx="5841715" cy="4381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5" y="1948855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83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01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570353" y="215421"/>
            <a:ext cx="8305800" cy="110799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МБДОУ Детский сад №17 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«</a:t>
            </a:r>
            <a:r>
              <a:rPr lang="ru-RU" sz="3600" dirty="0" err="1">
                <a:solidFill>
                  <a:srgbClr val="0070C0"/>
                </a:solidFill>
              </a:rPr>
              <a:t>Салгал</a:t>
            </a:r>
            <a:r>
              <a:rPr lang="ru-RU" sz="3600" dirty="0">
                <a:solidFill>
                  <a:srgbClr val="0070C0"/>
                </a:solidFill>
              </a:rPr>
              <a:t>» г. Кызыла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73981"/>
            <a:ext cx="8458200" cy="41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308659"/>
            <a:ext cx="103882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ТОС «Берег Надежды»</a:t>
            </a:r>
          </a:p>
          <a:p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Направления работы:</a:t>
            </a:r>
          </a:p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-акции «Дари добро», «Поделись теплом», «Доброе сердце», «Кызыл 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коъш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«ЗА Наших»</a:t>
            </a:r>
          </a:p>
          <a:p>
            <a:pPr marL="571500" indent="-571500">
              <a:buFontTx/>
              <a:buChar char="-"/>
            </a:pPr>
            <a:r>
              <a:rPr lang="ru-RU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Мастер-классы;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Просвещение родителей;</a:t>
            </a:r>
          </a:p>
          <a:p>
            <a:pPr marL="571500" indent="-571500">
              <a:buFontTx/>
              <a:buChar char="-"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Спортивно-развлекательные мероприятия.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1613482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kern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551374"/>
            <a:ext cx="11430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Совет отцов ДОУ</a:t>
            </a:r>
          </a:p>
          <a:p>
            <a:pPr algn="ctr"/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Направления работы: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-психолого-педагогическая помощь в воспитании детей;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-наставничество;</a:t>
            </a:r>
          </a:p>
          <a:p>
            <a:pPr marL="571500" indent="-571500" algn="ctr">
              <a:buFontTx/>
              <a:buChar char="-"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деятельность;</a:t>
            </a:r>
          </a:p>
          <a:p>
            <a:pPr marL="571500" indent="-571500" algn="ctr">
              <a:buFontTx/>
              <a:buChar char="-"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организация соревнований;</a:t>
            </a:r>
          </a:p>
          <a:p>
            <a:pPr marL="571500" indent="-571500" algn="ctr">
              <a:buFontTx/>
              <a:buChar char="-"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патронаж семей;</a:t>
            </a:r>
          </a:p>
          <a:p>
            <a:pPr marL="571500" indent="-571500" algn="ctr">
              <a:buFontTx/>
              <a:buChar char="-"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ДНД (добровольная народная дружина.</a:t>
            </a:r>
          </a:p>
        </p:txBody>
      </p:sp>
    </p:spTree>
    <p:extLst>
      <p:ext uri="{BB962C8B-B14F-4D97-AF65-F5344CB8AC3E}">
        <p14:creationId xmlns:p14="http://schemas.microsoft.com/office/powerpoint/2010/main" val="1593896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kern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2400" y="551374"/>
            <a:ext cx="50796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Совет отцов ДОУ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78" y="1891684"/>
            <a:ext cx="4871725" cy="3657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22" y="1905000"/>
            <a:ext cx="5334462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4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43001" y="89710"/>
            <a:ext cx="10083419" cy="1107996"/>
          </a:xfrm>
        </p:spPr>
        <p:txBody>
          <a:bodyPr/>
          <a:lstStyle/>
          <a:p>
            <a:pPr algn="ctr"/>
            <a:br>
              <a:rPr lang="ru-RU" sz="3600" kern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2400" y="551374"/>
            <a:ext cx="50796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Совет отцов ДОУ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8889"/>
          <a:stretch/>
        </p:blipFill>
        <p:spPr>
          <a:xfrm>
            <a:off x="370974" y="1872655"/>
            <a:ext cx="3248526" cy="4343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32222"/>
          <a:stretch/>
        </p:blipFill>
        <p:spPr>
          <a:xfrm>
            <a:off x="3632752" y="1264225"/>
            <a:ext cx="3987420" cy="29930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>
          <a:xfrm>
            <a:off x="7086600" y="2853053"/>
            <a:ext cx="4797834" cy="337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01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57599" y="147788"/>
            <a:ext cx="7892143" cy="553998"/>
          </a:xfrm>
        </p:spPr>
        <p:txBody>
          <a:bodyPr/>
          <a:lstStyle/>
          <a:p>
            <a:r>
              <a:rPr lang="ru-RU" sz="3600" dirty="0">
                <a:solidFill>
                  <a:srgbClr val="0070C0"/>
                </a:solidFill>
              </a:rPr>
              <a:t>СОВЕТ МАТЕРЕЙ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28506" y="1710768"/>
            <a:ext cx="60212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Направления работы: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 среди матерей воспитанников ДОУ «Супер-МАМА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Мастер-классы (по зимним заготовкам, по плетению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чавага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т.д.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Бабушка, мама, я – спортивная семья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Родительские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квесты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многое другое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484497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5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3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52401" y="147788"/>
            <a:ext cx="11397342" cy="3877985"/>
          </a:xfrm>
        </p:spPr>
        <p:txBody>
          <a:bodyPr/>
          <a:lstStyle/>
          <a:p>
            <a:pPr algn="l"/>
            <a:r>
              <a:rPr lang="ru-RU" sz="3600" dirty="0">
                <a:solidFill>
                  <a:srgbClr val="0070C0"/>
                </a:solidFill>
              </a:rPr>
              <a:t>                          СОВЕТ МАТЕРЕЙ</a:t>
            </a:r>
            <a:br>
              <a:rPr lang="ru-RU" sz="3600" dirty="0">
                <a:solidFill>
                  <a:srgbClr val="0070C0"/>
                </a:solidFill>
              </a:rPr>
            </a:br>
            <a:br>
              <a:rPr lang="ru-RU" sz="3600" dirty="0">
                <a:solidFill>
                  <a:srgbClr val="0070C0"/>
                </a:solidFill>
              </a:rPr>
            </a:br>
            <a:br>
              <a:rPr lang="ru-RU" sz="3600" dirty="0">
                <a:solidFill>
                  <a:srgbClr val="0070C0"/>
                </a:solidFill>
              </a:rPr>
            </a:b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«Связь поколений»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ко дню пожилого 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человека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04" y="1066800"/>
            <a:ext cx="586539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88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" y="6626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57599" y="147788"/>
            <a:ext cx="7892143" cy="1107996"/>
          </a:xfrm>
        </p:spPr>
        <p:txBody>
          <a:bodyPr/>
          <a:lstStyle/>
          <a:p>
            <a:r>
              <a:rPr lang="ru-RU" sz="3600" dirty="0">
                <a:solidFill>
                  <a:srgbClr val="0070C0"/>
                </a:solidFill>
              </a:rPr>
              <a:t>Праздники, конкурсы, соревнования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28506" y="1710768"/>
            <a:ext cx="602123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среди матерей воспитанников ДОУ «Супер-МАМА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Мастер-классы (по зимним заготовкам, по плетению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чавага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т.д.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Бабушка, мама, я – спортивная семья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квесты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многое другое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4958669" cy="27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48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886200" y="276555"/>
            <a:ext cx="6248400" cy="861774"/>
          </a:xfrm>
        </p:spPr>
        <p:txBody>
          <a:bodyPr/>
          <a:lstStyle/>
          <a:p>
            <a:r>
              <a:rPr lang="ru-RU" sz="2800" dirty="0">
                <a:solidFill>
                  <a:srgbClr val="0070C0"/>
                </a:solidFill>
              </a:rPr>
              <a:t>Конкурс среди матерей воспитанников ДОУ </a:t>
            </a:r>
            <a:r>
              <a:rPr lang="ru-RU" sz="1600" dirty="0">
                <a:solidFill>
                  <a:srgbClr val="0070C0"/>
                </a:solidFill>
              </a:rPr>
              <a:t>2020год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00" y="1322119"/>
            <a:ext cx="8696799" cy="51982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2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31635" y="6566906"/>
            <a:ext cx="512064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2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81399" y="89662"/>
            <a:ext cx="6068291" cy="861774"/>
          </a:xfrm>
        </p:spPr>
        <p:txBody>
          <a:bodyPr/>
          <a:lstStyle/>
          <a:p>
            <a:pPr algn="l"/>
            <a:r>
              <a:rPr lang="ru-RU" sz="2800" dirty="0">
                <a:solidFill>
                  <a:srgbClr val="0070C0"/>
                </a:solidFill>
              </a:rPr>
              <a:t>Конкурс среди матерей воспитанников  ДОУ </a:t>
            </a:r>
            <a:r>
              <a:rPr lang="ru-RU" sz="1800" dirty="0">
                <a:solidFill>
                  <a:srgbClr val="0070C0"/>
                </a:solidFill>
              </a:rPr>
              <a:t>2022 год </a:t>
            </a:r>
          </a:p>
        </p:txBody>
      </p:sp>
      <p:pic>
        <p:nvPicPr>
          <p:cNvPr id="6146" name="Picture 2" descr="C:\Users\Лада Валерьевна\Desktop\фотографии для презентации\Screenshot_20230130-235248_V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25600"/>
            <a:ext cx="8153400" cy="49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24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6"/>
          <a:stretch/>
        </p:blipFill>
        <p:spPr>
          <a:xfrm>
            <a:off x="4400100" y="3403786"/>
            <a:ext cx="7791900" cy="364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6"/>
          <a:stretch/>
        </p:blipFill>
        <p:spPr>
          <a:xfrm>
            <a:off x="140296" y="1993872"/>
            <a:ext cx="7152795" cy="24478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7756" y="116635"/>
            <a:ext cx="5637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которые прошли по инициативе совета матерей и объединившие всех родителей нашего детского сада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4841275"/>
            <a:ext cx="3456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А ну - ка, девочки!!!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6824" y="1993872"/>
            <a:ext cx="4879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СПОРТ </a:t>
            </a:r>
            <a:r>
              <a:rPr lang="ru-RU" sz="2800" b="1" dirty="0">
                <a:solidFill>
                  <a:srgbClr val="00B050"/>
                </a:solidFill>
              </a:rPr>
              <a:t>– залог </a:t>
            </a:r>
            <a:r>
              <a:rPr lang="ru-RU" sz="2800" b="1" dirty="0">
                <a:solidFill>
                  <a:srgbClr val="FF0000"/>
                </a:solidFill>
              </a:rPr>
              <a:t>З</a:t>
            </a:r>
            <a:r>
              <a:rPr lang="ru-RU" sz="2800" b="1" dirty="0">
                <a:solidFill>
                  <a:srgbClr val="00B050"/>
                </a:solidFill>
              </a:rPr>
              <a:t>дорового </a:t>
            </a:r>
            <a:r>
              <a:rPr lang="ru-RU" sz="2800" b="1" dirty="0">
                <a:solidFill>
                  <a:srgbClr val="FF0000"/>
                </a:solidFill>
              </a:rPr>
              <a:t>О</a:t>
            </a:r>
            <a:r>
              <a:rPr lang="ru-RU" sz="2800" b="1" dirty="0">
                <a:solidFill>
                  <a:srgbClr val="00B050"/>
                </a:solidFill>
              </a:rPr>
              <a:t>браза </a:t>
            </a:r>
            <a:r>
              <a:rPr lang="ru-RU" sz="2800" b="1" dirty="0">
                <a:solidFill>
                  <a:srgbClr val="FF0000"/>
                </a:solidFill>
              </a:rPr>
              <a:t>Ж</a:t>
            </a:r>
            <a:r>
              <a:rPr lang="ru-RU" sz="2800" b="1" dirty="0">
                <a:solidFill>
                  <a:srgbClr val="00B050"/>
                </a:solidFill>
              </a:rPr>
              <a:t>изни.</a:t>
            </a:r>
          </a:p>
        </p:txBody>
      </p:sp>
    </p:spTree>
    <p:extLst>
      <p:ext uri="{BB962C8B-B14F-4D97-AF65-F5344CB8AC3E}">
        <p14:creationId xmlns:p14="http://schemas.microsoft.com/office/powerpoint/2010/main" val="23142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570353" y="215421"/>
            <a:ext cx="8305800" cy="1658560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Единое образовательное пространство 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«семья – детский сад»</a:t>
            </a:r>
          </a:p>
        </p:txBody>
      </p:sp>
      <p:sp>
        <p:nvSpPr>
          <p:cNvPr id="4" name="Овал 3"/>
          <p:cNvSpPr/>
          <p:nvPr/>
        </p:nvSpPr>
        <p:spPr>
          <a:xfrm>
            <a:off x="8001000" y="4038600"/>
            <a:ext cx="2362200" cy="2286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семья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657600" y="3643633"/>
            <a:ext cx="1503432" cy="691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544101" y="3382836"/>
            <a:ext cx="1066499" cy="808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7239000" y="3824643"/>
            <a:ext cx="958601" cy="684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886200" y="5398475"/>
            <a:ext cx="4114802" cy="495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810000" y="5715000"/>
            <a:ext cx="4343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276600" y="3276600"/>
            <a:ext cx="1752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5063136" y="2057497"/>
            <a:ext cx="2447029" cy="22773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ребенок</a:t>
            </a:r>
          </a:p>
        </p:txBody>
      </p:sp>
      <p:sp>
        <p:nvSpPr>
          <p:cNvPr id="28" name="Овал 27"/>
          <p:cNvSpPr/>
          <p:nvPr/>
        </p:nvSpPr>
        <p:spPr>
          <a:xfrm>
            <a:off x="1600200" y="3886200"/>
            <a:ext cx="2362200" cy="2438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детский сад</a:t>
            </a:r>
          </a:p>
        </p:txBody>
      </p:sp>
    </p:spTree>
    <p:extLst>
      <p:ext uri="{BB962C8B-B14F-4D97-AF65-F5344CB8AC3E}">
        <p14:creationId xmlns:p14="http://schemas.microsoft.com/office/powerpoint/2010/main" val="912442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8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259822"/>
            <a:ext cx="952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0070C0"/>
                </a:solidFill>
              </a:rPr>
              <a:t>   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Бабушка, мама и я – спортивная семья!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834316"/>
            <a:ext cx="7292845" cy="3071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1"/>
          <a:stretch/>
        </p:blipFill>
        <p:spPr>
          <a:xfrm>
            <a:off x="6269392" y="3842323"/>
            <a:ext cx="5761253" cy="3052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800" r="25248"/>
          <a:stretch/>
        </p:blipFill>
        <p:spPr>
          <a:xfrm>
            <a:off x="228600" y="3812049"/>
            <a:ext cx="5568619" cy="3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7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7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4045" r="25763"/>
          <a:stretch/>
        </p:blipFill>
        <p:spPr>
          <a:xfrm>
            <a:off x="205250" y="4340388"/>
            <a:ext cx="5488968" cy="2627348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5" t="16421" r="18983"/>
          <a:stretch/>
        </p:blipFill>
        <p:spPr>
          <a:xfrm>
            <a:off x="7166489" y="4137057"/>
            <a:ext cx="4840784" cy="271401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2201" b="3086"/>
          <a:stretch/>
        </p:blipFill>
        <p:spPr>
          <a:xfrm>
            <a:off x="3273513" y="693550"/>
            <a:ext cx="7785952" cy="2612887"/>
          </a:xfrm>
          <a:prstGeom prst="round2Same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8367" y="3457166"/>
            <a:ext cx="101771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«Вместе развиваемся играя!»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Родительский </a:t>
            </a:r>
            <a:r>
              <a:rPr lang="ru-RU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квест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67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518135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Родительское собрание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                                  «Между нами девочками…»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0000" r="41186" b="9377"/>
          <a:stretch/>
        </p:blipFill>
        <p:spPr>
          <a:xfrm>
            <a:off x="457200" y="2057400"/>
            <a:ext cx="6124974" cy="3363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067464"/>
            <a:ext cx="4456463" cy="335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4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801" y="283119"/>
            <a:ext cx="827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Выездной семинар (тренинг) по психосоциальному сопровождению и профилактике ПАВ среди девушек и женщин.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22308" r="41525" b="24451"/>
          <a:stretch/>
        </p:blipFill>
        <p:spPr>
          <a:xfrm>
            <a:off x="258839" y="2030155"/>
            <a:ext cx="6505828" cy="3546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37439" r="42541" b="10408"/>
          <a:stretch/>
        </p:blipFill>
        <p:spPr>
          <a:xfrm>
            <a:off x="5953755" y="3343648"/>
            <a:ext cx="6221916" cy="3771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2268" y="5486400"/>
            <a:ext cx="425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проведения: </a:t>
            </a:r>
            <a:r>
              <a:rPr lang="ru-RU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Аржаан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"Кундустуг"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8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652838" y="2076958"/>
            <a:ext cx="3411855" cy="6020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" marR="5080" indent="-16510">
              <a:lnSpc>
                <a:spcPts val="4580"/>
              </a:lnSpc>
              <a:spcBef>
                <a:spcPts val="259"/>
              </a:spcBef>
            </a:pPr>
            <a:r>
              <a:rPr sz="1600" b="1" spc="-5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 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33400" y="1600200"/>
            <a:ext cx="10896600" cy="48134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600" spc="-5" dirty="0">
                <a:solidFill>
                  <a:srgbClr val="0070C0"/>
                </a:solidFill>
              </a:rPr>
              <a:t>СПАСИБО</a:t>
            </a:r>
            <a:r>
              <a:rPr sz="3600" spc="-20" dirty="0">
                <a:solidFill>
                  <a:srgbClr val="0070C0"/>
                </a:solidFill>
              </a:rPr>
              <a:t> </a:t>
            </a:r>
            <a:r>
              <a:rPr sz="3600" spc="-5" dirty="0">
                <a:solidFill>
                  <a:srgbClr val="0070C0"/>
                </a:solidFill>
              </a:rPr>
              <a:t>ЗА</a:t>
            </a:r>
            <a:r>
              <a:rPr sz="3600" spc="-25" dirty="0">
                <a:solidFill>
                  <a:srgbClr val="0070C0"/>
                </a:solidFill>
              </a:rPr>
              <a:t> </a:t>
            </a:r>
            <a:r>
              <a:rPr sz="3600" spc="-5" dirty="0">
                <a:solidFill>
                  <a:srgbClr val="0070C0"/>
                </a:solidFill>
              </a:rPr>
              <a:t>ВНИМАНИЕ</a:t>
            </a:r>
            <a:r>
              <a:rPr lang="ru-RU" sz="3600" spc="-5" dirty="0">
                <a:solidFill>
                  <a:srgbClr val="0070C0"/>
                </a:solidFill>
              </a:rPr>
              <a:t> !</a:t>
            </a:r>
            <a:br>
              <a:rPr lang="ru-RU" sz="3600" spc="-5" dirty="0">
                <a:solidFill>
                  <a:srgbClr val="0070C0"/>
                </a:solidFill>
              </a:rPr>
            </a:br>
            <a:br>
              <a:rPr lang="ru-RU" sz="3600" spc="-5" dirty="0">
                <a:solidFill>
                  <a:srgbClr val="0070C0"/>
                </a:solidFill>
              </a:rPr>
            </a:br>
            <a:r>
              <a:rPr lang="ru-RU" sz="4800" i="1" spc="-5" dirty="0">
                <a:solidFill>
                  <a:srgbClr val="C00000"/>
                </a:solidFill>
              </a:rPr>
              <a:t>УСПЕШНАЯ СЕМЬЯ – это Семья, где есть гармония, любовь, взаимопонимание, общие дела.</a:t>
            </a:r>
            <a:br>
              <a:rPr lang="ru-RU" sz="4800" i="1" spc="-5" dirty="0">
                <a:solidFill>
                  <a:srgbClr val="C00000"/>
                </a:solidFill>
              </a:rPr>
            </a:br>
            <a:endParaRPr sz="48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" y="0"/>
            <a:ext cx="12192000" cy="745518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31635" y="6566906"/>
            <a:ext cx="512064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2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971800" y="411896"/>
            <a:ext cx="6929582" cy="36933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МБДОУ Детский сад №17 г. Кызыла</a:t>
            </a:r>
          </a:p>
        </p:txBody>
      </p:sp>
      <p:sp>
        <p:nvSpPr>
          <p:cNvPr id="3" name="Овал 2"/>
          <p:cNvSpPr/>
          <p:nvPr/>
        </p:nvSpPr>
        <p:spPr>
          <a:xfrm>
            <a:off x="77526" y="866769"/>
            <a:ext cx="5788547" cy="20398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Консультационный центр «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Салгал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4" name="Овал 3"/>
          <p:cNvSpPr/>
          <p:nvPr/>
        </p:nvSpPr>
        <p:spPr>
          <a:xfrm>
            <a:off x="6397951" y="1317121"/>
            <a:ext cx="5032049" cy="180707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Мама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коворкинг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 «Мама-Гараж»</a:t>
            </a:r>
          </a:p>
        </p:txBody>
      </p:sp>
      <p:sp>
        <p:nvSpPr>
          <p:cNvPr id="5" name="Овал 4"/>
          <p:cNvSpPr/>
          <p:nvPr/>
        </p:nvSpPr>
        <p:spPr>
          <a:xfrm>
            <a:off x="893205" y="3124200"/>
            <a:ext cx="4856162" cy="20398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Совет матерей ДОУ</a:t>
            </a:r>
          </a:p>
        </p:txBody>
      </p:sp>
      <p:sp>
        <p:nvSpPr>
          <p:cNvPr id="7" name="Овал 6"/>
          <p:cNvSpPr/>
          <p:nvPr/>
        </p:nvSpPr>
        <p:spPr>
          <a:xfrm>
            <a:off x="6731635" y="3228249"/>
            <a:ext cx="4912201" cy="20189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Совет отцов ДОУ</a:t>
            </a:r>
          </a:p>
        </p:txBody>
      </p:sp>
      <p:sp>
        <p:nvSpPr>
          <p:cNvPr id="2" name="Овал 1"/>
          <p:cNvSpPr/>
          <p:nvPr/>
        </p:nvSpPr>
        <p:spPr>
          <a:xfrm>
            <a:off x="5029200" y="2820493"/>
            <a:ext cx="7620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59370" y="4724400"/>
            <a:ext cx="4675029" cy="18120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ТОС «Берег Надежды»</a:t>
            </a:r>
          </a:p>
        </p:txBody>
      </p:sp>
    </p:spTree>
    <p:extLst>
      <p:ext uri="{BB962C8B-B14F-4D97-AF65-F5344CB8AC3E}">
        <p14:creationId xmlns:p14="http://schemas.microsoft.com/office/powerpoint/2010/main" val="77331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510"/>
            <a:ext cx="12192000" cy="7022510"/>
          </a:xfrm>
          <a:prstGeom prst="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0" y="-92328"/>
            <a:ext cx="12192000" cy="6950328"/>
          </a:xfrm>
          <a:custGeom>
            <a:avLst/>
            <a:gdLst/>
            <a:ahLst/>
            <a:cxnLst/>
            <a:rect l="l" t="t" r="r" b="b"/>
            <a:pathLst>
              <a:path w="12192000" h="6857365">
                <a:moveTo>
                  <a:pt x="12191492" y="0"/>
                </a:moveTo>
                <a:lnTo>
                  <a:pt x="0" y="0"/>
                </a:lnTo>
                <a:lnTo>
                  <a:pt x="0" y="6857365"/>
                </a:lnTo>
                <a:lnTo>
                  <a:pt x="12191492" y="6857365"/>
                </a:lnTo>
                <a:lnTo>
                  <a:pt x="12191492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31635" y="6566906"/>
            <a:ext cx="512064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2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669984" y="-164510"/>
            <a:ext cx="8123301" cy="156350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Инновационные и модернизированные формы взаимодействия с родителями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20490" y="1911527"/>
            <a:ext cx="2438400" cy="13585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Семейный калейдоскоп идей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1021" y="1583630"/>
            <a:ext cx="2438400" cy="11264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Проекты воспитания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80200" y="1235762"/>
            <a:ext cx="3200400" cy="1355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Праздники, конкурсы, соревнования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8420" y="3439240"/>
            <a:ext cx="2438400" cy="1152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Воспитание в кадре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1021" y="2912163"/>
            <a:ext cx="2667000" cy="1152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Аллея выпускников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17780" y="2912163"/>
            <a:ext cx="3340620" cy="1152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Связь поколений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3278" y="4712955"/>
            <a:ext cx="24384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Семейная грядка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62400" y="4267200"/>
            <a:ext cx="24384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Дни открытых дверей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58000" y="4267200"/>
            <a:ext cx="32004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Наставничество </a:t>
            </a:r>
          </a:p>
        </p:txBody>
      </p:sp>
    </p:spTree>
    <p:extLst>
      <p:ext uri="{BB962C8B-B14F-4D97-AF65-F5344CB8AC3E}">
        <p14:creationId xmlns:p14="http://schemas.microsoft.com/office/powerpoint/2010/main" val="314819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31635" y="6566906"/>
            <a:ext cx="512064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2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81400" y="228600"/>
            <a:ext cx="6157686" cy="830997"/>
          </a:xfrm>
        </p:spPr>
        <p:txBody>
          <a:bodyPr/>
          <a:lstStyle/>
          <a:p>
            <a:r>
              <a:rPr lang="ru-RU" sz="5400" dirty="0">
                <a:solidFill>
                  <a:srgbClr val="0070C0"/>
                </a:solidFill>
              </a:rPr>
              <a:t>Мама - ГАРАЖ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1" y="2282148"/>
            <a:ext cx="4724400" cy="354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59" y="1985051"/>
            <a:ext cx="5181600" cy="384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642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31635" y="6566906"/>
            <a:ext cx="512064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2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874135" y="622016"/>
            <a:ext cx="5715000" cy="738664"/>
          </a:xfrm>
        </p:spPr>
        <p:txBody>
          <a:bodyPr/>
          <a:lstStyle/>
          <a:p>
            <a:r>
              <a:rPr lang="ru-RU" sz="4800" dirty="0">
                <a:solidFill>
                  <a:srgbClr val="0070C0"/>
                </a:solidFill>
              </a:rPr>
              <a:t>Мама - ГАРАЖ</a:t>
            </a:r>
          </a:p>
        </p:txBody>
      </p:sp>
      <p:pic>
        <p:nvPicPr>
          <p:cNvPr id="10243" name="Picture 3" descr="C:\Users\Лада Валерьевна\Desktop\фотографии для презентации\Screenshot_20230130-232149_V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3" y="1956192"/>
            <a:ext cx="6116070" cy="449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91" y="1943003"/>
            <a:ext cx="5067300" cy="362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23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68645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31635" y="6566906"/>
            <a:ext cx="512064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b="1" spc="-5" dirty="0">
                <a:latin typeface="Verdana"/>
                <a:cs typeface="Verdana"/>
              </a:rPr>
              <a:t>Съезд педагогического сообщества Республики Тыва </a:t>
            </a:r>
            <a:endParaRPr sz="1200" b="1" dirty="0">
              <a:latin typeface="Verdana"/>
              <a:cs typeface="Verdana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48000" y="622016"/>
            <a:ext cx="7696200" cy="5170646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rgbClr val="0070C0"/>
                </a:solidFill>
              </a:rPr>
              <a:t>Мама – ГАРАЖ</a:t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работы:</a:t>
            </a:r>
            <a:b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-мастер-классы</a:t>
            </a:r>
            <a:b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-общение </a:t>
            </a:r>
            <a:b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-консультации</a:t>
            </a:r>
            <a:b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-гостиные</a:t>
            </a:r>
            <a:b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-акции</a:t>
            </a:r>
            <a:endParaRPr lang="ru-RU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6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210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4200" y="145095"/>
            <a:ext cx="66228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ТОС Берег Надежды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Мастер-класс</a:t>
            </a:r>
          </a:p>
          <a:p>
            <a:r>
              <a:rPr lang="ru-RU" sz="3600" b="1" dirty="0">
                <a:solidFill>
                  <a:srgbClr val="0070C0"/>
                </a:solidFill>
              </a:rPr>
              <a:t>«Дары осени»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38168" r="40508" b="6363"/>
          <a:stretch/>
        </p:blipFill>
        <p:spPr>
          <a:xfrm>
            <a:off x="338470" y="2120728"/>
            <a:ext cx="5550117" cy="3344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42867" r="42373" b="7569"/>
          <a:stretch/>
        </p:blipFill>
        <p:spPr>
          <a:xfrm>
            <a:off x="6253560" y="1447800"/>
            <a:ext cx="5760640" cy="3560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21995" r="42632" b="6235"/>
          <a:stretch/>
        </p:blipFill>
        <p:spPr>
          <a:xfrm>
            <a:off x="5150852" y="4472193"/>
            <a:ext cx="4634832" cy="26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</TotalTime>
  <Words>591</Words>
  <Application>Microsoft Office PowerPoint</Application>
  <PresentationFormat>Широкоэкранный</PresentationFormat>
  <Paragraphs>122</Paragraphs>
  <Slides>34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34</vt:i4>
      </vt:variant>
    </vt:vector>
  </HeadingPairs>
  <TitlesOfParts>
    <vt:vector size="48" baseType="lpstr">
      <vt:lpstr>Arial</vt:lpstr>
      <vt:lpstr>Calibri</vt:lpstr>
      <vt:lpstr>Tahoma</vt:lpstr>
      <vt:lpstr>Times New Roman</vt:lpstr>
      <vt:lpstr>Verdana</vt:lpstr>
      <vt:lpstr>Office Theme</vt:lpstr>
      <vt:lpstr>1_Тема Office</vt:lpstr>
      <vt:lpstr>3_Тема Office</vt:lpstr>
      <vt:lpstr>4_Тема Office</vt:lpstr>
      <vt:lpstr>6_Тема Office</vt:lpstr>
      <vt:lpstr>7_Тема Office</vt:lpstr>
      <vt:lpstr>8_Тема Office</vt:lpstr>
      <vt:lpstr>9_Тема Office</vt:lpstr>
      <vt:lpstr>1_Office Theme</vt:lpstr>
      <vt:lpstr>Презентация PowerPoint</vt:lpstr>
      <vt:lpstr>МБДОУ Детский сад №17  «Салгал» г. Кызыла</vt:lpstr>
      <vt:lpstr>Единое образовательное пространство  «семья – детский сад»</vt:lpstr>
      <vt:lpstr>МБДОУ Детский сад №17 г. Кызыла</vt:lpstr>
      <vt:lpstr>Инновационные и модернизированные формы взаимодействия с родителями</vt:lpstr>
      <vt:lpstr>Мама - ГАРАЖ</vt:lpstr>
      <vt:lpstr>Мама - ГАРАЖ</vt:lpstr>
      <vt:lpstr>Мама – ГАРАЖ Направления работы: -мастер-классы -общение  -консультации -гостиные -акции</vt:lpstr>
      <vt:lpstr>Презентация PowerPoint</vt:lpstr>
      <vt:lpstr> 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СОВЕТ МАТЕРЕЙ</vt:lpstr>
      <vt:lpstr>                          СОВЕТ МАТЕРЕЙ    «Связь поколений» ко дню пожилого  человека</vt:lpstr>
      <vt:lpstr>Праздники, конкурсы, соревнования</vt:lpstr>
      <vt:lpstr>Конкурс среди матерей воспитанников ДОУ 2020год </vt:lpstr>
      <vt:lpstr>Конкурс среди матерей воспитанников  ДОУ 2022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  УСПЕШНАЯ СЕМЬЯ – это Семья, где есть гармония, любовь, взаимопонимание, общие дела.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Алеева Лариса Викторовна,  Почетный работник воспитания и просвещения Российской Федерации, заведующий МАДОУ №13 г. Томска</dc:title>
  <dc:creator>Inna</dc:creator>
  <cp:lastModifiedBy>СИЦ</cp:lastModifiedBy>
  <cp:revision>79</cp:revision>
  <dcterms:created xsi:type="dcterms:W3CDTF">2023-01-26T08:48:42Z</dcterms:created>
  <dcterms:modified xsi:type="dcterms:W3CDTF">2023-02-03T07:18:36Z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2022-11-17T00:00:00Z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2023-01-26T00:00:00Z</vt:filetime>
  </property>
</Properties>
</file>