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13" r:id="rId2"/>
    <p:sldId id="429" r:id="rId3"/>
    <p:sldId id="364" r:id="rId4"/>
    <p:sldId id="415" r:id="rId5"/>
    <p:sldId id="416" r:id="rId6"/>
    <p:sldId id="397" r:id="rId7"/>
    <p:sldId id="401" r:id="rId8"/>
    <p:sldId id="393" r:id="rId9"/>
    <p:sldId id="394" r:id="rId10"/>
    <p:sldId id="426" r:id="rId11"/>
    <p:sldId id="404" r:id="rId12"/>
    <p:sldId id="406" r:id="rId13"/>
    <p:sldId id="408" r:id="rId14"/>
    <p:sldId id="431" r:id="rId15"/>
    <p:sldId id="425" r:id="rId16"/>
    <p:sldId id="423" r:id="rId17"/>
    <p:sldId id="398" r:id="rId18"/>
    <p:sldId id="261" r:id="rId19"/>
    <p:sldId id="409" r:id="rId20"/>
    <p:sldId id="379" r:id="rId21"/>
  </p:sldIdLst>
  <p:sldSz cx="12192000" cy="6858000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BA52"/>
    <a:srgbClr val="CC0000"/>
    <a:srgbClr val="FF7C80"/>
    <a:srgbClr val="E3999E"/>
    <a:srgbClr val="878937"/>
    <a:srgbClr val="FFCC66"/>
    <a:srgbClr val="DBE559"/>
    <a:srgbClr val="9CA61A"/>
    <a:srgbClr val="9999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86527173531249"/>
          <c:y val="5.2636455067885682E-2"/>
          <c:w val="0.84272420046398855"/>
          <c:h val="0.61830574879136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спортклубов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3D-4881-83AE-AC0F20D0C0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городская местность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3D-4881-83AE-AC0F20D0C08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сельская местность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3D-4881-83AE-AC0F20D0C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2194824"/>
        <c:axId val="442200704"/>
      </c:barChart>
      <c:catAx>
        <c:axId val="442194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2200704"/>
        <c:crosses val="autoZero"/>
        <c:auto val="1"/>
        <c:lblAlgn val="ctr"/>
        <c:lblOffset val="100"/>
        <c:noMultiLvlLbl val="0"/>
      </c:catAx>
      <c:valAx>
        <c:axId val="44220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2194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Модуль «Школьные театры»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5238730195221949E-2"/>
          <c:y val="0.14864329458817649"/>
          <c:w val="0.92918949364906034"/>
          <c:h val="0.408248656417947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69 шк.театров в реестре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г. Кызыл</c:v>
                </c:pt>
                <c:pt idx="1">
                  <c:v>г. Ак-Довурак</c:v>
                </c:pt>
                <c:pt idx="2">
                  <c:v>Бай-Тайгинский </c:v>
                </c:pt>
                <c:pt idx="3">
                  <c:v>Барун-Хемчикский</c:v>
                </c:pt>
                <c:pt idx="4">
                  <c:v>Дзун-Хемчикский</c:v>
                </c:pt>
                <c:pt idx="5">
                  <c:v>Каа-Хемский</c:v>
                </c:pt>
                <c:pt idx="6">
                  <c:v>Кызылский</c:v>
                </c:pt>
                <c:pt idx="7">
                  <c:v>Монгун-Тайгинский </c:v>
                </c:pt>
                <c:pt idx="8">
                  <c:v>Овюрский</c:v>
                </c:pt>
                <c:pt idx="9">
                  <c:v>Пий-Хемский</c:v>
                </c:pt>
                <c:pt idx="10">
                  <c:v>Сут-Хольский</c:v>
                </c:pt>
                <c:pt idx="11">
                  <c:v>Тандинский</c:v>
                </c:pt>
                <c:pt idx="12">
                  <c:v>Тере-Хольский</c:v>
                </c:pt>
                <c:pt idx="13">
                  <c:v>Тес-Хемский</c:v>
                </c:pt>
                <c:pt idx="14">
                  <c:v>Тоджинский</c:v>
                </c:pt>
                <c:pt idx="15">
                  <c:v>Улуг-Хемский</c:v>
                </c:pt>
                <c:pt idx="16">
                  <c:v>Чаа-Хольский</c:v>
                </c:pt>
                <c:pt idx="17">
                  <c:v>Чеди- Хольский</c:v>
                </c:pt>
                <c:pt idx="18">
                  <c:v>Эрзинский</c:v>
                </c:pt>
                <c:pt idx="19">
                  <c:v>Рес.учреждения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11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6</c:v>
                </c:pt>
                <c:pt idx="6">
                  <c:v>6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5</c:v>
                </c:pt>
                <c:pt idx="12">
                  <c:v>0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6</c:v>
                </c:pt>
                <c:pt idx="18">
                  <c:v>6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DD-4C2E-B66F-621CCB8F0CF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110 школьных театров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г. Кызыл</c:v>
                </c:pt>
                <c:pt idx="1">
                  <c:v>г. Ак-Довурак</c:v>
                </c:pt>
                <c:pt idx="2">
                  <c:v>Бай-Тайгинский </c:v>
                </c:pt>
                <c:pt idx="3">
                  <c:v>Барун-Хемчикский</c:v>
                </c:pt>
                <c:pt idx="4">
                  <c:v>Дзун-Хемчикский</c:v>
                </c:pt>
                <c:pt idx="5">
                  <c:v>Каа-Хемский</c:v>
                </c:pt>
                <c:pt idx="6">
                  <c:v>Кызылский</c:v>
                </c:pt>
                <c:pt idx="7">
                  <c:v>Монгун-Тайгинский </c:v>
                </c:pt>
                <c:pt idx="8">
                  <c:v>Овюрский</c:v>
                </c:pt>
                <c:pt idx="9">
                  <c:v>Пий-Хемский</c:v>
                </c:pt>
                <c:pt idx="10">
                  <c:v>Сут-Хольский</c:v>
                </c:pt>
                <c:pt idx="11">
                  <c:v>Тандинский</c:v>
                </c:pt>
                <c:pt idx="12">
                  <c:v>Тере-Хольский</c:v>
                </c:pt>
                <c:pt idx="13">
                  <c:v>Тес-Хемский</c:v>
                </c:pt>
                <c:pt idx="14">
                  <c:v>Тоджинский</c:v>
                </c:pt>
                <c:pt idx="15">
                  <c:v>Улуг-Хемский</c:v>
                </c:pt>
                <c:pt idx="16">
                  <c:v>Чаа-Хольский</c:v>
                </c:pt>
                <c:pt idx="17">
                  <c:v>Чеди- Хольский</c:v>
                </c:pt>
                <c:pt idx="18">
                  <c:v>Эрзинский</c:v>
                </c:pt>
                <c:pt idx="19">
                  <c:v>Рес.учреждения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16</c:v>
                </c:pt>
                <c:pt idx="1">
                  <c:v>4</c:v>
                </c:pt>
                <c:pt idx="2">
                  <c:v>3</c:v>
                </c:pt>
                <c:pt idx="3">
                  <c:v>6</c:v>
                </c:pt>
                <c:pt idx="4">
                  <c:v>4</c:v>
                </c:pt>
                <c:pt idx="5">
                  <c:v>7</c:v>
                </c:pt>
                <c:pt idx="6">
                  <c:v>11</c:v>
                </c:pt>
                <c:pt idx="7">
                  <c:v>3</c:v>
                </c:pt>
                <c:pt idx="8">
                  <c:v>2</c:v>
                </c:pt>
                <c:pt idx="9">
                  <c:v>5</c:v>
                </c:pt>
                <c:pt idx="10">
                  <c:v>5</c:v>
                </c:pt>
                <c:pt idx="11">
                  <c:v>7</c:v>
                </c:pt>
                <c:pt idx="12">
                  <c:v>0</c:v>
                </c:pt>
                <c:pt idx="13">
                  <c:v>4</c:v>
                </c:pt>
                <c:pt idx="14">
                  <c:v>2</c:v>
                </c:pt>
                <c:pt idx="15">
                  <c:v>6</c:v>
                </c:pt>
                <c:pt idx="16">
                  <c:v>3</c:v>
                </c:pt>
                <c:pt idx="17">
                  <c:v>7</c:v>
                </c:pt>
                <c:pt idx="18">
                  <c:v>10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B4-4F6A-8AB7-5F0F3E9B81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42200312"/>
        <c:axId val="332274056"/>
      </c:barChart>
      <c:catAx>
        <c:axId val="442200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2274056"/>
        <c:crosses val="autoZero"/>
        <c:auto val="1"/>
        <c:lblAlgn val="ctr"/>
        <c:lblOffset val="100"/>
        <c:noMultiLvlLbl val="0"/>
      </c:catAx>
      <c:valAx>
        <c:axId val="3322740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2200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7798072686169706"/>
          <c:y val="0.89841269841269844"/>
          <c:w val="0.56054639155507024"/>
          <c:h val="7.1659167604049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Школьные музеи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г. Кызыл</c:v>
                </c:pt>
                <c:pt idx="1">
                  <c:v>г. Ак-Довурак</c:v>
                </c:pt>
                <c:pt idx="2">
                  <c:v>Бай-Тайгинский район</c:v>
                </c:pt>
                <c:pt idx="3">
                  <c:v>Барун-Хемчикский район</c:v>
                </c:pt>
                <c:pt idx="4">
                  <c:v>Дзун-Хемчикский район</c:v>
                </c:pt>
                <c:pt idx="5">
                  <c:v>Каа-Хемский район</c:v>
                </c:pt>
                <c:pt idx="6">
                  <c:v>Кызылский район</c:v>
                </c:pt>
                <c:pt idx="7">
                  <c:v>Монгун-Тайгинский район</c:v>
                </c:pt>
                <c:pt idx="8">
                  <c:v>Пий-Хемский район</c:v>
                </c:pt>
                <c:pt idx="9">
                  <c:v>Овюрский район</c:v>
                </c:pt>
                <c:pt idx="10">
                  <c:v>Сут-Хольский район</c:v>
                </c:pt>
                <c:pt idx="11">
                  <c:v>Улуг-Хемский район</c:v>
                </c:pt>
                <c:pt idx="12">
                  <c:v>Чаа-Хольский район</c:v>
                </c:pt>
                <c:pt idx="13">
                  <c:v>Чеди-Хольски район</c:v>
                </c:pt>
                <c:pt idx="14">
                  <c:v>Тандинский район</c:v>
                </c:pt>
                <c:pt idx="15">
                  <c:v>Тере-Хольский район</c:v>
                </c:pt>
                <c:pt idx="16">
                  <c:v>Тес-Хемский район</c:v>
                </c:pt>
                <c:pt idx="17">
                  <c:v>Тоджинский район</c:v>
                </c:pt>
                <c:pt idx="18">
                  <c:v>Эрзинский район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6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5</c:v>
                </c:pt>
                <c:pt idx="5">
                  <c:v>1</c:v>
                </c:pt>
                <c:pt idx="6">
                  <c:v>5</c:v>
                </c:pt>
                <c:pt idx="7">
                  <c:v>1</c:v>
                </c:pt>
                <c:pt idx="8">
                  <c:v>3</c:v>
                </c:pt>
                <c:pt idx="9">
                  <c:v>5</c:v>
                </c:pt>
                <c:pt idx="10">
                  <c:v>1</c:v>
                </c:pt>
                <c:pt idx="11">
                  <c:v>4</c:v>
                </c:pt>
                <c:pt idx="12">
                  <c:v>1</c:v>
                </c:pt>
                <c:pt idx="13">
                  <c:v>1</c:v>
                </c:pt>
                <c:pt idx="14">
                  <c:v>4</c:v>
                </c:pt>
                <c:pt idx="15">
                  <c:v>0</c:v>
                </c:pt>
                <c:pt idx="16">
                  <c:v>3</c:v>
                </c:pt>
                <c:pt idx="17">
                  <c:v>3</c:v>
                </c:pt>
                <c:pt idx="1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01-4ECC-AF2D-02298394B8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Музейные комнаты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г. Кызыл</c:v>
                </c:pt>
                <c:pt idx="1">
                  <c:v>г. Ак-Довурак</c:v>
                </c:pt>
                <c:pt idx="2">
                  <c:v>Бай-Тайгинский район</c:v>
                </c:pt>
                <c:pt idx="3">
                  <c:v>Барун-Хемчикский район</c:v>
                </c:pt>
                <c:pt idx="4">
                  <c:v>Дзун-Хемчикский район</c:v>
                </c:pt>
                <c:pt idx="5">
                  <c:v>Каа-Хемский район</c:v>
                </c:pt>
                <c:pt idx="6">
                  <c:v>Кызылский район</c:v>
                </c:pt>
                <c:pt idx="7">
                  <c:v>Монгун-Тайгинский район</c:v>
                </c:pt>
                <c:pt idx="8">
                  <c:v>Пий-Хемский район</c:v>
                </c:pt>
                <c:pt idx="9">
                  <c:v>Овюрский район</c:v>
                </c:pt>
                <c:pt idx="10">
                  <c:v>Сут-Хольский район</c:v>
                </c:pt>
                <c:pt idx="11">
                  <c:v>Улуг-Хемский район</c:v>
                </c:pt>
                <c:pt idx="12">
                  <c:v>Чаа-Хольский район</c:v>
                </c:pt>
                <c:pt idx="13">
                  <c:v>Чеди-Хольски район</c:v>
                </c:pt>
                <c:pt idx="14">
                  <c:v>Тандинский район</c:v>
                </c:pt>
                <c:pt idx="15">
                  <c:v>Тере-Хольский район</c:v>
                </c:pt>
                <c:pt idx="16">
                  <c:v>Тес-Хемский район</c:v>
                </c:pt>
                <c:pt idx="17">
                  <c:v>Тоджинский район</c:v>
                </c:pt>
                <c:pt idx="18">
                  <c:v>Эрзинский район</c:v>
                </c:pt>
              </c:strCache>
            </c:str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01-4ECC-AF2D-02298394B85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Музейные уголки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г. Кызыл</c:v>
                </c:pt>
                <c:pt idx="1">
                  <c:v>г. Ак-Довурак</c:v>
                </c:pt>
                <c:pt idx="2">
                  <c:v>Бай-Тайгинский район</c:v>
                </c:pt>
                <c:pt idx="3">
                  <c:v>Барун-Хемчикский район</c:v>
                </c:pt>
                <c:pt idx="4">
                  <c:v>Дзун-Хемчикский район</c:v>
                </c:pt>
                <c:pt idx="5">
                  <c:v>Каа-Хемский район</c:v>
                </c:pt>
                <c:pt idx="6">
                  <c:v>Кызылский район</c:v>
                </c:pt>
                <c:pt idx="7">
                  <c:v>Монгун-Тайгинский район</c:v>
                </c:pt>
                <c:pt idx="8">
                  <c:v>Пий-Хемский район</c:v>
                </c:pt>
                <c:pt idx="9">
                  <c:v>Овюрский район</c:v>
                </c:pt>
                <c:pt idx="10">
                  <c:v>Сут-Хольский район</c:v>
                </c:pt>
                <c:pt idx="11">
                  <c:v>Улуг-Хемский район</c:v>
                </c:pt>
                <c:pt idx="12">
                  <c:v>Чаа-Хольский район</c:v>
                </c:pt>
                <c:pt idx="13">
                  <c:v>Чеди-Хольски район</c:v>
                </c:pt>
                <c:pt idx="14">
                  <c:v>Тандинский район</c:v>
                </c:pt>
                <c:pt idx="15">
                  <c:v>Тере-Хольский район</c:v>
                </c:pt>
                <c:pt idx="16">
                  <c:v>Тес-Хемский район</c:v>
                </c:pt>
                <c:pt idx="17">
                  <c:v>Тоджинский район</c:v>
                </c:pt>
                <c:pt idx="18">
                  <c:v>Эрзинский район</c:v>
                </c:pt>
              </c:strCache>
            </c:strRef>
          </c:cat>
          <c:val>
            <c:numRef>
              <c:f>Лист1!$D$2:$D$20</c:f>
              <c:numCache>
                <c:formatCode>General</c:formatCode>
                <c:ptCount val="19"/>
                <c:pt idx="0">
                  <c:v>5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5</c:v>
                </c:pt>
                <c:pt idx="11">
                  <c:v>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01-4ECC-AF2D-02298394B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0784944"/>
        <c:axId val="330785336"/>
      </c:barChart>
      <c:catAx>
        <c:axId val="33078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ysClr val="window" lastClr="FFFFFF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0785336"/>
        <c:crosses val="autoZero"/>
        <c:auto val="1"/>
        <c:lblAlgn val="ctr"/>
        <c:lblOffset val="100"/>
        <c:noMultiLvlLbl val="0"/>
      </c:catAx>
      <c:valAx>
        <c:axId val="330785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0784944"/>
        <c:crosses val="autoZero"/>
        <c:crossBetween val="between"/>
      </c:valAx>
      <c:spPr>
        <a:solidFill>
          <a:sysClr val="window" lastClr="FFFFFF">
            <a:lumMod val="95000"/>
          </a:sys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877959672163683E-2"/>
          <c:y val="4.6542138959435042E-2"/>
          <c:w val="0.88728470792400915"/>
          <c:h val="0.4957967521486547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Лист1!$E$1:$E$6</c:f>
              <c:strCache>
                <c:ptCount val="6"/>
                <c:pt idx="0">
                  <c:v>Кадетские класс-комплекты</c:v>
                </c:pt>
                <c:pt idx="1">
                  <c:v>РДДМ</c:v>
                </c:pt>
                <c:pt idx="2">
                  <c:v>Юнармия</c:v>
                </c:pt>
                <c:pt idx="3">
                  <c:v>ЮИД</c:v>
                </c:pt>
                <c:pt idx="4">
                  <c:v>ЮДП</c:v>
                </c:pt>
                <c:pt idx="5">
                  <c:v>МЧС -классы</c:v>
                </c:pt>
              </c:strCache>
            </c:strRef>
          </c:cat>
          <c:val>
            <c:numRef>
              <c:f>Лист1!$F$1:$F$6</c:f>
              <c:numCache>
                <c:formatCode>General</c:formatCode>
                <c:ptCount val="6"/>
                <c:pt idx="0">
                  <c:v>30</c:v>
                </c:pt>
                <c:pt idx="1">
                  <c:v>71</c:v>
                </c:pt>
                <c:pt idx="2">
                  <c:v>171</c:v>
                </c:pt>
                <c:pt idx="3">
                  <c:v>146</c:v>
                </c:pt>
                <c:pt idx="4">
                  <c:v>90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4F-4312-95DE-C3E29061E73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40337576"/>
        <c:axId val="440332872"/>
      </c:barChart>
      <c:catAx>
        <c:axId val="440337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40332872"/>
        <c:crosses val="autoZero"/>
        <c:auto val="1"/>
        <c:lblAlgn val="ctr"/>
        <c:lblOffset val="100"/>
        <c:noMultiLvlLbl val="0"/>
      </c:catAx>
      <c:valAx>
        <c:axId val="4403328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0337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/>
              <a:t>Охват детей в разрезе МО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E8-4DF8-8BFB-3220F9FF46E7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E8-4DF8-8BFB-3220F9FF46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г. Кызыл</c:v>
                </c:pt>
                <c:pt idx="1">
                  <c:v>г. Ак-Довурак</c:v>
                </c:pt>
                <c:pt idx="2">
                  <c:v>Бай-Тайгинский кожуун</c:v>
                </c:pt>
                <c:pt idx="3">
                  <c:v>Барун-Хемчикский кожуун</c:v>
                </c:pt>
                <c:pt idx="4">
                  <c:v>Дзун-Хемчикский кожуун</c:v>
                </c:pt>
                <c:pt idx="5">
                  <c:v>Кызылский кожуун</c:v>
                </c:pt>
                <c:pt idx="6">
                  <c:v>Пий-Хемский кожуун</c:v>
                </c:pt>
                <c:pt idx="7">
                  <c:v>Овюрский кожуун</c:v>
                </c:pt>
                <c:pt idx="8">
                  <c:v>Тандинский кожуун</c:v>
                </c:pt>
                <c:pt idx="9">
                  <c:v>Улуг-Хемский кожуун</c:v>
                </c:pt>
                <c:pt idx="10">
                  <c:v>Каа-Хемский кожуун</c:v>
                </c:pt>
                <c:pt idx="11">
                  <c:v>Чаа-Хольский кожуун</c:v>
                </c:pt>
                <c:pt idx="12">
                  <c:v>Чеди-Хольский кожуун</c:v>
                </c:pt>
                <c:pt idx="13">
                  <c:v>Сут-Хольский кожуун</c:v>
                </c:pt>
                <c:pt idx="14">
                  <c:v>Монгун-Тайгинский кожуун</c:v>
                </c:pt>
                <c:pt idx="15">
                  <c:v>Тес-Хемский кожуун</c:v>
                </c:pt>
                <c:pt idx="16">
                  <c:v>Тоджинский кожуун</c:v>
                </c:pt>
                <c:pt idx="17">
                  <c:v>Эрзинский кожуун</c:v>
                </c:pt>
                <c:pt idx="18">
                  <c:v>Тере-Хольский кожуун</c:v>
                </c:pt>
              </c:strCache>
            </c:strRef>
          </c:cat>
          <c:val>
            <c:numRef>
              <c:f>Лист1!$B$2:$B$20</c:f>
              <c:numCache>
                <c:formatCode>0.00%</c:formatCode>
                <c:ptCount val="19"/>
                <c:pt idx="0">
                  <c:v>0.77800000000000002</c:v>
                </c:pt>
                <c:pt idx="1">
                  <c:v>0.89100000000000001</c:v>
                </c:pt>
                <c:pt idx="2">
                  <c:v>0.51200000000000001</c:v>
                </c:pt>
                <c:pt idx="3">
                  <c:v>0.79200000000000004</c:v>
                </c:pt>
                <c:pt idx="4">
                  <c:v>0.60599999999999998</c:v>
                </c:pt>
                <c:pt idx="5">
                  <c:v>0.69899999999999995</c:v>
                </c:pt>
                <c:pt idx="6">
                  <c:v>0.82099999999999995</c:v>
                </c:pt>
                <c:pt idx="7">
                  <c:v>0.63300000000000001</c:v>
                </c:pt>
                <c:pt idx="8">
                  <c:v>0.79600000000000004</c:v>
                </c:pt>
                <c:pt idx="9">
                  <c:v>0.96899999999999997</c:v>
                </c:pt>
                <c:pt idx="10">
                  <c:v>0.72099999999999997</c:v>
                </c:pt>
                <c:pt idx="11">
                  <c:v>0.79300000000000004</c:v>
                </c:pt>
                <c:pt idx="12">
                  <c:v>0.83499999999999996</c:v>
                </c:pt>
                <c:pt idx="13">
                  <c:v>0.56299999999999994</c:v>
                </c:pt>
                <c:pt idx="14">
                  <c:v>0.81799999999999995</c:v>
                </c:pt>
                <c:pt idx="15">
                  <c:v>0.441</c:v>
                </c:pt>
                <c:pt idx="16">
                  <c:v>1.0449999999999999</c:v>
                </c:pt>
                <c:pt idx="17" formatCode="0%">
                  <c:v>1.1200000000000001</c:v>
                </c:pt>
                <c:pt idx="18" formatCode="0%">
                  <c:v>1.46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E8-4DF8-8BFB-3220F9FF46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г. Кызыл</c:v>
                </c:pt>
                <c:pt idx="1">
                  <c:v>г. Ак-Довурак</c:v>
                </c:pt>
                <c:pt idx="2">
                  <c:v>Бай-Тайгинский кожуун</c:v>
                </c:pt>
                <c:pt idx="3">
                  <c:v>Барун-Хемчикский кожуун</c:v>
                </c:pt>
                <c:pt idx="4">
                  <c:v>Дзун-Хемчикский кожуун</c:v>
                </c:pt>
                <c:pt idx="5">
                  <c:v>Кызылский кожуун</c:v>
                </c:pt>
                <c:pt idx="6">
                  <c:v>Пий-Хемский кожуун</c:v>
                </c:pt>
                <c:pt idx="7">
                  <c:v>Овюрский кожуун</c:v>
                </c:pt>
                <c:pt idx="8">
                  <c:v>Тандинский кожуун</c:v>
                </c:pt>
                <c:pt idx="9">
                  <c:v>Улуг-Хемский кожуун</c:v>
                </c:pt>
                <c:pt idx="10">
                  <c:v>Каа-Хемский кожуун</c:v>
                </c:pt>
                <c:pt idx="11">
                  <c:v>Чаа-Хольский кожуун</c:v>
                </c:pt>
                <c:pt idx="12">
                  <c:v>Чеди-Хольский кожуун</c:v>
                </c:pt>
                <c:pt idx="13">
                  <c:v>Сут-Хольский кожуун</c:v>
                </c:pt>
                <c:pt idx="14">
                  <c:v>Монгун-Тайгинский кожуун</c:v>
                </c:pt>
                <c:pt idx="15">
                  <c:v>Тес-Хемский кожуун</c:v>
                </c:pt>
                <c:pt idx="16">
                  <c:v>Тоджинский кожуун</c:v>
                </c:pt>
                <c:pt idx="17">
                  <c:v>Эрзинский кожуун</c:v>
                </c:pt>
                <c:pt idx="18">
                  <c:v>Тере-Хольский кожуун</c:v>
                </c:pt>
              </c:strCache>
            </c:strRef>
          </c:cat>
          <c:val>
            <c:numRef>
              <c:f>Лист1!$C$2:$C$20</c:f>
              <c:numCache>
                <c:formatCode>General</c:formatCode>
                <c:ptCount val="19"/>
              </c:numCache>
            </c:numRef>
          </c:val>
          <c:extLst>
            <c:ext xmlns:c16="http://schemas.microsoft.com/office/drawing/2014/chart" uri="{C3380CC4-5D6E-409C-BE32-E72D297353CC}">
              <c16:uniqueId val="{00000005-69E8-4DF8-8BFB-3220F9FF46E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г. Кызыл</c:v>
                </c:pt>
                <c:pt idx="1">
                  <c:v>г. Ак-Довурак</c:v>
                </c:pt>
                <c:pt idx="2">
                  <c:v>Бай-Тайгинский кожуун</c:v>
                </c:pt>
                <c:pt idx="3">
                  <c:v>Барун-Хемчикский кожуун</c:v>
                </c:pt>
                <c:pt idx="4">
                  <c:v>Дзун-Хемчикский кожуун</c:v>
                </c:pt>
                <c:pt idx="5">
                  <c:v>Кызылский кожуун</c:v>
                </c:pt>
                <c:pt idx="6">
                  <c:v>Пий-Хемский кожуун</c:v>
                </c:pt>
                <c:pt idx="7">
                  <c:v>Овюрский кожуун</c:v>
                </c:pt>
                <c:pt idx="8">
                  <c:v>Тандинский кожуун</c:v>
                </c:pt>
                <c:pt idx="9">
                  <c:v>Улуг-Хемский кожуун</c:v>
                </c:pt>
                <c:pt idx="10">
                  <c:v>Каа-Хемский кожуун</c:v>
                </c:pt>
                <c:pt idx="11">
                  <c:v>Чаа-Хольский кожуун</c:v>
                </c:pt>
                <c:pt idx="12">
                  <c:v>Чеди-Хольский кожуун</c:v>
                </c:pt>
                <c:pt idx="13">
                  <c:v>Сут-Хольский кожуун</c:v>
                </c:pt>
                <c:pt idx="14">
                  <c:v>Монгун-Тайгинский кожуун</c:v>
                </c:pt>
                <c:pt idx="15">
                  <c:v>Тес-Хемский кожуун</c:v>
                </c:pt>
                <c:pt idx="16">
                  <c:v>Тоджинский кожуун</c:v>
                </c:pt>
                <c:pt idx="17">
                  <c:v>Эрзинский кожуун</c:v>
                </c:pt>
                <c:pt idx="18">
                  <c:v>Тере-Хольский кожуун</c:v>
                </c:pt>
              </c:strCache>
            </c:strRef>
          </c:cat>
          <c:val>
            <c:numRef>
              <c:f>Лист1!$D$2:$D$20</c:f>
              <c:numCache>
                <c:formatCode>General</c:formatCode>
                <c:ptCount val="19"/>
              </c:numCache>
            </c:numRef>
          </c:val>
          <c:extLst>
            <c:ext xmlns:c16="http://schemas.microsoft.com/office/drawing/2014/chart" uri="{C3380CC4-5D6E-409C-BE32-E72D297353CC}">
              <c16:uniqueId val="{00000006-69E8-4DF8-8BFB-3220F9FF46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40333656"/>
        <c:axId val="331534240"/>
      </c:barChart>
      <c:catAx>
        <c:axId val="440333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534240"/>
        <c:crosses val="autoZero"/>
        <c:auto val="1"/>
        <c:lblAlgn val="ctr"/>
        <c:lblOffset val="100"/>
        <c:noMultiLvlLbl val="0"/>
      </c:catAx>
      <c:valAx>
        <c:axId val="331534240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440333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21214699208649E-2"/>
          <c:y val="3.2946142477012316E-2"/>
          <c:w val="0.78362201341390847"/>
          <c:h val="0.71238128028551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новые места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</c:v>
                </c:pt>
                <c:pt idx="1">
                  <c:v>2022</c:v>
                </c:pt>
                <c:pt idx="2">
                  <c:v>2023</c:v>
                </c:pt>
                <c:pt idx="3">
                  <c:v>план на 2024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2174</c:v>
                </c:pt>
                <c:pt idx="1">
                  <c:v>833</c:v>
                </c:pt>
                <c:pt idx="2">
                  <c:v>833</c:v>
                </c:pt>
                <c:pt idx="3">
                  <c:v>5369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D8-4311-A52D-DD23170EE84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8883288"/>
        <c:axId val="288880936"/>
      </c:barChart>
      <c:catAx>
        <c:axId val="288883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880936"/>
        <c:crosses val="autoZero"/>
        <c:auto val="1"/>
        <c:lblAlgn val="ctr"/>
        <c:lblOffset val="100"/>
        <c:noMultiLvlLbl val="0"/>
      </c:catAx>
      <c:valAx>
        <c:axId val="288880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883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3E88E2-4144-4FE2-9684-AA032CD5A15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1248632-7ECF-4BD5-9C85-87B382D13B77}">
      <dgm:prSet phldrT="[Текст]" custT="1"/>
      <dgm:spPr/>
      <dgm:t>
        <a:bodyPr/>
        <a:lstStyle/>
        <a:p>
          <a:r>
            <a:rPr lang="ru-RU" sz="15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</a:t>
          </a:r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рофилактические операции, рейдовые мероприятия - 60</a:t>
          </a:r>
        </a:p>
      </dgm:t>
    </dgm:pt>
    <dgm:pt modelId="{307F80E7-E5B9-47F8-A1EF-791AC771AD3F}" type="parTrans" cxnId="{73F69E5B-8F0F-4234-BC51-5E5C7814388B}">
      <dgm:prSet/>
      <dgm:spPr/>
      <dgm:t>
        <a:bodyPr/>
        <a:lstStyle/>
        <a:p>
          <a:endParaRPr lang="ru-RU"/>
        </a:p>
      </dgm:t>
    </dgm:pt>
    <dgm:pt modelId="{C32A5C45-236C-45FD-8CB5-8B46F7E55E16}" type="sibTrans" cxnId="{73F69E5B-8F0F-4234-BC51-5E5C7814388B}">
      <dgm:prSet/>
      <dgm:spPr/>
      <dgm:t>
        <a:bodyPr/>
        <a:lstStyle/>
        <a:p>
          <a:endParaRPr lang="ru-RU"/>
        </a:p>
      </dgm:t>
    </dgm:pt>
    <dgm:pt modelId="{CF5E3D34-7AA7-4C24-8EC4-D414E110086D}">
      <dgm:prSet phldrT="[Текст]" custT="1"/>
      <dgm:spPr/>
      <dgm:t>
        <a:bodyPr/>
        <a:lstStyle/>
        <a:p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Межведомственные профилактические мероприятия – 3 </a:t>
          </a:r>
        </a:p>
      </dgm:t>
    </dgm:pt>
    <dgm:pt modelId="{E25AAEA2-0BBB-40B9-8C0D-2571DFC05D09}" type="parTrans" cxnId="{488BD2E6-04E8-4926-AD8A-12C5B374F56D}">
      <dgm:prSet/>
      <dgm:spPr/>
      <dgm:t>
        <a:bodyPr/>
        <a:lstStyle/>
        <a:p>
          <a:endParaRPr lang="ru-RU"/>
        </a:p>
      </dgm:t>
    </dgm:pt>
    <dgm:pt modelId="{723ABEEB-0448-4D75-9B6E-C0C42481696D}" type="sibTrans" cxnId="{488BD2E6-04E8-4926-AD8A-12C5B374F56D}">
      <dgm:prSet/>
      <dgm:spPr/>
      <dgm:t>
        <a:bodyPr/>
        <a:lstStyle/>
        <a:p>
          <a:endParaRPr lang="ru-RU"/>
        </a:p>
      </dgm:t>
    </dgm:pt>
    <dgm:pt modelId="{9091607B-8F90-4683-AD10-B05B343BA9FE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Республиканские родительские всеобучи - 4</a:t>
          </a:r>
        </a:p>
      </dgm:t>
    </dgm:pt>
    <dgm:pt modelId="{FE47F61F-496E-4594-9D6B-9DB0DA42AAD5}" type="parTrans" cxnId="{D8286A69-53A5-40EE-A73B-9B1DB4E7C3DB}">
      <dgm:prSet/>
      <dgm:spPr/>
      <dgm:t>
        <a:bodyPr/>
        <a:lstStyle/>
        <a:p>
          <a:endParaRPr lang="ru-RU"/>
        </a:p>
      </dgm:t>
    </dgm:pt>
    <dgm:pt modelId="{E6E76DAE-46D7-4110-A941-1FE05FFCD666}" type="sibTrans" cxnId="{D8286A69-53A5-40EE-A73B-9B1DB4E7C3DB}">
      <dgm:prSet/>
      <dgm:spPr/>
      <dgm:t>
        <a:bodyPr/>
        <a:lstStyle/>
        <a:p>
          <a:endParaRPr lang="ru-RU"/>
        </a:p>
      </dgm:t>
    </dgm:pt>
    <dgm:pt modelId="{2D9FC0F4-B592-4DBB-95EF-2AD84CF65558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«Неделя правовых знаний» - 2 раза в год</a:t>
          </a:r>
        </a:p>
      </dgm:t>
    </dgm:pt>
    <dgm:pt modelId="{E3FF75C2-FFBD-4F5A-BC68-1F2E644D494E}" type="parTrans" cxnId="{40E216B4-676E-49D1-9B9A-52C2D14027EB}">
      <dgm:prSet/>
      <dgm:spPr/>
      <dgm:t>
        <a:bodyPr/>
        <a:lstStyle/>
        <a:p>
          <a:endParaRPr lang="ru-RU"/>
        </a:p>
      </dgm:t>
    </dgm:pt>
    <dgm:pt modelId="{1D8E1F87-2B68-4B83-9958-31DDE45922D9}" type="sibTrans" cxnId="{40E216B4-676E-49D1-9B9A-52C2D14027EB}">
      <dgm:prSet/>
      <dgm:spPr/>
      <dgm:t>
        <a:bodyPr/>
        <a:lstStyle/>
        <a:p>
          <a:endParaRPr lang="ru-RU"/>
        </a:p>
      </dgm:t>
    </dgm:pt>
    <dgm:pt modelId="{AF64F841-0B4C-4A9C-BEA8-0BC8C6A3473D}" type="pres">
      <dgm:prSet presAssocID="{E13E88E2-4144-4FE2-9684-AA032CD5A15F}" presName="linear" presStyleCnt="0">
        <dgm:presLayoutVars>
          <dgm:dir/>
          <dgm:animLvl val="lvl"/>
          <dgm:resizeHandles val="exact"/>
        </dgm:presLayoutVars>
      </dgm:prSet>
      <dgm:spPr/>
    </dgm:pt>
    <dgm:pt modelId="{CD04CD92-3D5D-45F1-8B69-5B36267BD490}" type="pres">
      <dgm:prSet presAssocID="{B1248632-7ECF-4BD5-9C85-87B382D13B77}" presName="parentLin" presStyleCnt="0"/>
      <dgm:spPr/>
    </dgm:pt>
    <dgm:pt modelId="{4F8B7605-1FBC-4408-B565-7CF0B1EC8CE7}" type="pres">
      <dgm:prSet presAssocID="{B1248632-7ECF-4BD5-9C85-87B382D13B77}" presName="parentLeftMargin" presStyleLbl="node1" presStyleIdx="0" presStyleCnt="4"/>
      <dgm:spPr/>
    </dgm:pt>
    <dgm:pt modelId="{DC71DF0F-0BDF-4185-9A29-98144AD1B59D}" type="pres">
      <dgm:prSet presAssocID="{B1248632-7ECF-4BD5-9C85-87B382D13B77}" presName="parentText" presStyleLbl="node1" presStyleIdx="0" presStyleCnt="4" custScaleX="127303">
        <dgm:presLayoutVars>
          <dgm:chMax val="0"/>
          <dgm:bulletEnabled val="1"/>
        </dgm:presLayoutVars>
      </dgm:prSet>
      <dgm:spPr/>
    </dgm:pt>
    <dgm:pt modelId="{3AA6E3A7-EF4E-4135-83F7-B160D28C9019}" type="pres">
      <dgm:prSet presAssocID="{B1248632-7ECF-4BD5-9C85-87B382D13B77}" presName="negativeSpace" presStyleCnt="0"/>
      <dgm:spPr/>
    </dgm:pt>
    <dgm:pt modelId="{92BAA260-CC38-42F3-BA53-A8902941AC98}" type="pres">
      <dgm:prSet presAssocID="{B1248632-7ECF-4BD5-9C85-87B382D13B77}" presName="childText" presStyleLbl="conFgAcc1" presStyleIdx="0" presStyleCnt="4">
        <dgm:presLayoutVars>
          <dgm:bulletEnabled val="1"/>
        </dgm:presLayoutVars>
      </dgm:prSet>
      <dgm:spPr/>
    </dgm:pt>
    <dgm:pt modelId="{FA005063-5E9F-4370-A88B-C7C5A10FE26D}" type="pres">
      <dgm:prSet presAssocID="{C32A5C45-236C-45FD-8CB5-8B46F7E55E16}" presName="spaceBetweenRectangles" presStyleCnt="0"/>
      <dgm:spPr/>
    </dgm:pt>
    <dgm:pt modelId="{F33A35D8-765D-4D18-9D48-BD567D83F1B5}" type="pres">
      <dgm:prSet presAssocID="{CF5E3D34-7AA7-4C24-8EC4-D414E110086D}" presName="parentLin" presStyleCnt="0"/>
      <dgm:spPr/>
    </dgm:pt>
    <dgm:pt modelId="{97C7ABF0-81C0-445D-9E05-2672DCAC499B}" type="pres">
      <dgm:prSet presAssocID="{CF5E3D34-7AA7-4C24-8EC4-D414E110086D}" presName="parentLeftMargin" presStyleLbl="node1" presStyleIdx="0" presStyleCnt="4"/>
      <dgm:spPr/>
    </dgm:pt>
    <dgm:pt modelId="{96DC194B-B895-4758-9077-9B3D47057384}" type="pres">
      <dgm:prSet presAssocID="{CF5E3D34-7AA7-4C24-8EC4-D414E110086D}" presName="parentText" presStyleLbl="node1" presStyleIdx="1" presStyleCnt="4" custScaleX="125848">
        <dgm:presLayoutVars>
          <dgm:chMax val="0"/>
          <dgm:bulletEnabled val="1"/>
        </dgm:presLayoutVars>
      </dgm:prSet>
      <dgm:spPr/>
    </dgm:pt>
    <dgm:pt modelId="{C591E70D-D869-44B7-A099-501A3B4015C4}" type="pres">
      <dgm:prSet presAssocID="{CF5E3D34-7AA7-4C24-8EC4-D414E110086D}" presName="negativeSpace" presStyleCnt="0"/>
      <dgm:spPr/>
    </dgm:pt>
    <dgm:pt modelId="{4EB7B675-AEB4-4928-AEF1-707108FA59BC}" type="pres">
      <dgm:prSet presAssocID="{CF5E3D34-7AA7-4C24-8EC4-D414E110086D}" presName="childText" presStyleLbl="conFgAcc1" presStyleIdx="1" presStyleCnt="4">
        <dgm:presLayoutVars>
          <dgm:bulletEnabled val="1"/>
        </dgm:presLayoutVars>
      </dgm:prSet>
      <dgm:spPr/>
    </dgm:pt>
    <dgm:pt modelId="{C3AC2A79-EEDE-44DD-B9C0-ACF7572C0F3A}" type="pres">
      <dgm:prSet presAssocID="{723ABEEB-0448-4D75-9B6E-C0C42481696D}" presName="spaceBetweenRectangles" presStyleCnt="0"/>
      <dgm:spPr/>
    </dgm:pt>
    <dgm:pt modelId="{D8BC683E-A43B-4A5E-8318-F5DE6CBBE679}" type="pres">
      <dgm:prSet presAssocID="{9091607B-8F90-4683-AD10-B05B343BA9FE}" presName="parentLin" presStyleCnt="0"/>
      <dgm:spPr/>
    </dgm:pt>
    <dgm:pt modelId="{5443C5E2-5BE2-4345-B285-E1D22F1AA962}" type="pres">
      <dgm:prSet presAssocID="{9091607B-8F90-4683-AD10-B05B343BA9FE}" presName="parentLeftMargin" presStyleLbl="node1" presStyleIdx="1" presStyleCnt="4"/>
      <dgm:spPr/>
    </dgm:pt>
    <dgm:pt modelId="{56D4B603-1E63-436D-8CF1-DF9569BD5AA2}" type="pres">
      <dgm:prSet presAssocID="{9091607B-8F90-4683-AD10-B05B343BA9FE}" presName="parentText" presStyleLbl="node1" presStyleIdx="2" presStyleCnt="4" custScaleX="126808">
        <dgm:presLayoutVars>
          <dgm:chMax val="0"/>
          <dgm:bulletEnabled val="1"/>
        </dgm:presLayoutVars>
      </dgm:prSet>
      <dgm:spPr/>
    </dgm:pt>
    <dgm:pt modelId="{C7AC0F8A-AEA6-4795-AA3E-1A8C73A6339E}" type="pres">
      <dgm:prSet presAssocID="{9091607B-8F90-4683-AD10-B05B343BA9FE}" presName="negativeSpace" presStyleCnt="0"/>
      <dgm:spPr/>
    </dgm:pt>
    <dgm:pt modelId="{92DC2579-40DB-4EEB-B7D2-84DCDDB32929}" type="pres">
      <dgm:prSet presAssocID="{9091607B-8F90-4683-AD10-B05B343BA9FE}" presName="childText" presStyleLbl="conFgAcc1" presStyleIdx="2" presStyleCnt="4">
        <dgm:presLayoutVars>
          <dgm:bulletEnabled val="1"/>
        </dgm:presLayoutVars>
      </dgm:prSet>
      <dgm:spPr/>
    </dgm:pt>
    <dgm:pt modelId="{DCA775C9-B852-43A9-9C98-D0ED0F7873ED}" type="pres">
      <dgm:prSet presAssocID="{E6E76DAE-46D7-4110-A941-1FE05FFCD666}" presName="spaceBetweenRectangles" presStyleCnt="0"/>
      <dgm:spPr/>
    </dgm:pt>
    <dgm:pt modelId="{E189BCF6-239D-4DAD-9663-C061AF5E5717}" type="pres">
      <dgm:prSet presAssocID="{2D9FC0F4-B592-4DBB-95EF-2AD84CF65558}" presName="parentLin" presStyleCnt="0"/>
      <dgm:spPr/>
    </dgm:pt>
    <dgm:pt modelId="{C78542E5-EDA3-4412-A838-73F9BE45EFA9}" type="pres">
      <dgm:prSet presAssocID="{2D9FC0F4-B592-4DBB-95EF-2AD84CF65558}" presName="parentLeftMargin" presStyleLbl="node1" presStyleIdx="2" presStyleCnt="4"/>
      <dgm:spPr/>
    </dgm:pt>
    <dgm:pt modelId="{0E5D9B1F-6913-4963-ABD2-CC543263D746}" type="pres">
      <dgm:prSet presAssocID="{2D9FC0F4-B592-4DBB-95EF-2AD84CF65558}" presName="parentText" presStyleLbl="node1" presStyleIdx="3" presStyleCnt="4" custScaleX="126857">
        <dgm:presLayoutVars>
          <dgm:chMax val="0"/>
          <dgm:bulletEnabled val="1"/>
        </dgm:presLayoutVars>
      </dgm:prSet>
      <dgm:spPr/>
    </dgm:pt>
    <dgm:pt modelId="{6337BF7F-07F7-46D0-879A-C587B2A0B96D}" type="pres">
      <dgm:prSet presAssocID="{2D9FC0F4-B592-4DBB-95EF-2AD84CF65558}" presName="negativeSpace" presStyleCnt="0"/>
      <dgm:spPr/>
    </dgm:pt>
    <dgm:pt modelId="{8260DAA5-155C-4158-BA30-79A408ED17E0}" type="pres">
      <dgm:prSet presAssocID="{2D9FC0F4-B592-4DBB-95EF-2AD84CF6555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7C88C0E-B266-4710-9B7D-3279FFA744A1}" type="presOf" srcId="{9091607B-8F90-4683-AD10-B05B343BA9FE}" destId="{5443C5E2-5BE2-4345-B285-E1D22F1AA962}" srcOrd="0" destOrd="0" presId="urn:microsoft.com/office/officeart/2005/8/layout/list1"/>
    <dgm:cxn modelId="{74FD5610-E272-4735-AD2C-538E57CBCB5D}" type="presOf" srcId="{B1248632-7ECF-4BD5-9C85-87B382D13B77}" destId="{DC71DF0F-0BDF-4185-9A29-98144AD1B59D}" srcOrd="1" destOrd="0" presId="urn:microsoft.com/office/officeart/2005/8/layout/list1"/>
    <dgm:cxn modelId="{C9D6371C-E70B-4632-9DAE-EE13581EFD42}" type="presOf" srcId="{2D9FC0F4-B592-4DBB-95EF-2AD84CF65558}" destId="{C78542E5-EDA3-4412-A838-73F9BE45EFA9}" srcOrd="0" destOrd="0" presId="urn:microsoft.com/office/officeart/2005/8/layout/list1"/>
    <dgm:cxn modelId="{8A89002E-6867-4964-B017-9B6988CC9205}" type="presOf" srcId="{CF5E3D34-7AA7-4C24-8EC4-D414E110086D}" destId="{97C7ABF0-81C0-445D-9E05-2672DCAC499B}" srcOrd="0" destOrd="0" presId="urn:microsoft.com/office/officeart/2005/8/layout/list1"/>
    <dgm:cxn modelId="{73F69E5B-8F0F-4234-BC51-5E5C7814388B}" srcId="{E13E88E2-4144-4FE2-9684-AA032CD5A15F}" destId="{B1248632-7ECF-4BD5-9C85-87B382D13B77}" srcOrd="0" destOrd="0" parTransId="{307F80E7-E5B9-47F8-A1EF-791AC771AD3F}" sibTransId="{C32A5C45-236C-45FD-8CB5-8B46F7E55E16}"/>
    <dgm:cxn modelId="{A4329C48-70A7-45E3-B512-24BFF3CDB577}" type="presOf" srcId="{2D9FC0F4-B592-4DBB-95EF-2AD84CF65558}" destId="{0E5D9B1F-6913-4963-ABD2-CC543263D746}" srcOrd="1" destOrd="0" presId="urn:microsoft.com/office/officeart/2005/8/layout/list1"/>
    <dgm:cxn modelId="{D8286A69-53A5-40EE-A73B-9B1DB4E7C3DB}" srcId="{E13E88E2-4144-4FE2-9684-AA032CD5A15F}" destId="{9091607B-8F90-4683-AD10-B05B343BA9FE}" srcOrd="2" destOrd="0" parTransId="{FE47F61F-496E-4594-9D6B-9DB0DA42AAD5}" sibTransId="{E6E76DAE-46D7-4110-A941-1FE05FFCD666}"/>
    <dgm:cxn modelId="{C4808751-D772-4064-84A0-3D7E1EA0CF56}" type="presOf" srcId="{9091607B-8F90-4683-AD10-B05B343BA9FE}" destId="{56D4B603-1E63-436D-8CF1-DF9569BD5AA2}" srcOrd="1" destOrd="0" presId="urn:microsoft.com/office/officeart/2005/8/layout/list1"/>
    <dgm:cxn modelId="{20AF087A-FD4C-4F22-BCEF-C4A525D7C833}" type="presOf" srcId="{E13E88E2-4144-4FE2-9684-AA032CD5A15F}" destId="{AF64F841-0B4C-4A9C-BEA8-0BC8C6A3473D}" srcOrd="0" destOrd="0" presId="urn:microsoft.com/office/officeart/2005/8/layout/list1"/>
    <dgm:cxn modelId="{C02A388F-8EF4-42FB-84A9-421E6AEDBD23}" type="presOf" srcId="{B1248632-7ECF-4BD5-9C85-87B382D13B77}" destId="{4F8B7605-1FBC-4408-B565-7CF0B1EC8CE7}" srcOrd="0" destOrd="0" presId="urn:microsoft.com/office/officeart/2005/8/layout/list1"/>
    <dgm:cxn modelId="{40E216B4-676E-49D1-9B9A-52C2D14027EB}" srcId="{E13E88E2-4144-4FE2-9684-AA032CD5A15F}" destId="{2D9FC0F4-B592-4DBB-95EF-2AD84CF65558}" srcOrd="3" destOrd="0" parTransId="{E3FF75C2-FFBD-4F5A-BC68-1F2E644D494E}" sibTransId="{1D8E1F87-2B68-4B83-9958-31DDE45922D9}"/>
    <dgm:cxn modelId="{EA88D7BF-BEA2-4CA9-9E93-508085FE9360}" type="presOf" srcId="{CF5E3D34-7AA7-4C24-8EC4-D414E110086D}" destId="{96DC194B-B895-4758-9077-9B3D47057384}" srcOrd="1" destOrd="0" presId="urn:microsoft.com/office/officeart/2005/8/layout/list1"/>
    <dgm:cxn modelId="{488BD2E6-04E8-4926-AD8A-12C5B374F56D}" srcId="{E13E88E2-4144-4FE2-9684-AA032CD5A15F}" destId="{CF5E3D34-7AA7-4C24-8EC4-D414E110086D}" srcOrd="1" destOrd="0" parTransId="{E25AAEA2-0BBB-40B9-8C0D-2571DFC05D09}" sibTransId="{723ABEEB-0448-4D75-9B6E-C0C42481696D}"/>
    <dgm:cxn modelId="{61288986-D0A0-4BDD-A901-AFE143DBE994}" type="presParOf" srcId="{AF64F841-0B4C-4A9C-BEA8-0BC8C6A3473D}" destId="{CD04CD92-3D5D-45F1-8B69-5B36267BD490}" srcOrd="0" destOrd="0" presId="urn:microsoft.com/office/officeart/2005/8/layout/list1"/>
    <dgm:cxn modelId="{F32EA4DE-A2B6-45CE-B0F0-04188839D0AD}" type="presParOf" srcId="{CD04CD92-3D5D-45F1-8B69-5B36267BD490}" destId="{4F8B7605-1FBC-4408-B565-7CF0B1EC8CE7}" srcOrd="0" destOrd="0" presId="urn:microsoft.com/office/officeart/2005/8/layout/list1"/>
    <dgm:cxn modelId="{48A3AECC-96F6-4B0D-998F-D41B845580DB}" type="presParOf" srcId="{CD04CD92-3D5D-45F1-8B69-5B36267BD490}" destId="{DC71DF0F-0BDF-4185-9A29-98144AD1B59D}" srcOrd="1" destOrd="0" presId="urn:microsoft.com/office/officeart/2005/8/layout/list1"/>
    <dgm:cxn modelId="{AA350675-391B-4D20-A14B-507F878D8BA6}" type="presParOf" srcId="{AF64F841-0B4C-4A9C-BEA8-0BC8C6A3473D}" destId="{3AA6E3A7-EF4E-4135-83F7-B160D28C9019}" srcOrd="1" destOrd="0" presId="urn:microsoft.com/office/officeart/2005/8/layout/list1"/>
    <dgm:cxn modelId="{2B471D01-D9E6-4938-9245-731A1AB59C17}" type="presParOf" srcId="{AF64F841-0B4C-4A9C-BEA8-0BC8C6A3473D}" destId="{92BAA260-CC38-42F3-BA53-A8902941AC98}" srcOrd="2" destOrd="0" presId="urn:microsoft.com/office/officeart/2005/8/layout/list1"/>
    <dgm:cxn modelId="{A98EDB74-6D2B-4452-8089-6D1A4FF96CE3}" type="presParOf" srcId="{AF64F841-0B4C-4A9C-BEA8-0BC8C6A3473D}" destId="{FA005063-5E9F-4370-A88B-C7C5A10FE26D}" srcOrd="3" destOrd="0" presId="urn:microsoft.com/office/officeart/2005/8/layout/list1"/>
    <dgm:cxn modelId="{868EAADA-537F-4125-B22D-A2EAF8042E4F}" type="presParOf" srcId="{AF64F841-0B4C-4A9C-BEA8-0BC8C6A3473D}" destId="{F33A35D8-765D-4D18-9D48-BD567D83F1B5}" srcOrd="4" destOrd="0" presId="urn:microsoft.com/office/officeart/2005/8/layout/list1"/>
    <dgm:cxn modelId="{A4725A23-5085-4A25-AD08-D9B16125C61E}" type="presParOf" srcId="{F33A35D8-765D-4D18-9D48-BD567D83F1B5}" destId="{97C7ABF0-81C0-445D-9E05-2672DCAC499B}" srcOrd="0" destOrd="0" presId="urn:microsoft.com/office/officeart/2005/8/layout/list1"/>
    <dgm:cxn modelId="{D903347E-8BF8-494D-A2EA-ECE9E8A2CA27}" type="presParOf" srcId="{F33A35D8-765D-4D18-9D48-BD567D83F1B5}" destId="{96DC194B-B895-4758-9077-9B3D47057384}" srcOrd="1" destOrd="0" presId="urn:microsoft.com/office/officeart/2005/8/layout/list1"/>
    <dgm:cxn modelId="{70EFEAA4-8AAC-45FD-93C0-E5CFCFBAE49A}" type="presParOf" srcId="{AF64F841-0B4C-4A9C-BEA8-0BC8C6A3473D}" destId="{C591E70D-D869-44B7-A099-501A3B4015C4}" srcOrd="5" destOrd="0" presId="urn:microsoft.com/office/officeart/2005/8/layout/list1"/>
    <dgm:cxn modelId="{DAB5F2AE-D11C-43AE-A575-6237A1D581A3}" type="presParOf" srcId="{AF64F841-0B4C-4A9C-BEA8-0BC8C6A3473D}" destId="{4EB7B675-AEB4-4928-AEF1-707108FA59BC}" srcOrd="6" destOrd="0" presId="urn:microsoft.com/office/officeart/2005/8/layout/list1"/>
    <dgm:cxn modelId="{9D98336C-35F6-4A44-9CBC-6A2DC3F666E4}" type="presParOf" srcId="{AF64F841-0B4C-4A9C-BEA8-0BC8C6A3473D}" destId="{C3AC2A79-EEDE-44DD-B9C0-ACF7572C0F3A}" srcOrd="7" destOrd="0" presId="urn:microsoft.com/office/officeart/2005/8/layout/list1"/>
    <dgm:cxn modelId="{06EC2C0F-2980-4791-8907-A3DBE9431A7B}" type="presParOf" srcId="{AF64F841-0B4C-4A9C-BEA8-0BC8C6A3473D}" destId="{D8BC683E-A43B-4A5E-8318-F5DE6CBBE679}" srcOrd="8" destOrd="0" presId="urn:microsoft.com/office/officeart/2005/8/layout/list1"/>
    <dgm:cxn modelId="{858622A1-ADA3-440B-A00E-13E774F12965}" type="presParOf" srcId="{D8BC683E-A43B-4A5E-8318-F5DE6CBBE679}" destId="{5443C5E2-5BE2-4345-B285-E1D22F1AA962}" srcOrd="0" destOrd="0" presId="urn:microsoft.com/office/officeart/2005/8/layout/list1"/>
    <dgm:cxn modelId="{5B5C83C1-EEAA-47F4-88B8-85C8957AD0E4}" type="presParOf" srcId="{D8BC683E-A43B-4A5E-8318-F5DE6CBBE679}" destId="{56D4B603-1E63-436D-8CF1-DF9569BD5AA2}" srcOrd="1" destOrd="0" presId="urn:microsoft.com/office/officeart/2005/8/layout/list1"/>
    <dgm:cxn modelId="{A5FB4B37-1868-438C-8AD5-AC8DCA8C8CEE}" type="presParOf" srcId="{AF64F841-0B4C-4A9C-BEA8-0BC8C6A3473D}" destId="{C7AC0F8A-AEA6-4795-AA3E-1A8C73A6339E}" srcOrd="9" destOrd="0" presId="urn:microsoft.com/office/officeart/2005/8/layout/list1"/>
    <dgm:cxn modelId="{4379A715-DDBB-4E34-8AB5-0E5A762D8201}" type="presParOf" srcId="{AF64F841-0B4C-4A9C-BEA8-0BC8C6A3473D}" destId="{92DC2579-40DB-4EEB-B7D2-84DCDDB32929}" srcOrd="10" destOrd="0" presId="urn:microsoft.com/office/officeart/2005/8/layout/list1"/>
    <dgm:cxn modelId="{3B755119-F440-4881-9E0D-F8B5DF98D046}" type="presParOf" srcId="{AF64F841-0B4C-4A9C-BEA8-0BC8C6A3473D}" destId="{DCA775C9-B852-43A9-9C98-D0ED0F7873ED}" srcOrd="11" destOrd="0" presId="urn:microsoft.com/office/officeart/2005/8/layout/list1"/>
    <dgm:cxn modelId="{BF3B4417-3137-4E3B-A07A-0D28C21246BC}" type="presParOf" srcId="{AF64F841-0B4C-4A9C-BEA8-0BC8C6A3473D}" destId="{E189BCF6-239D-4DAD-9663-C061AF5E5717}" srcOrd="12" destOrd="0" presId="urn:microsoft.com/office/officeart/2005/8/layout/list1"/>
    <dgm:cxn modelId="{DC7F2BC9-04A1-4AC3-BC0E-4B0B7F998C30}" type="presParOf" srcId="{E189BCF6-239D-4DAD-9663-C061AF5E5717}" destId="{C78542E5-EDA3-4412-A838-73F9BE45EFA9}" srcOrd="0" destOrd="0" presId="urn:microsoft.com/office/officeart/2005/8/layout/list1"/>
    <dgm:cxn modelId="{D026B5EB-11CD-4969-A864-2EEBF10DCE10}" type="presParOf" srcId="{E189BCF6-239D-4DAD-9663-C061AF5E5717}" destId="{0E5D9B1F-6913-4963-ABD2-CC543263D746}" srcOrd="1" destOrd="0" presId="urn:microsoft.com/office/officeart/2005/8/layout/list1"/>
    <dgm:cxn modelId="{8FA34C6A-1A78-4566-990A-17EF942BEB0B}" type="presParOf" srcId="{AF64F841-0B4C-4A9C-BEA8-0BC8C6A3473D}" destId="{6337BF7F-07F7-46D0-879A-C587B2A0B96D}" srcOrd="13" destOrd="0" presId="urn:microsoft.com/office/officeart/2005/8/layout/list1"/>
    <dgm:cxn modelId="{8D7EC98B-19CC-4203-970E-4D3F7A6DB308}" type="presParOf" srcId="{AF64F841-0B4C-4A9C-BEA8-0BC8C6A3473D}" destId="{8260DAA5-155C-4158-BA30-79A408ED17E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5D9AB6-ABC7-4062-869B-2BC25406DFAC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</dgm:pt>
    <dgm:pt modelId="{E258D30E-DE53-46DD-846D-4CE87D33C31F}">
      <dgm:prSet phldrT="[Текст]" custT="1"/>
      <dgm:spPr/>
      <dgm:t>
        <a:bodyPr/>
        <a:lstStyle/>
        <a:p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208 школьных психологов</a:t>
          </a:r>
        </a:p>
      </dgm:t>
    </dgm:pt>
    <dgm:pt modelId="{80B35A10-3E60-4CEB-9E4F-1B9B38D5D6E1}" type="parTrans" cxnId="{D66645E1-7FDB-460D-9797-370048F442B8}">
      <dgm:prSet/>
      <dgm:spPr/>
      <dgm:t>
        <a:bodyPr/>
        <a:lstStyle/>
        <a:p>
          <a:endParaRPr lang="ru-RU"/>
        </a:p>
      </dgm:t>
    </dgm:pt>
    <dgm:pt modelId="{1F35F000-6C9B-4B57-A66B-2AF1DC01D317}" type="sibTrans" cxnId="{D66645E1-7FDB-460D-9797-370048F442B8}">
      <dgm:prSet/>
      <dgm:spPr/>
      <dgm:t>
        <a:bodyPr/>
        <a:lstStyle/>
        <a:p>
          <a:endParaRPr lang="ru-RU"/>
        </a:p>
      </dgm:t>
    </dgm:pt>
    <dgm:pt modelId="{98F8BC90-962F-4F5B-80B6-2E3233529AAE}">
      <dgm:prSet phldrT="[Текст]" custT="1"/>
      <dgm:spPr/>
      <dgm:t>
        <a:bodyPr/>
        <a:lstStyle/>
        <a:p>
          <a:r>
            <a:rPr lang="ru-RU" sz="15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18 психологов профессиональных образовательных организаций</a:t>
          </a:r>
          <a:endParaRPr lang="ru-RU" sz="1500" dirty="0"/>
        </a:p>
      </dgm:t>
    </dgm:pt>
    <dgm:pt modelId="{184FF4A5-921D-40C0-ABE4-328ECCD76090}" type="parTrans" cxnId="{7A1860A7-9245-4665-BA5B-FB97D2263EF2}">
      <dgm:prSet/>
      <dgm:spPr/>
      <dgm:t>
        <a:bodyPr/>
        <a:lstStyle/>
        <a:p>
          <a:endParaRPr lang="ru-RU"/>
        </a:p>
      </dgm:t>
    </dgm:pt>
    <dgm:pt modelId="{B6800CA5-2DAC-458E-ABFA-2D80079D4450}" type="sibTrans" cxnId="{7A1860A7-9245-4665-BA5B-FB97D2263EF2}">
      <dgm:prSet/>
      <dgm:spPr/>
      <dgm:t>
        <a:bodyPr/>
        <a:lstStyle/>
        <a:p>
          <a:endParaRPr lang="ru-RU"/>
        </a:p>
      </dgm:t>
    </dgm:pt>
    <dgm:pt modelId="{7E08D30A-D4FC-4D15-83E6-8E599F3ED9DC}">
      <dgm:prSet custT="1"/>
      <dgm:spPr/>
      <dgm:t>
        <a:bodyPr/>
        <a:lstStyle/>
        <a:p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Не хватка – 74 штатных единиц психологов</a:t>
          </a:r>
        </a:p>
      </dgm:t>
    </dgm:pt>
    <dgm:pt modelId="{A2F74963-A245-451C-9C0E-0D2BAFD5A516}" type="parTrans" cxnId="{DC64E647-3C34-483F-8204-F70F6EAD04A7}">
      <dgm:prSet/>
      <dgm:spPr/>
      <dgm:t>
        <a:bodyPr/>
        <a:lstStyle/>
        <a:p>
          <a:endParaRPr lang="ru-RU"/>
        </a:p>
      </dgm:t>
    </dgm:pt>
    <dgm:pt modelId="{8C0B53AE-9C4C-4CF8-9564-7A3F82F7A214}" type="sibTrans" cxnId="{DC64E647-3C34-483F-8204-F70F6EAD04A7}">
      <dgm:prSet/>
      <dgm:spPr/>
      <dgm:t>
        <a:bodyPr/>
        <a:lstStyle/>
        <a:p>
          <a:endParaRPr lang="ru-RU"/>
        </a:p>
      </dgm:t>
    </dgm:pt>
    <dgm:pt modelId="{FF9934C1-260E-4066-9F51-7FA82F8B25E7}">
      <dgm:prSet custT="1"/>
      <dgm:spPr/>
      <dgm:t>
        <a:bodyPr/>
        <a:lstStyle/>
        <a:p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6 психологов регионального центра психолого-медико-социального сопровождения «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Сайзырал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</dgm:t>
    </dgm:pt>
    <dgm:pt modelId="{17554CBB-E246-4DE6-8DA2-C4922F370CBC}" type="parTrans" cxnId="{D0708C7C-C7B7-4559-99F4-9C7728863150}">
      <dgm:prSet/>
      <dgm:spPr/>
      <dgm:t>
        <a:bodyPr/>
        <a:lstStyle/>
        <a:p>
          <a:endParaRPr lang="ru-RU"/>
        </a:p>
      </dgm:t>
    </dgm:pt>
    <dgm:pt modelId="{C2D6AEFA-F8DD-48DC-B187-6D039DFAD2B6}" type="sibTrans" cxnId="{D0708C7C-C7B7-4559-99F4-9C7728863150}">
      <dgm:prSet/>
      <dgm:spPr/>
      <dgm:t>
        <a:bodyPr/>
        <a:lstStyle/>
        <a:p>
          <a:endParaRPr lang="ru-RU"/>
        </a:p>
      </dgm:t>
    </dgm:pt>
    <dgm:pt modelId="{AB72CA3F-CEA7-4D33-8BF7-7536C52A7224}" type="pres">
      <dgm:prSet presAssocID="{885D9AB6-ABC7-4062-869B-2BC25406DFA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01E46A5-9025-4983-9BE0-EDA20B8C7CC7}" type="pres">
      <dgm:prSet presAssocID="{E258D30E-DE53-46DD-846D-4CE87D33C31F}" presName="circle1" presStyleLbl="node1" presStyleIdx="0" presStyleCnt="4"/>
      <dgm:spPr/>
    </dgm:pt>
    <dgm:pt modelId="{75E263A7-83F3-485C-8F72-17CDE04DEF62}" type="pres">
      <dgm:prSet presAssocID="{E258D30E-DE53-46DD-846D-4CE87D33C31F}" presName="space" presStyleCnt="0"/>
      <dgm:spPr/>
    </dgm:pt>
    <dgm:pt modelId="{C7111913-2D0E-49C9-9CF8-B30F94ACE4D4}" type="pres">
      <dgm:prSet presAssocID="{E258D30E-DE53-46DD-846D-4CE87D33C31F}" presName="rect1" presStyleLbl="alignAcc1" presStyleIdx="0" presStyleCnt="4" custLinFactNeighborX="4727"/>
      <dgm:spPr/>
    </dgm:pt>
    <dgm:pt modelId="{7D336AD6-22F1-46E3-A2FA-3FCC176A5231}" type="pres">
      <dgm:prSet presAssocID="{98F8BC90-962F-4F5B-80B6-2E3233529AAE}" presName="vertSpace2" presStyleLbl="node1" presStyleIdx="0" presStyleCnt="4"/>
      <dgm:spPr/>
    </dgm:pt>
    <dgm:pt modelId="{86FB21A8-63AC-410A-9B0E-12B663976291}" type="pres">
      <dgm:prSet presAssocID="{98F8BC90-962F-4F5B-80B6-2E3233529AAE}" presName="circle2" presStyleLbl="node1" presStyleIdx="1" presStyleCnt="4"/>
      <dgm:spPr/>
    </dgm:pt>
    <dgm:pt modelId="{5AC9E79E-6537-4420-8F97-BEED634FC20D}" type="pres">
      <dgm:prSet presAssocID="{98F8BC90-962F-4F5B-80B6-2E3233529AAE}" presName="rect2" presStyleLbl="alignAcc1" presStyleIdx="1" presStyleCnt="4"/>
      <dgm:spPr/>
    </dgm:pt>
    <dgm:pt modelId="{2C42C871-F903-47E1-AABF-05E6B1E524EF}" type="pres">
      <dgm:prSet presAssocID="{FF9934C1-260E-4066-9F51-7FA82F8B25E7}" presName="vertSpace3" presStyleLbl="node1" presStyleIdx="1" presStyleCnt="4"/>
      <dgm:spPr/>
    </dgm:pt>
    <dgm:pt modelId="{EDA9BDF9-0C46-4615-8467-37D6A8567DA4}" type="pres">
      <dgm:prSet presAssocID="{FF9934C1-260E-4066-9F51-7FA82F8B25E7}" presName="circle3" presStyleLbl="node1" presStyleIdx="2" presStyleCnt="4"/>
      <dgm:spPr/>
    </dgm:pt>
    <dgm:pt modelId="{8487F405-864A-4D24-B34D-3CCF73098FD3}" type="pres">
      <dgm:prSet presAssocID="{FF9934C1-260E-4066-9F51-7FA82F8B25E7}" presName="rect3" presStyleLbl="alignAcc1" presStyleIdx="2" presStyleCnt="4"/>
      <dgm:spPr/>
    </dgm:pt>
    <dgm:pt modelId="{E0572B1D-9866-49D7-98DC-C2F6121600B4}" type="pres">
      <dgm:prSet presAssocID="{7E08D30A-D4FC-4D15-83E6-8E599F3ED9DC}" presName="vertSpace4" presStyleLbl="node1" presStyleIdx="2" presStyleCnt="4"/>
      <dgm:spPr/>
    </dgm:pt>
    <dgm:pt modelId="{BA8DE6C9-B83F-4BD0-A863-2FCD40B99C7B}" type="pres">
      <dgm:prSet presAssocID="{7E08D30A-D4FC-4D15-83E6-8E599F3ED9DC}" presName="circle4" presStyleLbl="node1" presStyleIdx="3" presStyleCnt="4"/>
      <dgm:spPr/>
    </dgm:pt>
    <dgm:pt modelId="{3F21D8BF-B08F-43F0-BBCB-C4F95EFF2EB5}" type="pres">
      <dgm:prSet presAssocID="{7E08D30A-D4FC-4D15-83E6-8E599F3ED9DC}" presName="rect4" presStyleLbl="alignAcc1" presStyleIdx="3" presStyleCnt="4"/>
      <dgm:spPr/>
    </dgm:pt>
    <dgm:pt modelId="{C76E8365-1363-4D61-AA5A-345C6B95070C}" type="pres">
      <dgm:prSet presAssocID="{E258D30E-DE53-46DD-846D-4CE87D33C31F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891373D1-01A4-4D70-8BB4-B7B4D8A8F980}" type="pres">
      <dgm:prSet presAssocID="{98F8BC90-962F-4F5B-80B6-2E3233529AAE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A42D8BAF-7783-4CC8-984C-6385F72D7C86}" type="pres">
      <dgm:prSet presAssocID="{FF9934C1-260E-4066-9F51-7FA82F8B25E7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E2717A2A-1A08-47A8-B597-AD4C769EE836}" type="pres">
      <dgm:prSet presAssocID="{7E08D30A-D4FC-4D15-83E6-8E599F3ED9DC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828B982D-F6B6-4DB5-89C1-E09347D1582B}" type="presOf" srcId="{98F8BC90-962F-4F5B-80B6-2E3233529AAE}" destId="{891373D1-01A4-4D70-8BB4-B7B4D8A8F980}" srcOrd="1" destOrd="0" presId="urn:microsoft.com/office/officeart/2005/8/layout/target3"/>
    <dgm:cxn modelId="{692A882F-3F5B-40F2-B19E-FF47FE303798}" type="presOf" srcId="{E258D30E-DE53-46DD-846D-4CE87D33C31F}" destId="{C7111913-2D0E-49C9-9CF8-B30F94ACE4D4}" srcOrd="0" destOrd="0" presId="urn:microsoft.com/office/officeart/2005/8/layout/target3"/>
    <dgm:cxn modelId="{4AA20446-118A-4DC3-AE79-B05B76991038}" type="presOf" srcId="{FF9934C1-260E-4066-9F51-7FA82F8B25E7}" destId="{8487F405-864A-4D24-B34D-3CCF73098FD3}" srcOrd="0" destOrd="0" presId="urn:microsoft.com/office/officeart/2005/8/layout/target3"/>
    <dgm:cxn modelId="{DC64E647-3C34-483F-8204-F70F6EAD04A7}" srcId="{885D9AB6-ABC7-4062-869B-2BC25406DFAC}" destId="{7E08D30A-D4FC-4D15-83E6-8E599F3ED9DC}" srcOrd="3" destOrd="0" parTransId="{A2F74963-A245-451C-9C0E-0D2BAFD5A516}" sibTransId="{8C0B53AE-9C4C-4CF8-9564-7A3F82F7A214}"/>
    <dgm:cxn modelId="{ECD06272-90A5-47D0-8E8A-E569C6B751E6}" type="presOf" srcId="{7E08D30A-D4FC-4D15-83E6-8E599F3ED9DC}" destId="{E2717A2A-1A08-47A8-B597-AD4C769EE836}" srcOrd="1" destOrd="0" presId="urn:microsoft.com/office/officeart/2005/8/layout/target3"/>
    <dgm:cxn modelId="{C505A472-5830-4DB7-A827-429CE5EA8B9F}" type="presOf" srcId="{7E08D30A-D4FC-4D15-83E6-8E599F3ED9DC}" destId="{3F21D8BF-B08F-43F0-BBCB-C4F95EFF2EB5}" srcOrd="0" destOrd="0" presId="urn:microsoft.com/office/officeart/2005/8/layout/target3"/>
    <dgm:cxn modelId="{D0708C7C-C7B7-4559-99F4-9C7728863150}" srcId="{885D9AB6-ABC7-4062-869B-2BC25406DFAC}" destId="{FF9934C1-260E-4066-9F51-7FA82F8B25E7}" srcOrd="2" destOrd="0" parTransId="{17554CBB-E246-4DE6-8DA2-C4922F370CBC}" sibTransId="{C2D6AEFA-F8DD-48DC-B187-6D039DFAD2B6}"/>
    <dgm:cxn modelId="{11D69A89-39C2-4912-B6B5-D24DD0FDBDE6}" type="presOf" srcId="{FF9934C1-260E-4066-9F51-7FA82F8B25E7}" destId="{A42D8BAF-7783-4CC8-984C-6385F72D7C86}" srcOrd="1" destOrd="0" presId="urn:microsoft.com/office/officeart/2005/8/layout/target3"/>
    <dgm:cxn modelId="{7A1860A7-9245-4665-BA5B-FB97D2263EF2}" srcId="{885D9AB6-ABC7-4062-869B-2BC25406DFAC}" destId="{98F8BC90-962F-4F5B-80B6-2E3233529AAE}" srcOrd="1" destOrd="0" parTransId="{184FF4A5-921D-40C0-ABE4-328ECCD76090}" sibTransId="{B6800CA5-2DAC-458E-ABFA-2D80079D4450}"/>
    <dgm:cxn modelId="{4AD55FC6-72FA-4E51-9479-6F93102573DC}" type="presOf" srcId="{E258D30E-DE53-46DD-846D-4CE87D33C31F}" destId="{C76E8365-1363-4D61-AA5A-345C6B95070C}" srcOrd="1" destOrd="0" presId="urn:microsoft.com/office/officeart/2005/8/layout/target3"/>
    <dgm:cxn modelId="{86EB75D5-FB89-4B74-9D70-9C08830780FA}" type="presOf" srcId="{885D9AB6-ABC7-4062-869B-2BC25406DFAC}" destId="{AB72CA3F-CEA7-4D33-8BF7-7536C52A7224}" srcOrd="0" destOrd="0" presId="urn:microsoft.com/office/officeart/2005/8/layout/target3"/>
    <dgm:cxn modelId="{D66645E1-7FDB-460D-9797-370048F442B8}" srcId="{885D9AB6-ABC7-4062-869B-2BC25406DFAC}" destId="{E258D30E-DE53-46DD-846D-4CE87D33C31F}" srcOrd="0" destOrd="0" parTransId="{80B35A10-3E60-4CEB-9E4F-1B9B38D5D6E1}" sibTransId="{1F35F000-6C9B-4B57-A66B-2AF1DC01D317}"/>
    <dgm:cxn modelId="{C67AD6F3-8B8D-4793-8C20-0FD895DE262C}" type="presOf" srcId="{98F8BC90-962F-4F5B-80B6-2E3233529AAE}" destId="{5AC9E79E-6537-4420-8F97-BEED634FC20D}" srcOrd="0" destOrd="0" presId="urn:microsoft.com/office/officeart/2005/8/layout/target3"/>
    <dgm:cxn modelId="{FDD9A026-21C7-490B-8BAC-9B67D9D9404C}" type="presParOf" srcId="{AB72CA3F-CEA7-4D33-8BF7-7536C52A7224}" destId="{201E46A5-9025-4983-9BE0-EDA20B8C7CC7}" srcOrd="0" destOrd="0" presId="urn:microsoft.com/office/officeart/2005/8/layout/target3"/>
    <dgm:cxn modelId="{BBA7DE45-8E8A-4567-95E4-38E9E906B158}" type="presParOf" srcId="{AB72CA3F-CEA7-4D33-8BF7-7536C52A7224}" destId="{75E263A7-83F3-485C-8F72-17CDE04DEF62}" srcOrd="1" destOrd="0" presId="urn:microsoft.com/office/officeart/2005/8/layout/target3"/>
    <dgm:cxn modelId="{B7D9BA47-F98E-43EC-94AA-3B5AF658766A}" type="presParOf" srcId="{AB72CA3F-CEA7-4D33-8BF7-7536C52A7224}" destId="{C7111913-2D0E-49C9-9CF8-B30F94ACE4D4}" srcOrd="2" destOrd="0" presId="urn:microsoft.com/office/officeart/2005/8/layout/target3"/>
    <dgm:cxn modelId="{DBCF8296-EFE1-454C-BA3D-32F605DAAE62}" type="presParOf" srcId="{AB72CA3F-CEA7-4D33-8BF7-7536C52A7224}" destId="{7D336AD6-22F1-46E3-A2FA-3FCC176A5231}" srcOrd="3" destOrd="0" presId="urn:microsoft.com/office/officeart/2005/8/layout/target3"/>
    <dgm:cxn modelId="{0EC02104-DA7E-4933-949B-802695A672E2}" type="presParOf" srcId="{AB72CA3F-CEA7-4D33-8BF7-7536C52A7224}" destId="{86FB21A8-63AC-410A-9B0E-12B663976291}" srcOrd="4" destOrd="0" presId="urn:microsoft.com/office/officeart/2005/8/layout/target3"/>
    <dgm:cxn modelId="{B3F3864F-24C9-467F-9C2F-66B474070974}" type="presParOf" srcId="{AB72CA3F-CEA7-4D33-8BF7-7536C52A7224}" destId="{5AC9E79E-6537-4420-8F97-BEED634FC20D}" srcOrd="5" destOrd="0" presId="urn:microsoft.com/office/officeart/2005/8/layout/target3"/>
    <dgm:cxn modelId="{DEC25F19-E45B-45E2-B9A4-EF5A4D5C4C19}" type="presParOf" srcId="{AB72CA3F-CEA7-4D33-8BF7-7536C52A7224}" destId="{2C42C871-F903-47E1-AABF-05E6B1E524EF}" srcOrd="6" destOrd="0" presId="urn:microsoft.com/office/officeart/2005/8/layout/target3"/>
    <dgm:cxn modelId="{8BB7C88E-F701-4128-8208-E922893C0596}" type="presParOf" srcId="{AB72CA3F-CEA7-4D33-8BF7-7536C52A7224}" destId="{EDA9BDF9-0C46-4615-8467-37D6A8567DA4}" srcOrd="7" destOrd="0" presId="urn:microsoft.com/office/officeart/2005/8/layout/target3"/>
    <dgm:cxn modelId="{0275FD2F-6475-4E59-89AB-26E34B517F03}" type="presParOf" srcId="{AB72CA3F-CEA7-4D33-8BF7-7536C52A7224}" destId="{8487F405-864A-4D24-B34D-3CCF73098FD3}" srcOrd="8" destOrd="0" presId="urn:microsoft.com/office/officeart/2005/8/layout/target3"/>
    <dgm:cxn modelId="{2666A7ED-F2FE-4AFD-872A-409CC825CFCF}" type="presParOf" srcId="{AB72CA3F-CEA7-4D33-8BF7-7536C52A7224}" destId="{E0572B1D-9866-49D7-98DC-C2F6121600B4}" srcOrd="9" destOrd="0" presId="urn:microsoft.com/office/officeart/2005/8/layout/target3"/>
    <dgm:cxn modelId="{5F9BE8B9-D5EF-40FC-8D54-CE96A24073BA}" type="presParOf" srcId="{AB72CA3F-CEA7-4D33-8BF7-7536C52A7224}" destId="{BA8DE6C9-B83F-4BD0-A863-2FCD40B99C7B}" srcOrd="10" destOrd="0" presId="urn:microsoft.com/office/officeart/2005/8/layout/target3"/>
    <dgm:cxn modelId="{40752A8E-53B6-4E44-BF13-FC47043CF2AF}" type="presParOf" srcId="{AB72CA3F-CEA7-4D33-8BF7-7536C52A7224}" destId="{3F21D8BF-B08F-43F0-BBCB-C4F95EFF2EB5}" srcOrd="11" destOrd="0" presId="urn:microsoft.com/office/officeart/2005/8/layout/target3"/>
    <dgm:cxn modelId="{3F78EBF9-3B61-457C-B425-11F86B01EAB6}" type="presParOf" srcId="{AB72CA3F-CEA7-4D33-8BF7-7536C52A7224}" destId="{C76E8365-1363-4D61-AA5A-345C6B95070C}" srcOrd="12" destOrd="0" presId="urn:microsoft.com/office/officeart/2005/8/layout/target3"/>
    <dgm:cxn modelId="{63ED4349-9D7E-4210-8446-D7E97779DED2}" type="presParOf" srcId="{AB72CA3F-CEA7-4D33-8BF7-7536C52A7224}" destId="{891373D1-01A4-4D70-8BB4-B7B4D8A8F980}" srcOrd="13" destOrd="0" presId="urn:microsoft.com/office/officeart/2005/8/layout/target3"/>
    <dgm:cxn modelId="{FD986816-76DA-4A66-A6BE-22EB20D4C795}" type="presParOf" srcId="{AB72CA3F-CEA7-4D33-8BF7-7536C52A7224}" destId="{A42D8BAF-7783-4CC8-984C-6385F72D7C86}" srcOrd="14" destOrd="0" presId="urn:microsoft.com/office/officeart/2005/8/layout/target3"/>
    <dgm:cxn modelId="{5F8E356A-0335-490C-BA0D-8EF020464A3A}" type="presParOf" srcId="{AB72CA3F-CEA7-4D33-8BF7-7536C52A7224}" destId="{E2717A2A-1A08-47A8-B597-AD4C769EE836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AA260-CC38-42F3-BA53-A8902941AC98}">
      <dsp:nvSpPr>
        <dsp:cNvPr id="0" name=""/>
        <dsp:cNvSpPr/>
      </dsp:nvSpPr>
      <dsp:spPr>
        <a:xfrm>
          <a:off x="0" y="251574"/>
          <a:ext cx="571776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1DF0F-0BDF-4185-9A29-98144AD1B59D}">
      <dsp:nvSpPr>
        <dsp:cNvPr id="0" name=""/>
        <dsp:cNvSpPr/>
      </dsp:nvSpPr>
      <dsp:spPr>
        <a:xfrm>
          <a:off x="285888" y="30174"/>
          <a:ext cx="5095220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283" tIns="0" rIns="15128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</a:t>
          </a: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рофилактические операции, рейдовые мероприятия - 60</a:t>
          </a:r>
        </a:p>
      </dsp:txBody>
      <dsp:txXfrm>
        <a:off x="307504" y="51790"/>
        <a:ext cx="5051988" cy="399568"/>
      </dsp:txXfrm>
    </dsp:sp>
    <dsp:sp modelId="{4EB7B675-AEB4-4928-AEF1-707108FA59BC}">
      <dsp:nvSpPr>
        <dsp:cNvPr id="0" name=""/>
        <dsp:cNvSpPr/>
      </dsp:nvSpPr>
      <dsp:spPr>
        <a:xfrm>
          <a:off x="0" y="931974"/>
          <a:ext cx="571776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C194B-B895-4758-9077-9B3D47057384}">
      <dsp:nvSpPr>
        <dsp:cNvPr id="0" name=""/>
        <dsp:cNvSpPr/>
      </dsp:nvSpPr>
      <dsp:spPr>
        <a:xfrm>
          <a:off x="285888" y="710574"/>
          <a:ext cx="5036985" cy="44280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283" tIns="0" rIns="15128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Межведомственные профилактические мероприятия – 3 </a:t>
          </a:r>
        </a:p>
      </dsp:txBody>
      <dsp:txXfrm>
        <a:off x="307504" y="732190"/>
        <a:ext cx="4993753" cy="399568"/>
      </dsp:txXfrm>
    </dsp:sp>
    <dsp:sp modelId="{92DC2579-40DB-4EEB-B7D2-84DCDDB32929}">
      <dsp:nvSpPr>
        <dsp:cNvPr id="0" name=""/>
        <dsp:cNvSpPr/>
      </dsp:nvSpPr>
      <dsp:spPr>
        <a:xfrm>
          <a:off x="0" y="1612375"/>
          <a:ext cx="571776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4B603-1E63-436D-8CF1-DF9569BD5AA2}">
      <dsp:nvSpPr>
        <dsp:cNvPr id="0" name=""/>
        <dsp:cNvSpPr/>
      </dsp:nvSpPr>
      <dsp:spPr>
        <a:xfrm>
          <a:off x="285888" y="1390974"/>
          <a:ext cx="5075408" cy="44280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283" tIns="0" rIns="15128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Республиканские родительские всеобучи - 4</a:t>
          </a:r>
        </a:p>
      </dsp:txBody>
      <dsp:txXfrm>
        <a:off x="307504" y="1412590"/>
        <a:ext cx="5032176" cy="399568"/>
      </dsp:txXfrm>
    </dsp:sp>
    <dsp:sp modelId="{8260DAA5-155C-4158-BA30-79A408ED17E0}">
      <dsp:nvSpPr>
        <dsp:cNvPr id="0" name=""/>
        <dsp:cNvSpPr/>
      </dsp:nvSpPr>
      <dsp:spPr>
        <a:xfrm>
          <a:off x="0" y="2292775"/>
          <a:ext cx="571776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5D9B1F-6913-4963-ABD2-CC543263D746}">
      <dsp:nvSpPr>
        <dsp:cNvPr id="0" name=""/>
        <dsp:cNvSpPr/>
      </dsp:nvSpPr>
      <dsp:spPr>
        <a:xfrm>
          <a:off x="285888" y="2071375"/>
          <a:ext cx="5077369" cy="4428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283" tIns="0" rIns="15128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«Неделя правовых знаний» - 2 раза в год</a:t>
          </a:r>
        </a:p>
      </dsp:txBody>
      <dsp:txXfrm>
        <a:off x="307504" y="2092991"/>
        <a:ext cx="5034137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E46A5-9025-4983-9BE0-EDA20B8C7CC7}">
      <dsp:nvSpPr>
        <dsp:cNvPr id="0" name=""/>
        <dsp:cNvSpPr/>
      </dsp:nvSpPr>
      <dsp:spPr>
        <a:xfrm>
          <a:off x="0" y="0"/>
          <a:ext cx="2444435" cy="244443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11913-2D0E-49C9-9CF8-B30F94ACE4D4}">
      <dsp:nvSpPr>
        <dsp:cNvPr id="0" name=""/>
        <dsp:cNvSpPr/>
      </dsp:nvSpPr>
      <dsp:spPr>
        <a:xfrm>
          <a:off x="1222217" y="0"/>
          <a:ext cx="4599162" cy="24444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208 школьных психологов</a:t>
          </a:r>
        </a:p>
      </dsp:txBody>
      <dsp:txXfrm>
        <a:off x="1222217" y="0"/>
        <a:ext cx="4599162" cy="519442"/>
      </dsp:txXfrm>
    </dsp:sp>
    <dsp:sp modelId="{86FB21A8-63AC-410A-9B0E-12B663976291}">
      <dsp:nvSpPr>
        <dsp:cNvPr id="0" name=""/>
        <dsp:cNvSpPr/>
      </dsp:nvSpPr>
      <dsp:spPr>
        <a:xfrm>
          <a:off x="320832" y="519442"/>
          <a:ext cx="1802771" cy="180277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9E79E-6537-4420-8F97-BEED634FC20D}">
      <dsp:nvSpPr>
        <dsp:cNvPr id="0" name=""/>
        <dsp:cNvSpPr/>
      </dsp:nvSpPr>
      <dsp:spPr>
        <a:xfrm>
          <a:off x="1222217" y="519442"/>
          <a:ext cx="4599162" cy="18027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18 психологов профессиональных образовательных организаций</a:t>
          </a:r>
          <a:endParaRPr lang="ru-RU" sz="1500" kern="1200" dirty="0"/>
        </a:p>
      </dsp:txBody>
      <dsp:txXfrm>
        <a:off x="1222217" y="519442"/>
        <a:ext cx="4599162" cy="519442"/>
      </dsp:txXfrm>
    </dsp:sp>
    <dsp:sp modelId="{EDA9BDF9-0C46-4615-8467-37D6A8567DA4}">
      <dsp:nvSpPr>
        <dsp:cNvPr id="0" name=""/>
        <dsp:cNvSpPr/>
      </dsp:nvSpPr>
      <dsp:spPr>
        <a:xfrm>
          <a:off x="641664" y="1038885"/>
          <a:ext cx="1161107" cy="116110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7F405-864A-4D24-B34D-3CCF73098FD3}">
      <dsp:nvSpPr>
        <dsp:cNvPr id="0" name=""/>
        <dsp:cNvSpPr/>
      </dsp:nvSpPr>
      <dsp:spPr>
        <a:xfrm>
          <a:off x="1222217" y="1038885"/>
          <a:ext cx="4599162" cy="11611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 психологов регионального центра психолого-медико-социального сопровождения «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Сайзырал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</dsp:txBody>
      <dsp:txXfrm>
        <a:off x="1222217" y="1038885"/>
        <a:ext cx="4599162" cy="519442"/>
      </dsp:txXfrm>
    </dsp:sp>
    <dsp:sp modelId="{BA8DE6C9-B83F-4BD0-A863-2FCD40B99C7B}">
      <dsp:nvSpPr>
        <dsp:cNvPr id="0" name=""/>
        <dsp:cNvSpPr/>
      </dsp:nvSpPr>
      <dsp:spPr>
        <a:xfrm>
          <a:off x="962496" y="1558327"/>
          <a:ext cx="519442" cy="51944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1D8BF-B08F-43F0-BBCB-C4F95EFF2EB5}">
      <dsp:nvSpPr>
        <dsp:cNvPr id="0" name=""/>
        <dsp:cNvSpPr/>
      </dsp:nvSpPr>
      <dsp:spPr>
        <a:xfrm>
          <a:off x="1222217" y="1558327"/>
          <a:ext cx="4599162" cy="5194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 хватка – 74 штатных единиц психологов</a:t>
          </a:r>
        </a:p>
      </dsp:txBody>
      <dsp:txXfrm>
        <a:off x="1222217" y="1558327"/>
        <a:ext cx="4599162" cy="519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DD603-B1C2-4A26-BC3A-C1D38BFFEB0A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55803"/>
            <a:ext cx="54089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6104E-7245-4156-88E9-58EFDEEB3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67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53A28-1879-8F69-A2E0-31B829086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B96CC2-E026-3488-4588-C914BBA6D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4956B7-5785-070F-B8C5-4225FE2B1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5EE-B02A-4F21-B728-7AB426485D14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D9ABEC-764D-B2A1-C528-B3B2D417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9085D-7DC6-3466-EC8A-50A1A7E46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3098-86B0-4ED2-BCD3-24F7A37E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34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67BCD-2ECC-7035-84C2-E238D3CE7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462F07-6ACA-5894-CF17-4222BB49C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AB8CCE-950E-6AF1-4AE1-B6FEC41A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5EE-B02A-4F21-B728-7AB426485D14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BCE421-5502-069A-54A1-F5BF5395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4B5AA6-A6F5-4D0D-6C68-C4DD8C53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3098-86B0-4ED2-BCD3-24F7A37E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50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A69867-2C12-F585-7841-5922FEBC51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CD28CA-E24F-BB85-35D5-471A8716B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39371-2BB7-B507-CF03-9EE6E68E5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5EE-B02A-4F21-B728-7AB426485D14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848531-0610-E958-B150-DDB2A8017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FBFA70-A947-3A92-B8C5-AEFF7CD7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3098-86B0-4ED2-BCD3-24F7A37E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046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8493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76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35" b="0" i="0">
                <a:solidFill>
                  <a:srgbClr val="BEBEBE"/>
                </a:solidFill>
                <a:latin typeface="Tahoma"/>
                <a:cs typeface="Tahoma"/>
              </a:defRPr>
            </a:lvl1pPr>
          </a:lstStyle>
          <a:p>
            <a:pPr marL="11516" marR="4607">
              <a:spcBef>
                <a:spcPts val="91"/>
              </a:spcBef>
            </a:pPr>
            <a:r>
              <a:rPr lang="ru-RU" spc="54"/>
              <a:t>ВСЕРОССИЙСКОЕ</a:t>
            </a:r>
            <a:r>
              <a:rPr lang="ru-RU" spc="41"/>
              <a:t> </a:t>
            </a:r>
            <a:r>
              <a:rPr lang="ru-RU" spc="36"/>
              <a:t>СЕМИНАР-СОВЕЩАНИЕ</a:t>
            </a:r>
            <a:r>
              <a:rPr lang="ru-RU" spc="41"/>
              <a:t> </a:t>
            </a:r>
            <a:r>
              <a:rPr lang="ru-RU" spc="14"/>
              <a:t>РУКОВОДИТЕЛЕЙ</a:t>
            </a:r>
            <a:r>
              <a:rPr lang="ru-RU" spc="45"/>
              <a:t> </a:t>
            </a:r>
            <a:r>
              <a:rPr lang="ru-RU" spc="32"/>
              <a:t>ОРГАНОВ</a:t>
            </a:r>
            <a:r>
              <a:rPr lang="ru-RU" spc="36"/>
              <a:t> </a:t>
            </a:r>
            <a:r>
              <a:rPr lang="ru-RU" spc="23"/>
              <a:t>ИСПОЛНИТЕЛЬНОЙ </a:t>
            </a:r>
            <a:r>
              <a:rPr lang="ru-RU" spc="18"/>
              <a:t>ВЛАСТИ</a:t>
            </a:r>
            <a:r>
              <a:rPr lang="ru-RU" spc="32"/>
              <a:t> </a:t>
            </a:r>
            <a:r>
              <a:rPr lang="ru-RU" spc="5"/>
              <a:t>СУБЪЕКТОВ</a:t>
            </a:r>
            <a:r>
              <a:rPr lang="ru-RU" spc="41"/>
              <a:t> </a:t>
            </a:r>
            <a:r>
              <a:rPr lang="ru-RU" spc="68"/>
              <a:t>РОССИЙСКОЙ </a:t>
            </a:r>
            <a:r>
              <a:rPr lang="ru-RU" spc="-185"/>
              <a:t> </a:t>
            </a:r>
            <a:r>
              <a:rPr lang="ru-RU" spc="18"/>
              <a:t>ФЕДЕРАЦИИ,</a:t>
            </a:r>
            <a:r>
              <a:rPr lang="ru-RU" spc="27"/>
              <a:t> </a:t>
            </a:r>
            <a:r>
              <a:rPr lang="ru-RU" spc="32"/>
              <a:t>ОСУЩЕСТВЛЯЮЩИХ</a:t>
            </a:r>
            <a:r>
              <a:rPr lang="ru-RU" spc="36"/>
              <a:t> </a:t>
            </a:r>
            <a:r>
              <a:rPr lang="ru-RU" spc="27"/>
              <a:t>ГОСУДАРСТВЕННОЕ</a:t>
            </a:r>
            <a:r>
              <a:rPr lang="ru-RU" spc="41"/>
              <a:t> </a:t>
            </a:r>
            <a:r>
              <a:rPr lang="ru-RU" spc="9"/>
              <a:t>УПРАВЛЕНИЕ</a:t>
            </a:r>
            <a:r>
              <a:rPr lang="ru-RU" spc="5"/>
              <a:t> </a:t>
            </a:r>
            <a:r>
              <a:rPr lang="ru-RU" spc="-14"/>
              <a:t>В</a:t>
            </a:r>
            <a:r>
              <a:rPr lang="ru-RU" spc="-18"/>
              <a:t> </a:t>
            </a:r>
            <a:r>
              <a:rPr lang="ru-RU" spc="36"/>
              <a:t>СФЕРЕ</a:t>
            </a:r>
            <a:r>
              <a:rPr lang="ru-RU"/>
              <a:t> </a:t>
            </a:r>
            <a:r>
              <a:rPr lang="ru-RU" spc="32"/>
              <a:t>ОБРАЗОВАНИЯ</a:t>
            </a:r>
            <a:endParaRPr lang="ru-RU" spc="32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14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34549">
              <a:spcBef>
                <a:spcPts val="103"/>
              </a:spcBef>
            </a:pPr>
            <a:fld id="{81D60167-4931-47E6-BA6A-407CBD079E47}" type="slidenum">
              <a:rPr lang="ru-RU" spc="-141" smtClean="0"/>
              <a:pPr marL="34549">
                <a:spcBef>
                  <a:spcPts val="103"/>
                </a:spcBef>
              </a:pPr>
              <a:t>‹#›</a:t>
            </a:fld>
            <a:endParaRPr lang="ru-RU" spc="-141" dirty="0"/>
          </a:p>
        </p:txBody>
      </p:sp>
    </p:spTree>
    <p:extLst>
      <p:ext uri="{BB962C8B-B14F-4D97-AF65-F5344CB8AC3E}">
        <p14:creationId xmlns:p14="http://schemas.microsoft.com/office/powerpoint/2010/main" val="156623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89474-D932-6E9B-360B-A510744B0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E15F32-FA9C-D175-7008-C86827DDB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C23DBE-1602-21F5-BF60-1889D7844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5EE-B02A-4F21-B728-7AB426485D14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0AA099-CAC9-B704-EA5F-A8C8D9245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8F95F8-D88B-9A5D-1AAA-5A9C5FD7A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3098-86B0-4ED2-BCD3-24F7A37E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12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1EDCA-F943-43CF-F3F8-BE7FAD1C7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49C062-3287-6FA6-AD2A-0258C9A7F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9D4EDD-F458-D129-316E-106F23FB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5EE-B02A-4F21-B728-7AB426485D14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674EED-5A3B-95CB-4C1A-9F7BA29C5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8D990-415B-24F2-330F-59F0C650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3098-86B0-4ED2-BCD3-24F7A37E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22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1A798-5FC5-A289-9296-919CB0851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B7C1AE-485A-BF52-9C67-9E1AE2C89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24AC43-1110-383A-83D9-9892F0D4B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05BC8D-7A35-A91D-15B6-3B29F5652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5EE-B02A-4F21-B728-7AB426485D14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91D27D-22A5-8ED8-1A60-65C64E64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FC1627-2B02-EF31-EDF9-A86021487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3098-86B0-4ED2-BCD3-24F7A37E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20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C724B-8154-B289-70F1-4E7B956AC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6863E8-7CBC-502F-C518-D1804224B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36BF9F-9A8D-5BD4-048B-ECB984CC6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A3646B-5900-DD8B-D41A-54374523B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E0E97A-0CE3-B60D-93FA-1EF4AFC3C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25109F-69E3-5414-61A9-7C049E31B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5EE-B02A-4F21-B728-7AB426485D14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8FD391-CA09-AC9F-6C8C-356E04C31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A59AAD-F3E6-3AD0-2A94-C1516F3A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3098-86B0-4ED2-BCD3-24F7A37E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13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B2771-489F-0998-B319-993C43632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FD29EC-B04A-50F9-FC57-C90A1997F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5EE-B02A-4F21-B728-7AB426485D14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3171A5-636F-7CD8-55DE-5D1ABCE4D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DC9CA6-C7C5-6DEC-10F7-F78B9DC60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3098-86B0-4ED2-BCD3-24F7A37E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678B83-4B45-BE0A-C849-8534C1BF3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5EE-B02A-4F21-B728-7AB426485D14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2A77346-8578-7F78-B039-E5940DBFB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DAEC8C-6C9B-9AB1-4BC3-BA51E9FE4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3098-86B0-4ED2-BCD3-24F7A37E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59462-6279-FD5F-C6AB-128B5A2EC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FFCCA9-701E-CAE2-9FD5-525D85AC8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F36E3E-78BB-F873-68D2-D91FE69B7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926F61-499B-E81A-1A3B-BCFF1075E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5EE-B02A-4F21-B728-7AB426485D14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AC6873-1DC6-03B6-7810-3EF333398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D9545F-2A25-E560-00FB-0E0916D0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3098-86B0-4ED2-BCD3-24F7A37E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88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ADFA3-EDF2-5E53-B386-5115CC652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1A5B08-A257-D832-AFCE-635815FA81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5338EC-F01C-4D38-828F-A76833211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421129-F804-DDE3-4295-98258135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5EE-B02A-4F21-B728-7AB426485D14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2ECC2D-4934-20A5-BA8D-9A6BCA103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B2C245-C483-757F-C4F5-8EBFCD298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3098-86B0-4ED2-BCD3-24F7A37E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79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6E765-305A-DD9E-66D4-99103D1E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D53BA4-343F-66D9-AEF1-D5F778B1C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A7DAC9-1DDA-4EF3-06F2-AD4070546D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285EE-B02A-4F21-B728-7AB426485D14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7957D-D9C2-0707-A62D-1AC648367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5893D9-7C3A-1C3E-8069-134F910E2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3098-86B0-4ED2-BCD3-24F7A37E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98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consultant.ru/document/cons_doc_LAW_454050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27" cy="685751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02831" y="161868"/>
            <a:ext cx="11789169" cy="4685466"/>
            <a:chOff x="1207251" y="973874"/>
            <a:chExt cx="18896965" cy="77266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18186" y="3489246"/>
              <a:ext cx="3185913" cy="52111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3347049" y="264295"/>
            <a:ext cx="7030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Республики Тыва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68483" y="5546092"/>
            <a:ext cx="75053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</a:t>
            </a:r>
          </a:p>
          <a:p>
            <a:pPr algn="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Т.В. Ефимова, директор ГБОУ ДО РТ «Республиканский центр развития дополнительного образования» </a:t>
            </a:r>
          </a:p>
          <a:p>
            <a:pPr algn="r"/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0225" y="2269549"/>
            <a:ext cx="94459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chemeClr val="accent4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accent4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в образовании: </a:t>
            </a:r>
          </a:p>
          <a:p>
            <a:pPr algn="ctr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новые задачи, главные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957560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61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 аутсайдеры в части создания школьных театров, школьных спортивных клубов, школьных музеев.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61182"/>
            <a:ext cx="10515600" cy="583169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Кызыл: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18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г.Кызыла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Каа-Хемский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кожуун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-Бурен,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НОШ 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Катазы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Каа-Хемского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имени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В.П.Брагина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с.Бурен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-Бай-Хаак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МБОУ НОШ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а.Эржей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Кызылский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кожуун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МБОУ "Начальная школа - детский сад" пгт.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Каа-Хем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Тоджинский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кожуун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Сыстыг-Хемская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ООШ"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Хамсыринская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НОШ.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Эрзинский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кожуун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МБОУ ОМОШ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с.Качык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Републиканские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учреждения: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ШИ для детей с нарушениями слуха; ГАНООРТ "ГЛРТ; ГАНОУ РТ «ТРЛИ»;ГБОУ РТ "СОШ № 10 для детей с ОВЗ" структурное подразделение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Чербинская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школа-интернат» ;ГБОУ Кызыл-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Арыгская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школа-интернат.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15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06167" y="840163"/>
            <a:ext cx="5134966" cy="3043774"/>
            <a:chOff x="317541" y="867323"/>
            <a:chExt cx="5393545" cy="2602942"/>
          </a:xfrm>
        </p:grpSpPr>
        <p:graphicFrame>
          <p:nvGraphicFramePr>
            <p:cNvPr id="7" name="Диаграмма 6">
              <a:extLst>
                <a:ext uri="{FF2B5EF4-FFF2-40B4-BE49-F238E27FC236}">
                  <a16:creationId xmlns:a16="http://schemas.microsoft.com/office/drawing/2014/main" id="{35CD2A3B-1D64-F53B-8E30-5A9B657A7EA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94689197"/>
                </p:ext>
              </p:extLst>
            </p:nvPr>
          </p:nvGraphicFramePr>
          <p:xfrm>
            <a:off x="317541" y="867323"/>
            <a:ext cx="5393545" cy="26029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3" name="Группа 2"/>
            <p:cNvGrpSpPr/>
            <p:nvPr/>
          </p:nvGrpSpPr>
          <p:grpSpPr>
            <a:xfrm>
              <a:off x="2610938" y="1520982"/>
              <a:ext cx="1297627" cy="612502"/>
              <a:chOff x="7917758" y="2357103"/>
              <a:chExt cx="1786640" cy="891484"/>
            </a:xfrm>
          </p:grpSpPr>
          <p:pic>
            <p:nvPicPr>
              <p:cNvPr id="5124" name="Picture 4">
                <a:extLst>
                  <a:ext uri="{FF2B5EF4-FFF2-40B4-BE49-F238E27FC236}">
                    <a16:creationId xmlns:a16="http://schemas.microsoft.com/office/drawing/2014/main" id="{0A57D5B0-8DFE-147F-D15C-68C06A20D7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279" b="91120" l="6907" r="96991">
                            <a14:foregroundMark x1="64184" y1="5476" x2="53922" y2="5279"/>
                            <a14:foregroundMark x1="92896" y1="20523" x2="93093" y2="26147"/>
                            <a14:foregroundMark x1="96991" y1="23088" x2="96991" y2="23088"/>
                            <a14:foregroundMark x1="8140" y1="74889" x2="8140" y2="74889"/>
                            <a14:foregroundMark x1="7795" y1="68229" x2="7795" y2="68229"/>
                            <a14:foregroundMark x1="7795" y1="68229" x2="7795" y2="68229"/>
                            <a14:foregroundMark x1="20079" y1="91120" x2="20079" y2="91120"/>
                            <a14:foregroundMark x1="6907" y1="78293" x2="6907" y2="78293"/>
                            <a14:foregroundMark x1="57869" y1="60533" x2="27775" y2="79082"/>
                            <a14:foregroundMark x1="27775" y1="79082" x2="28811" y2="79822"/>
                            <a14:foregroundMark x1="34435" y1="77109" x2="29650" y2="8135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7758" y="2357103"/>
                <a:ext cx="664191" cy="6641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8" name="Picture 8">
                <a:extLst>
                  <a:ext uri="{FF2B5EF4-FFF2-40B4-BE49-F238E27FC236}">
                    <a16:creationId xmlns:a16="http://schemas.microsoft.com/office/drawing/2014/main" id="{D95203FE-4DBB-7ADE-84EC-751A21A081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>
                            <a14:foregroundMark x1="65761" y1="34208" x2="33333" y2="31946"/>
                            <a14:foregroundMark x1="33333" y1="31946" x2="32563" y2="32308"/>
                            <a14:foregroundMark x1="67618" y1="51448" x2="36957" y2="54615"/>
                            <a14:foregroundMark x1="36957" y1="54615" x2="28895" y2="53032"/>
                            <a14:foregroundMark x1="28895" y1="53032" x2="28623" y2="52805"/>
                            <a14:foregroundMark x1="60100" y1="45973" x2="60100" y2="45973"/>
                            <a14:foregroundMark x1="61277" y1="45475" x2="34783" y2="70407"/>
                            <a14:foregroundMark x1="71558" y1="51810" x2="73777" y2="61538"/>
                            <a14:foregroundMark x1="55661" y1="55882" x2="41803" y2="68371"/>
                            <a14:foregroundMark x1="42980" y1="56742" x2="33877" y2="52081"/>
                            <a14:foregroundMark x1="33877" y1="52081" x2="29303" y2="51810"/>
                            <a14:foregroundMark x1="25725" y1="56923" x2="26812" y2="66697"/>
                            <a14:foregroundMark x1="26812" y1="66697" x2="33560" y2="69864"/>
                            <a14:foregroundMark x1="33560" y1="69864" x2="39900" y2="69231"/>
                            <a14:foregroundMark x1="44203" y1="57602" x2="40580" y2="52127"/>
                            <a14:foregroundMark x1="56341" y1="64977" x2="61685" y2="70136"/>
                            <a14:foregroundMark x1="61685" y1="70136" x2="69656" y2="70000"/>
                            <a14:foregroundMark x1="69656" y1="70000" x2="75408" y2="62670"/>
                            <a14:foregroundMark x1="75408" y1="62670" x2="74457" y2="56923"/>
                            <a14:foregroundMark x1="65399" y1="37421" x2="29982" y2="37421"/>
                            <a14:foregroundMark x1="31522" y1="32670" x2="64538" y2="30271"/>
                            <a14:foregroundMark x1="38542" y1="29412" x2="38542" y2="2941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85" t="14188" r="12529" b="12649"/>
              <a:stretch/>
            </p:blipFill>
            <p:spPr bwMode="auto">
              <a:xfrm>
                <a:off x="9040205" y="2592064"/>
                <a:ext cx="664193" cy="6565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CC0C971-0688-5DC0-1760-E8A81C15A7E3}"/>
              </a:ext>
            </a:extLst>
          </p:cNvPr>
          <p:cNvSpPr txBox="1"/>
          <p:nvPr/>
        </p:nvSpPr>
        <p:spPr>
          <a:xfrm>
            <a:off x="271018" y="3968472"/>
            <a:ext cx="5124848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Предложения: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Принять обязательное участие в конкурсе на лучший школьный Центр творческого развития.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 в образовательных организациях республики ДОО.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611200"/>
              </p:ext>
            </p:extLst>
          </p:nvPr>
        </p:nvGraphicFramePr>
        <p:xfrm>
          <a:off x="201742" y="114489"/>
          <a:ext cx="11704708" cy="488513"/>
        </p:xfrm>
        <a:graphic>
          <a:graphicData uri="http://schemas.openxmlformats.org/drawingml/2006/table">
            <a:tbl>
              <a:tblPr firstRow="1" firstCol="1" bandRow="1"/>
              <a:tblGrid>
                <a:gridCol w="5284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BA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 ОБЩЕСТВЕННЫЕ ОБЪЕДИНЕНИЯ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501896"/>
              </p:ext>
            </p:extLst>
          </p:nvPr>
        </p:nvGraphicFramePr>
        <p:xfrm>
          <a:off x="5553798" y="621450"/>
          <a:ext cx="6351509" cy="602057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35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0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4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9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МО,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где б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ольше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 созданы ДОО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МО,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где не созданы ДОО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485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Кадетские класс-комплекты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Тес-Хемском, Овюрском,</a:t>
                      </a:r>
                      <a:r>
                        <a:rPr lang="ru-RU" sz="13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Барун-Хемчикском кожуунах</a:t>
                      </a:r>
                      <a:endParaRPr lang="ru-RU" sz="13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Чаа-Хольском, Тере-Хольском, Тоджинском, Сут-Хольском, Пий-Хемском, Каа-Хемском, Дзун-Хемчикском, Бай-</a:t>
                      </a:r>
                      <a:r>
                        <a:rPr lang="ru-RU" sz="13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Тайгинком</a:t>
                      </a:r>
                      <a:r>
                        <a:rPr lang="ru-RU" sz="13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кожуунах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485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Первичные</a:t>
                      </a:r>
                      <a:r>
                        <a:rPr lang="ru-RU" sz="13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отделения РДДМ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Каа-Хемском, Улуг-Хемском, Тоджинском, Барун-Хемчикском, Сут-Хольском, Дзун-Хемчикском кожуунах</a:t>
                      </a:r>
                      <a:endParaRPr lang="ru-RU" sz="13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Тере-Хольском, Бай-Тайгинском кожуунах,</a:t>
                      </a:r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ресучреждениях</a:t>
                      </a:r>
                      <a:endParaRPr lang="ru-RU" sz="13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485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Юнармия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r>
                        <a:rPr lang="ru-RU" sz="13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Кызыле, Бай-Тайгинском, Барун-Хемчикском, Дзун-Хемчикском, Кызылском, Монгун-Тайгинском, Овюрском, Тандинском, Тес-Хемском, Улуг-Хемском, Чаа-Хольском, Эрзинском кожуунах.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Тере-Хольком</a:t>
                      </a:r>
                      <a:r>
                        <a:rPr lang="ru-RU" sz="13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кожууне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485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ЮИД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Кызыл, Улуг-Хемском, Барун-Хемчикском, Каа-Хемском, Тандинском, Тес-Хемском, Чаа-Хольском.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</a:t>
                      </a:r>
                      <a:r>
                        <a:rPr lang="ru-RU" sz="13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учреждениях и Тере-Хольском кожууне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485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ЮДП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гг. Кызыл, Ак-Довурак, </a:t>
                      </a:r>
                      <a:r>
                        <a:rPr lang="ru-RU" sz="13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Барун-Хемчкиском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Сут-Хольском, Тес-Хемском </a:t>
                      </a:r>
                      <a:endParaRPr lang="ru-RU" sz="13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</a:t>
                      </a:r>
                      <a:r>
                        <a:rPr lang="ru-RU" sz="13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учреждениях и Тере-Хольском кожууне</a:t>
                      </a:r>
                    </a:p>
                    <a:p>
                      <a:endParaRPr lang="ru-RU" sz="13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485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МЧС-классы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г. Кызыл и Эрзинском кожууне</a:t>
                      </a:r>
                      <a:endParaRPr lang="ru-RU" sz="13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учреждениях и Тоджинском кожууне</a:t>
                      </a:r>
                      <a:endParaRPr lang="ru-RU" sz="13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786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3AD447-6B5C-463E-8994-4AE26A90A3E3}"/>
              </a:ext>
            </a:extLst>
          </p:cNvPr>
          <p:cNvSpPr txBox="1"/>
          <p:nvPr/>
        </p:nvSpPr>
        <p:spPr>
          <a:xfrm>
            <a:off x="164791" y="145109"/>
            <a:ext cx="11831051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ru-RU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Республики Тыва "Патриотическое воспитание граждан, проживающих в Республике Тыва, на 2022 - 2024 гг."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4638" y="1086417"/>
            <a:ext cx="5178582" cy="14304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в рамках муниципальных программ «Развитие образования» в 11 кожуунах: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Кызыл, г. Ак-Довурак,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Барун-Хемчикский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Каа-Хемский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Монгун-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Тайгинский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Овюрский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Пий-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Хемский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Сут-Хольский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Тандинский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Чеди-Хольский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Улуг-Хемский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719187" y="1086416"/>
            <a:ext cx="3287809" cy="14304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по патриотическому воспитанию детей в 4-х кожуунах: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Тайгинский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Дзун-Хемчикский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Эрзинский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Тере-Хольский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791" y="1086416"/>
            <a:ext cx="3168013" cy="14304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 патриотическому воспитанию детей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имеются в 4-х кожуунах: </a:t>
            </a:r>
          </a:p>
          <a:p>
            <a:pPr algn="ctr"/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Кызылский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Тоджинский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Чаа-Хольский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Тес-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Хемский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363" y="2621139"/>
            <a:ext cx="4651274" cy="14393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программах заложены финансовые средства от 170 до 770 тыс. руб.: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Пий-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770 -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Улуг-Хемский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- 745,5т.р., Монгун-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Тайгинский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- 720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Овюрский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- 575т.р.,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Барун-Хемчикский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- 500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г. Ак-Довурак - 235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Чеди-Хольский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- 170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Кызылский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- 167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09576" y="2627173"/>
            <a:ext cx="3576119" cy="14333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программах (подпрограммах) заложены от 15 до 100 тыс. руб.: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Кызыл - 100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Каа-Хемский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- 70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Сут-Хольский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- 83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Тандинский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- 70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Тоджинский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- 70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Чаа-Хольский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- 15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719187" y="2621139"/>
            <a:ext cx="3276655" cy="14393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Финансы не предусмотрены –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Бай-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Тайгинский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Дзун-Хемчикский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Эрзинский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Тере-Хольский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Тес-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4791" y="4161896"/>
            <a:ext cx="11831051" cy="13851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i="1" dirty="0">
                <a:solidFill>
                  <a:schemeClr val="tx1"/>
                </a:solidFill>
              </a:rPr>
              <a:t>На основании анализа Бай-</a:t>
            </a:r>
            <a:r>
              <a:rPr lang="ru-RU" sz="1600" i="1" dirty="0" err="1">
                <a:solidFill>
                  <a:schemeClr val="tx1"/>
                </a:solidFill>
              </a:rPr>
              <a:t>Тайгинскому</a:t>
            </a:r>
            <a:r>
              <a:rPr lang="ru-RU" sz="1600" i="1" dirty="0">
                <a:solidFill>
                  <a:schemeClr val="tx1"/>
                </a:solidFill>
              </a:rPr>
              <a:t>, </a:t>
            </a:r>
            <a:r>
              <a:rPr lang="ru-RU" sz="1600" i="1" dirty="0" err="1">
                <a:solidFill>
                  <a:schemeClr val="tx1"/>
                </a:solidFill>
              </a:rPr>
              <a:t>Дзун-Хемчикскому</a:t>
            </a:r>
            <a:r>
              <a:rPr lang="ru-RU" sz="1600" i="1" dirty="0">
                <a:solidFill>
                  <a:schemeClr val="tx1"/>
                </a:solidFill>
              </a:rPr>
              <a:t>, </a:t>
            </a:r>
            <a:r>
              <a:rPr lang="ru-RU" sz="1600" i="1" dirty="0" err="1">
                <a:solidFill>
                  <a:schemeClr val="tx1"/>
                </a:solidFill>
              </a:rPr>
              <a:t>Эрзинскому</a:t>
            </a:r>
            <a:r>
              <a:rPr lang="ru-RU" sz="1600" i="1" dirty="0">
                <a:solidFill>
                  <a:schemeClr val="tx1"/>
                </a:solidFill>
              </a:rPr>
              <a:t>, </a:t>
            </a:r>
            <a:r>
              <a:rPr lang="ru-RU" sz="1600" i="1" dirty="0" err="1">
                <a:solidFill>
                  <a:schemeClr val="tx1"/>
                </a:solidFill>
              </a:rPr>
              <a:t>Тере-Хольскому</a:t>
            </a:r>
            <a:r>
              <a:rPr lang="ru-RU" sz="1600" i="1" dirty="0">
                <a:solidFill>
                  <a:schemeClr val="tx1"/>
                </a:solidFill>
              </a:rPr>
              <a:t>, Тес-</a:t>
            </a:r>
            <a:r>
              <a:rPr lang="ru-RU" sz="1600" i="1" dirty="0" err="1">
                <a:solidFill>
                  <a:schemeClr val="tx1"/>
                </a:solidFill>
              </a:rPr>
              <a:t>Хемскому</a:t>
            </a:r>
            <a:r>
              <a:rPr lang="ru-RU" sz="1600" i="1" dirty="0">
                <a:solidFill>
                  <a:schemeClr val="tx1"/>
                </a:solidFill>
              </a:rPr>
              <a:t> </a:t>
            </a:r>
            <a:r>
              <a:rPr lang="ru-RU" sz="1600" i="1" dirty="0" err="1">
                <a:solidFill>
                  <a:schemeClr val="tx1"/>
                </a:solidFill>
              </a:rPr>
              <a:t>кожуунам</a:t>
            </a:r>
            <a:r>
              <a:rPr lang="ru-RU" sz="1600" i="1" dirty="0">
                <a:solidFill>
                  <a:schemeClr val="tx1"/>
                </a:solidFill>
              </a:rPr>
              <a:t> </a:t>
            </a:r>
            <a:r>
              <a:rPr lang="ru-RU" sz="1600" b="1" i="1" dirty="0">
                <a:solidFill>
                  <a:schemeClr val="tx1"/>
                </a:solidFill>
              </a:rPr>
              <a:t>рекомендуется </a:t>
            </a:r>
            <a:r>
              <a:rPr lang="ru-RU" sz="1600" i="1" dirty="0">
                <a:solidFill>
                  <a:schemeClr val="tx1"/>
                </a:solidFill>
              </a:rPr>
              <a:t>разработать муниципальные программы по патриотическому воспитанию, предусмотреть финансовые средства  на проведение муниципальных мероприятий, расходы на проезд для участия в республиканских мероприятиях, на улучшение материально-технической базы в образовательных организациях по начальной военной подготовке и статьи расходов на обмундирование юнармейской и полевой формой одежды.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791" y="5721076"/>
            <a:ext cx="5394036" cy="7330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республиканских мероприятиях приняли участие команды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Кызылского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Овюрского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Тес-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Хемского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Улуг-Хемского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кожуунов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г. Кызыла.   Не принял участие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Тере-Хольский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96730" y="5725287"/>
            <a:ext cx="6310266" cy="7288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подготовка команд на мероприятиях республиканского уровня –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Кызыл, Бай-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Тайгинский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Кызылский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Монгун-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Тайгинский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Овюрский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Тес-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Улуг-Хемский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Чаа-Хольский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2584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1524000" y="609600"/>
            <a:ext cx="694848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53" name="AutoShape 2" descr="https://yt3.ggpht.com/ytc/AMLnZu982ixJtwDBjJ_U9cELi8X0S_ohnV41xBdeLgWC=s900-c-k-c0x00ffffff-no-rj"/>
          <p:cNvSpPr>
            <a:spLocks noChangeAspect="1" noChangeArrowheads="1"/>
          </p:cNvSpPr>
          <p:nvPr/>
        </p:nvSpPr>
        <p:spPr bwMode="auto">
          <a:xfrm>
            <a:off x="1700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zh-CN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329385"/>
              </p:ext>
            </p:extLst>
          </p:nvPr>
        </p:nvGraphicFramePr>
        <p:xfrm>
          <a:off x="159420" y="348574"/>
          <a:ext cx="5722837" cy="609600"/>
        </p:xfrm>
        <a:graphic>
          <a:graphicData uri="http://schemas.openxmlformats.org/drawingml/2006/table">
            <a:tbl>
              <a:tblPr firstRow="1" firstCol="1" bandRow="1"/>
              <a:tblGrid>
                <a:gridCol w="1916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6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«Профилактика и безопасность»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Схема 3"/>
          <p:cNvGraphicFramePr/>
          <p:nvPr>
            <p:extLst/>
          </p:nvPr>
        </p:nvGraphicFramePr>
        <p:xfrm>
          <a:off x="257522" y="1388199"/>
          <a:ext cx="5717765" cy="270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255942" y="334977"/>
            <a:ext cx="5794219" cy="6035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помощь детям</a:t>
            </a: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6255942" y="1430447"/>
          <a:ext cx="5821380" cy="2444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5390" y="4445251"/>
            <a:ext cx="11814771" cy="21275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Предложения: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-довести количество психологов до нормы: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Кызылского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6, Ак-Довурака 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Дзун-Хемчикского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 3,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Улуг-Хемского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Тоджинского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 2, Бай-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Тайгинского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Каа-Хемского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Барун-Хемчикского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Чеди-Хольского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 1;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острая проблема в г. Кызыле, где во всех школах нет соответствия нормативу, частично можно решить эту проблему за счет переименования штатных единиц, так как потребность большая. Общий дефицит по Кызылу составляет 54 штатных единиц психологов.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44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C0C971-0688-5DC0-1760-E8A81C15A7E3}"/>
              </a:ext>
            </a:extLst>
          </p:cNvPr>
          <p:cNvSpPr txBox="1"/>
          <p:nvPr/>
        </p:nvSpPr>
        <p:spPr>
          <a:xfrm>
            <a:off x="367193" y="3730482"/>
            <a:ext cx="5511967" cy="24929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каждой ОО :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-внести в программу воспитания модуль «Трудовое воспитание» - срок: до 1 сентября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т.г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.;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 приусадебные участки;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облагородить пришкольную территорию.</a:t>
            </a:r>
          </a:p>
          <a:p>
            <a:pPr marL="285750" indent="-285750" algn="just">
              <a:buFontTx/>
              <a:buChar char="-"/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928926"/>
              </p:ext>
            </p:extLst>
          </p:nvPr>
        </p:nvGraphicFramePr>
        <p:xfrm>
          <a:off x="201742" y="114489"/>
          <a:ext cx="11704708" cy="488513"/>
        </p:xfrm>
        <a:graphic>
          <a:graphicData uri="http://schemas.openxmlformats.org/drawingml/2006/table">
            <a:tbl>
              <a:tblPr firstRow="1" firstCol="1" bandRow="1"/>
              <a:tblGrid>
                <a:gridCol w="5284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BA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Трудовое воспитание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97186BF-0F62-4167-ADFD-64FF92EC7D19}"/>
              </a:ext>
            </a:extLst>
          </p:cNvPr>
          <p:cNvSpPr/>
          <p:nvPr/>
        </p:nvSpPr>
        <p:spPr>
          <a:xfrm>
            <a:off x="401647" y="1016000"/>
            <a:ext cx="5477515" cy="13082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16">
              <a:spcBef>
                <a:spcPts val="177"/>
              </a:spcBef>
            </a:pP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04.08.2023 N 479-ФЗ "О внесении изменений в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Федеральный закон "Об образовании в Российской Федерации"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745F35-4AC3-4DAF-A04B-50B7F8306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934" y="717453"/>
            <a:ext cx="5477515" cy="602605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7F13003-6BC1-4698-8764-E4ECACA814BC}"/>
              </a:ext>
            </a:extLst>
          </p:cNvPr>
          <p:cNvSpPr/>
          <p:nvPr/>
        </p:nvSpPr>
        <p:spPr>
          <a:xfrm>
            <a:off x="401646" y="2486943"/>
            <a:ext cx="5477515" cy="9420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16">
              <a:spcBef>
                <a:spcPts val="177"/>
              </a:spcBef>
            </a:pPr>
            <a:r>
              <a:rPr lang="ru-RU" sz="1600" b="1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b="1" spc="-12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етодическое письмо по приведению в соответствие рабочих программ воспитания от 7 августа 2023 года № АБ-3287/06</a:t>
            </a:r>
            <a:r>
              <a:rPr lang="ru-RU" sz="1600" b="1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169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083A1DA-0D41-4FBD-92D6-A79410917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514" y="1193866"/>
            <a:ext cx="6125715" cy="398473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44086" y="267720"/>
            <a:ext cx="8608630" cy="319405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z="2000" b="1" spc="-14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sz="2000" b="1" spc="15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</a:t>
            </a:r>
            <a:r>
              <a:rPr sz="2000" b="1" spc="1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4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sz="2000" b="1" spc="1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5646" y="3662556"/>
            <a:ext cx="1598237" cy="148067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53982" y="903059"/>
            <a:ext cx="3446275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814" b="1" spc="-154" dirty="0">
                <a:latin typeface="Tahoma"/>
                <a:cs typeface="Tahoma"/>
              </a:rPr>
              <a:t>П</a:t>
            </a:r>
            <a:r>
              <a:rPr sz="1814" b="1" spc="-172" dirty="0">
                <a:latin typeface="Tahoma"/>
                <a:cs typeface="Tahoma"/>
              </a:rPr>
              <a:t>Р</a:t>
            </a:r>
            <a:r>
              <a:rPr sz="1814" b="1" spc="-18" dirty="0">
                <a:latin typeface="Tahoma"/>
                <a:cs typeface="Tahoma"/>
              </a:rPr>
              <a:t>И</a:t>
            </a:r>
            <a:r>
              <a:rPr sz="1814" b="1" spc="-23" dirty="0">
                <a:latin typeface="Tahoma"/>
                <a:cs typeface="Tahoma"/>
              </a:rPr>
              <a:t>О</a:t>
            </a:r>
            <a:r>
              <a:rPr sz="1814" b="1" spc="-172" dirty="0">
                <a:latin typeface="Tahoma"/>
                <a:cs typeface="Tahoma"/>
              </a:rPr>
              <a:t>Р</a:t>
            </a:r>
            <a:r>
              <a:rPr sz="1814" b="1" spc="-286" dirty="0">
                <a:latin typeface="Tahoma"/>
                <a:cs typeface="Tahoma"/>
              </a:rPr>
              <a:t>И</a:t>
            </a:r>
            <a:r>
              <a:rPr sz="1814" b="1" spc="-230" dirty="0">
                <a:latin typeface="Tahoma"/>
                <a:cs typeface="Tahoma"/>
              </a:rPr>
              <a:t>Т</a:t>
            </a:r>
            <a:r>
              <a:rPr sz="1814" b="1" spc="-185" dirty="0">
                <a:latin typeface="Tahoma"/>
                <a:cs typeface="Tahoma"/>
              </a:rPr>
              <a:t>Е</a:t>
            </a:r>
            <a:r>
              <a:rPr sz="1814" b="1" spc="-354" dirty="0">
                <a:latin typeface="Tahoma"/>
                <a:cs typeface="Tahoma"/>
              </a:rPr>
              <a:t>Т</a:t>
            </a:r>
            <a:r>
              <a:rPr sz="1814" b="1" spc="-163" dirty="0">
                <a:latin typeface="Tahoma"/>
                <a:cs typeface="Tahoma"/>
              </a:rPr>
              <a:t>Н</a:t>
            </a:r>
            <a:r>
              <a:rPr sz="1814" b="1" spc="-213" dirty="0">
                <a:latin typeface="Tahoma"/>
                <a:cs typeface="Tahoma"/>
              </a:rPr>
              <a:t>Ы</a:t>
            </a:r>
            <a:r>
              <a:rPr sz="1814" b="1" spc="-172" dirty="0">
                <a:latin typeface="Tahoma"/>
                <a:cs typeface="Tahoma"/>
              </a:rPr>
              <a:t>Е</a:t>
            </a:r>
            <a:r>
              <a:rPr sz="1814" b="1" spc="-54" dirty="0">
                <a:latin typeface="Tahoma"/>
                <a:cs typeface="Tahoma"/>
              </a:rPr>
              <a:t> </a:t>
            </a:r>
            <a:r>
              <a:rPr sz="1814" b="1" spc="-150" dirty="0">
                <a:latin typeface="Tahoma"/>
                <a:cs typeface="Tahoma"/>
              </a:rPr>
              <a:t>Н</a:t>
            </a:r>
            <a:r>
              <a:rPr sz="1814" b="1" spc="-23" dirty="0">
                <a:latin typeface="Tahoma"/>
                <a:cs typeface="Tahoma"/>
              </a:rPr>
              <a:t>АП</a:t>
            </a:r>
            <a:r>
              <a:rPr sz="1814" b="1" spc="-172" dirty="0">
                <a:latin typeface="Tahoma"/>
                <a:cs typeface="Tahoma"/>
              </a:rPr>
              <a:t>Р</a:t>
            </a:r>
            <a:r>
              <a:rPr sz="1814" b="1" spc="91" dirty="0">
                <a:latin typeface="Tahoma"/>
                <a:cs typeface="Tahoma"/>
              </a:rPr>
              <a:t>А</a:t>
            </a:r>
            <a:r>
              <a:rPr sz="1814" b="1" spc="-190" dirty="0">
                <a:latin typeface="Tahoma"/>
                <a:cs typeface="Tahoma"/>
              </a:rPr>
              <a:t>В</a:t>
            </a:r>
            <a:r>
              <a:rPr sz="1814" b="1" spc="-150" dirty="0">
                <a:latin typeface="Tahoma"/>
                <a:cs typeface="Tahoma"/>
              </a:rPr>
              <a:t>Л</a:t>
            </a:r>
            <a:r>
              <a:rPr sz="1814" b="1" spc="-185" dirty="0">
                <a:latin typeface="Tahoma"/>
                <a:cs typeface="Tahoma"/>
              </a:rPr>
              <a:t>Е</a:t>
            </a:r>
            <a:r>
              <a:rPr sz="1814" b="1" spc="-154" dirty="0">
                <a:latin typeface="Tahoma"/>
                <a:cs typeface="Tahoma"/>
              </a:rPr>
              <a:t>Н</a:t>
            </a:r>
            <a:r>
              <a:rPr sz="1814" b="1" spc="-168" dirty="0">
                <a:latin typeface="Tahoma"/>
                <a:cs typeface="Tahoma"/>
              </a:rPr>
              <a:t>И</a:t>
            </a:r>
            <a:r>
              <a:rPr sz="1814" b="1" spc="-236" dirty="0">
                <a:latin typeface="Tahoma"/>
                <a:cs typeface="Tahoma"/>
              </a:rPr>
              <a:t>Я</a:t>
            </a:r>
            <a:endParaRPr sz="1814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1942" y="2453652"/>
            <a:ext cx="707105" cy="29106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27256" marR="4607" indent="-116315">
              <a:spcBef>
                <a:spcPts val="91"/>
              </a:spcBef>
            </a:pPr>
            <a:r>
              <a:rPr sz="816" b="1" spc="-109" dirty="0">
                <a:latin typeface="Tahoma"/>
                <a:cs typeface="Tahoma"/>
              </a:rPr>
              <a:t>Ш</a:t>
            </a:r>
            <a:r>
              <a:rPr sz="816" b="1" spc="-63" dirty="0">
                <a:latin typeface="Tahoma"/>
                <a:cs typeface="Tahoma"/>
              </a:rPr>
              <a:t>К</a:t>
            </a:r>
            <a:r>
              <a:rPr sz="816" b="1" spc="-9" dirty="0">
                <a:latin typeface="Tahoma"/>
                <a:cs typeface="Tahoma"/>
              </a:rPr>
              <a:t>О</a:t>
            </a:r>
            <a:r>
              <a:rPr sz="816" b="1" spc="-14" dirty="0">
                <a:latin typeface="Tahoma"/>
                <a:cs typeface="Tahoma"/>
              </a:rPr>
              <a:t>Л</a:t>
            </a:r>
            <a:r>
              <a:rPr sz="816" b="1" spc="-91" dirty="0">
                <a:latin typeface="Tahoma"/>
                <a:cs typeface="Tahoma"/>
              </a:rPr>
              <a:t>Ь</a:t>
            </a:r>
            <a:r>
              <a:rPr sz="816" b="1" spc="-77" dirty="0">
                <a:latin typeface="Tahoma"/>
                <a:cs typeface="Tahoma"/>
              </a:rPr>
              <a:t>Н</a:t>
            </a:r>
            <a:r>
              <a:rPr sz="816" b="1" spc="-86" dirty="0">
                <a:latin typeface="Tahoma"/>
                <a:cs typeface="Tahoma"/>
              </a:rPr>
              <a:t>Ы</a:t>
            </a:r>
            <a:r>
              <a:rPr sz="816" b="1" spc="-54" dirty="0">
                <a:latin typeface="Tahoma"/>
                <a:cs typeface="Tahoma"/>
              </a:rPr>
              <a:t>Е  </a:t>
            </a:r>
            <a:r>
              <a:rPr sz="1000" b="1" spc="-91" dirty="0">
                <a:latin typeface="Tahoma"/>
                <a:cs typeface="Tahoma"/>
              </a:rPr>
              <a:t>ТЕАТРЫ</a:t>
            </a:r>
            <a:endParaRPr sz="816" dirty="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49359" y="2479245"/>
            <a:ext cx="681629" cy="31940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38196" marR="4607" indent="-127256">
              <a:spcBef>
                <a:spcPts val="91"/>
              </a:spcBef>
            </a:pPr>
            <a:r>
              <a:rPr lang="ru-RU" sz="1000" b="1" spc="-109" dirty="0">
                <a:latin typeface="Tahoma"/>
                <a:cs typeface="Tahoma"/>
              </a:rPr>
              <a:t>Школьные музеи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13358" y="2520487"/>
            <a:ext cx="849927" cy="38827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5182" algn="ctr">
              <a:spcBef>
                <a:spcPts val="91"/>
              </a:spcBef>
            </a:pPr>
            <a:r>
              <a:rPr sz="816" b="1" spc="-68" dirty="0">
                <a:latin typeface="Tahoma"/>
                <a:cs typeface="Tahoma"/>
              </a:rPr>
              <a:t>ШКОЛЬНЫЕ </a:t>
            </a:r>
            <a:r>
              <a:rPr sz="816" b="1" spc="-63" dirty="0">
                <a:latin typeface="Tahoma"/>
                <a:cs typeface="Tahoma"/>
              </a:rPr>
              <a:t> </a:t>
            </a:r>
            <a:r>
              <a:rPr sz="816" b="1" spc="82" dirty="0">
                <a:latin typeface="Tahoma"/>
                <a:cs typeface="Tahoma"/>
              </a:rPr>
              <a:t>С</a:t>
            </a:r>
            <a:r>
              <a:rPr sz="816" b="1" spc="-73" dirty="0">
                <a:latin typeface="Tahoma"/>
                <a:cs typeface="Tahoma"/>
              </a:rPr>
              <a:t>ПОР</a:t>
            </a:r>
            <a:r>
              <a:rPr sz="816" b="1" spc="-50" dirty="0">
                <a:latin typeface="Tahoma"/>
                <a:cs typeface="Tahoma"/>
              </a:rPr>
              <a:t>Т</a:t>
            </a:r>
            <a:r>
              <a:rPr sz="816" b="1" spc="-68" dirty="0">
                <a:latin typeface="Tahoma"/>
                <a:cs typeface="Tahoma"/>
              </a:rPr>
              <a:t>И</a:t>
            </a:r>
            <a:r>
              <a:rPr sz="816" b="1" spc="-86" dirty="0">
                <a:latin typeface="Tahoma"/>
                <a:cs typeface="Tahoma"/>
              </a:rPr>
              <a:t>В</a:t>
            </a:r>
            <a:r>
              <a:rPr sz="816" b="1" spc="-77" dirty="0">
                <a:latin typeface="Tahoma"/>
                <a:cs typeface="Tahoma"/>
              </a:rPr>
              <a:t>Н</a:t>
            </a:r>
            <a:r>
              <a:rPr sz="816" b="1" spc="-100" dirty="0">
                <a:latin typeface="Tahoma"/>
                <a:cs typeface="Tahoma"/>
              </a:rPr>
              <a:t>Ы</a:t>
            </a:r>
            <a:r>
              <a:rPr sz="816" b="1" spc="-54" dirty="0">
                <a:latin typeface="Tahoma"/>
                <a:cs typeface="Tahoma"/>
              </a:rPr>
              <a:t>Е  </a:t>
            </a:r>
            <a:r>
              <a:rPr sz="816" b="1" spc="-73" dirty="0">
                <a:latin typeface="Tahoma"/>
                <a:cs typeface="Tahoma"/>
              </a:rPr>
              <a:t>КЛУБЫ</a:t>
            </a:r>
            <a:endParaRPr sz="816" dirty="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83703" y="2511479"/>
            <a:ext cx="849928" cy="31940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000" b="1" spc="-59" dirty="0">
                <a:latin typeface="Tahoma"/>
                <a:cs typeface="Tahoma"/>
              </a:rPr>
              <a:t>МЕДИАЦЕНТРЫ</a:t>
            </a:r>
            <a:endParaRPr sz="816" dirty="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16002" y="2453651"/>
            <a:ext cx="967307" cy="371832"/>
          </a:xfrm>
          <a:prstGeom prst="rect">
            <a:avLst/>
          </a:prstGeom>
        </p:spPr>
        <p:txBody>
          <a:bodyPr vert="horz" wrap="square" lIns="0" tIns="25336" rIns="0" bIns="0" rtlCol="0">
            <a:spAutoFit/>
          </a:bodyPr>
          <a:lstStyle/>
          <a:p>
            <a:pPr marL="11516" marR="4607" indent="-576" algn="ctr">
              <a:lnSpc>
                <a:spcPts val="879"/>
              </a:lnSpc>
              <a:spcBef>
                <a:spcPts val="199"/>
              </a:spcBef>
            </a:pPr>
            <a:r>
              <a:rPr sz="900" b="1" spc="-63" dirty="0">
                <a:latin typeface="Tahoma"/>
                <a:cs typeface="Tahoma"/>
              </a:rPr>
              <a:t>ШКОЛЬНЫЙ</a:t>
            </a:r>
            <a:r>
              <a:rPr sz="816" b="1" spc="-63" dirty="0">
                <a:latin typeface="Tahoma"/>
                <a:cs typeface="Tahoma"/>
              </a:rPr>
              <a:t> </a:t>
            </a:r>
            <a:r>
              <a:rPr sz="816" b="1" spc="-59" dirty="0">
                <a:latin typeface="Tahoma"/>
                <a:cs typeface="Tahoma"/>
              </a:rPr>
              <a:t> </a:t>
            </a:r>
            <a:r>
              <a:rPr sz="816" b="1" spc="-82" dirty="0">
                <a:latin typeface="Tahoma"/>
                <a:cs typeface="Tahoma"/>
              </a:rPr>
              <a:t>Т</a:t>
            </a:r>
            <a:r>
              <a:rPr sz="816" b="1" spc="-100" dirty="0">
                <a:latin typeface="Tahoma"/>
                <a:cs typeface="Tahoma"/>
              </a:rPr>
              <a:t>У</a:t>
            </a:r>
            <a:r>
              <a:rPr sz="816" b="1" spc="-82" dirty="0">
                <a:latin typeface="Tahoma"/>
                <a:cs typeface="Tahoma"/>
              </a:rPr>
              <a:t>Р</a:t>
            </a:r>
            <a:r>
              <a:rPr sz="816" b="1" spc="-68" dirty="0">
                <a:latin typeface="Tahoma"/>
                <a:cs typeface="Tahoma"/>
              </a:rPr>
              <a:t>И</a:t>
            </a:r>
            <a:r>
              <a:rPr sz="816" b="1" spc="82" dirty="0">
                <a:latin typeface="Tahoma"/>
                <a:cs typeface="Tahoma"/>
              </a:rPr>
              <a:t>С</a:t>
            </a:r>
            <a:r>
              <a:rPr sz="816" b="1" spc="-27" dirty="0">
                <a:latin typeface="Tahoma"/>
                <a:cs typeface="Tahoma"/>
              </a:rPr>
              <a:t>Т</a:t>
            </a:r>
            <a:r>
              <a:rPr sz="816" b="1" spc="-45" dirty="0">
                <a:latin typeface="Tahoma"/>
                <a:cs typeface="Tahoma"/>
              </a:rPr>
              <a:t>С</a:t>
            </a:r>
            <a:r>
              <a:rPr sz="816" b="1" spc="-63" dirty="0">
                <a:latin typeface="Tahoma"/>
                <a:cs typeface="Tahoma"/>
              </a:rPr>
              <a:t>К</a:t>
            </a:r>
            <a:r>
              <a:rPr sz="816" b="1" spc="-82" dirty="0">
                <a:latin typeface="Tahoma"/>
                <a:cs typeface="Tahoma"/>
              </a:rPr>
              <a:t>И</a:t>
            </a:r>
            <a:r>
              <a:rPr sz="816" b="1" spc="-45" dirty="0">
                <a:latin typeface="Tahoma"/>
                <a:cs typeface="Tahoma"/>
              </a:rPr>
              <a:t>Й  </a:t>
            </a:r>
            <a:r>
              <a:rPr sz="816" b="1" spc="-68" dirty="0">
                <a:latin typeface="Tahoma"/>
                <a:cs typeface="Tahoma"/>
              </a:rPr>
              <a:t>КЛУБ</a:t>
            </a:r>
            <a:endParaRPr sz="816" dirty="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55646" y="1444789"/>
            <a:ext cx="5927988" cy="873401"/>
            <a:chOff x="702563" y="5635751"/>
            <a:chExt cx="4669790" cy="762000"/>
          </a:xfrm>
          <a:solidFill>
            <a:schemeClr val="accent5">
              <a:lumMod val="75000"/>
            </a:schemeClr>
          </a:solidFill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563" y="5638799"/>
              <a:ext cx="585215" cy="755903"/>
            </a:xfrm>
            <a:prstGeom prst="rect">
              <a:avLst/>
            </a:prstGeom>
            <a:grpFill/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6964" y="5711952"/>
              <a:ext cx="611111" cy="609599"/>
            </a:xfrm>
            <a:prstGeom prst="rect">
              <a:avLst/>
            </a:prstGeom>
            <a:grpFill/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40508" y="5705856"/>
              <a:ext cx="623315" cy="621791"/>
            </a:xfrm>
            <a:prstGeom prst="rect">
              <a:avLst/>
            </a:prstGeom>
            <a:grpFill/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90543" y="5711951"/>
              <a:ext cx="609599" cy="609599"/>
            </a:xfrm>
            <a:prstGeom prst="rect">
              <a:avLst/>
            </a:prstGeom>
            <a:grpFill/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10099" y="5635751"/>
              <a:ext cx="761999" cy="761999"/>
            </a:xfrm>
            <a:prstGeom prst="rect">
              <a:avLst/>
            </a:prstGeom>
            <a:grpFill/>
          </p:spPr>
        </p:pic>
      </p:grpSp>
      <p:sp>
        <p:nvSpPr>
          <p:cNvPr id="29" name="object 29"/>
          <p:cNvSpPr/>
          <p:nvPr/>
        </p:nvSpPr>
        <p:spPr>
          <a:xfrm>
            <a:off x="6383634" y="6500613"/>
            <a:ext cx="4559908" cy="11516"/>
          </a:xfrm>
          <a:custGeom>
            <a:avLst/>
            <a:gdLst/>
            <a:ahLst/>
            <a:cxnLst/>
            <a:rect l="l" t="t" r="r" b="b"/>
            <a:pathLst>
              <a:path w="5028565" h="12700">
                <a:moveTo>
                  <a:pt x="0" y="12699"/>
                </a:moveTo>
                <a:lnTo>
                  <a:pt x="5028487" y="12699"/>
                </a:lnTo>
                <a:lnTo>
                  <a:pt x="5028487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4294967295"/>
          </p:nvPr>
        </p:nvSpPr>
        <p:spPr>
          <a:xfrm>
            <a:off x="10425039" y="6473285"/>
            <a:ext cx="329368" cy="290371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34549">
              <a:spcBef>
                <a:spcPts val="103"/>
              </a:spcBef>
            </a:pPr>
            <a:fld id="{81D60167-4931-47E6-BA6A-407CBD079E47}" type="slidenum">
              <a:rPr spc="-141" dirty="0"/>
              <a:pPr marL="34549">
                <a:spcBef>
                  <a:spcPts val="103"/>
                </a:spcBef>
              </a:pPr>
              <a:t>15</a:t>
            </a:fld>
            <a:endParaRPr spc="-141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D67C4B8-5993-4AE9-9D79-86ECDD71AAFD}"/>
              </a:ext>
            </a:extLst>
          </p:cNvPr>
          <p:cNvSpPr/>
          <p:nvPr/>
        </p:nvSpPr>
        <p:spPr>
          <a:xfrm>
            <a:off x="2252875" y="3647915"/>
            <a:ext cx="3944725" cy="14205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Регионального центра выявления и сопровождения одаренных детей и молодежи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Сылдысчыгаш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FD8641F-B294-4734-8F53-D155F8C5E382}"/>
              </a:ext>
            </a:extLst>
          </p:cNvPr>
          <p:cNvSpPr/>
          <p:nvPr/>
        </p:nvSpPr>
        <p:spPr>
          <a:xfrm>
            <a:off x="455646" y="5430129"/>
            <a:ext cx="11460583" cy="133352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1:Охват дополнительным образованием- 80% (73028 чел.) от доли детей в возрасте от 5 до 18 лет (91284 чел.);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2:  в рамках проекта «УКР» создание 5369 мест по направлениям: школьные театры, школьные музеи, школьный туристический клуб.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3: Систематическое заполнение ЕАИС ПФДО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437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596" y="306576"/>
            <a:ext cx="8964488" cy="40466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 с нулевыми показателями по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дополнительному образованию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454437"/>
              </p:ext>
            </p:extLst>
          </p:nvPr>
        </p:nvGraphicFramePr>
        <p:xfrm>
          <a:off x="1112982" y="1106144"/>
          <a:ext cx="10453716" cy="4645712"/>
        </p:xfrm>
        <a:graphic>
          <a:graphicData uri="http://schemas.openxmlformats.org/drawingml/2006/table">
            <a:tbl>
              <a:tblPr firstRow="1" firstCol="1" bandRow="1"/>
              <a:tblGrid>
                <a:gridCol w="10453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7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Бай-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Тайгинский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кожуун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2" marR="43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МКДОУ детский сад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Чаптанчыгбай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2" marR="43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1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МБДОУ детский сад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Челээш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с. Дружба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2" marR="43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4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Каа-Хемский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кожуун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2" marR="43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20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МБДОУ детский сад № 5 «Родничок» с. Сарыг-Сеп</a:t>
                      </a:r>
                    </a:p>
                  </a:txBody>
                  <a:tcPr marL="43262" marR="43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4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Тере-Хольский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кожуун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2" marR="43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4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МБДОУ детский сад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Хунчугеш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с.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Кунгуртуг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2" marR="43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4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Чаа-Хольский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кожуун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2" marR="43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4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МБДОУ детский сад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Чодураа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с. Чаа-Холь</a:t>
                      </a:r>
                    </a:p>
                  </a:txBody>
                  <a:tcPr marL="43262" marR="43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88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МБДОУ детский сад «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Сайзанак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с.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Булун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-Терек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2" marR="43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4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Ресучреждения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2" marR="43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34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ГБООУ «Санаторная школа-интернат РТ»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2" marR="43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42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1865429" y="1825690"/>
            <a:ext cx="206829" cy="49175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228" y="365126"/>
            <a:ext cx="10232571" cy="2662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дополнительного образования детей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7681" y="1048484"/>
            <a:ext cx="4474029" cy="5971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навигатор дополнительного образования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631711" y="1079574"/>
            <a:ext cx="391888" cy="4323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03371" y="1079573"/>
            <a:ext cx="6868886" cy="566057"/>
          </a:xfrm>
          <a:prstGeom prst="rect">
            <a:avLst/>
          </a:prstGeom>
          <a:solidFill>
            <a:srgbClr val="B3D0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автоматизированная система дополнительного образования (ЕАИС ДО )</a:t>
            </a: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6963102" y="1722248"/>
            <a:ext cx="222744" cy="25285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03372" y="2030775"/>
            <a:ext cx="3995056" cy="4658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поставщиков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312746" y="2051717"/>
            <a:ext cx="2552683" cy="465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программ-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3440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85EEDAD-CF83-4662-9AF5-F37CC15392C5}"/>
              </a:ext>
            </a:extLst>
          </p:cNvPr>
          <p:cNvSpPr/>
          <p:nvPr/>
        </p:nvSpPr>
        <p:spPr>
          <a:xfrm>
            <a:off x="5203371" y="2767469"/>
            <a:ext cx="3995057" cy="9195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организации, реализующие дополнительные общеобразовательные  программы – 397 ;  охват-77977 детей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311207" y="2703841"/>
            <a:ext cx="2554222" cy="13534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техническая – 285;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художественная – 974;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естественно-научная – 352;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социально-гуманитарная – 900;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туристско-краеведческая – 140;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физкультурно-спортивная – 789.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926770" y="6494294"/>
            <a:ext cx="10145487" cy="2489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6200000">
            <a:off x="1775240" y="6299965"/>
            <a:ext cx="405846" cy="480765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5120" y="243840"/>
            <a:ext cx="11460480" cy="741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681" y="5834184"/>
            <a:ext cx="4550122" cy="537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технопарк «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Центр «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куб» - 24,8% при плане 5,3% (19321 чел.)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03371" y="4135192"/>
            <a:ext cx="6678227" cy="2355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Предложения: 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провести анализ системы дополнительного образования в МО РТ;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отсутствием УДО в Тес-Хемском, Чаа-Хольском 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Чеди-Хольском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 кожуунах, внести предложения по их созданию;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подготовительную работу по модели «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Школа+УДО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Овюрский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Бай-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Тайгинский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Тоджинский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работу по реализации краткосрочных программ и внесение данных программ в ЕАИС ПФДО;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предложения по созданию регионального образовательного центра в Бай-Тайгинском кожууне по модели «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Школа+УДО+СПО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5400000">
            <a:off x="7004228" y="2535450"/>
            <a:ext cx="222744" cy="25285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1823508996"/>
              </p:ext>
            </p:extLst>
          </p:nvPr>
        </p:nvGraphicFramePr>
        <p:xfrm>
          <a:off x="157681" y="1602462"/>
          <a:ext cx="4474029" cy="4108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2038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CC682B9-E5AB-4C8F-84A8-5A722F0DE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9851016"/>
              </p:ext>
            </p:extLst>
          </p:nvPr>
        </p:nvGraphicFramePr>
        <p:xfrm>
          <a:off x="844063" y="665017"/>
          <a:ext cx="6499272" cy="2307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90" y="87790"/>
            <a:ext cx="7998691" cy="5772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612" y="3746882"/>
            <a:ext cx="8728276" cy="6583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808" y="4672329"/>
            <a:ext cx="8649080" cy="6661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1612" y="5682980"/>
            <a:ext cx="8776251" cy="5520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72418" y="3284233"/>
            <a:ext cx="8807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создано 2174 инфраструктурных мест технической, физкультурно-спортивной,  социально-гуманитарной, естественнонаучной, туристско-краеведческой, и художественной направленностей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72417" y="4220826"/>
            <a:ext cx="8807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создано 833 инфраструктурных мест естественнонаучной, социально-гуманитарной, туристско-краеведческой, физкультурно-спортивной и художественной направленностей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2417" y="6044376"/>
            <a:ext cx="9435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плану в 2024 году будет создано 5369 инфраструктурных мест естественнонаучной, социально-гуманитарной, туристско-краеведческой, художественной и физкультурно-спортивной направленностей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72417" y="5233767"/>
            <a:ext cx="9439564" cy="51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будет создано 833 инфраструктурных мест туристско-краеведческой, художественной и физкультурно-спортивной направленностей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919849" y="4709724"/>
            <a:ext cx="2055094" cy="389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10 255 960, 00 тыс. руб.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915316" y="3724887"/>
            <a:ext cx="2055094" cy="389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14 534 850, 00 тыс. руб.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915316" y="5718794"/>
            <a:ext cx="2055094" cy="389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5 127 980, 00 тыс. руб.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1611" y="6521838"/>
            <a:ext cx="8776251" cy="55202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965684" y="6546739"/>
            <a:ext cx="2055094" cy="389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65, 937, 78 тыс. руб.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10BCC9-187E-4BA7-A5AC-491EF8D4C9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8190"/>
          <a:stretch/>
        </p:blipFill>
        <p:spPr>
          <a:xfrm>
            <a:off x="6625883" y="447291"/>
            <a:ext cx="5394895" cy="272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16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619" y="229324"/>
            <a:ext cx="11316831" cy="802772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Приоритетом системы воспитания на 2023-2024 учебный год обозначено внедрение Всероссийского проекта «Школа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 в образовательных организациях Республики Тыва в части воспитания это прежде всего: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619" y="1300523"/>
            <a:ext cx="11380207" cy="528134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единой воспитывающей среды, ориентированной на формирование патриотизма, российской гражданской идентичности, духовно-нравственной культуры на основе российских традиционных духовных и культурных ценностей;</a:t>
            </a:r>
          </a:p>
          <a:p>
            <a:pPr algn="just">
              <a:lnSpc>
                <a:spcPct val="12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дополнительного образования (школьные театры, музеи, ШСК и др.); </a:t>
            </a:r>
          </a:p>
          <a:p>
            <a:pPr algn="just">
              <a:lnSpc>
                <a:spcPct val="12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здоровье сберегающих технологий и психологическое сопровождение обучающихся;</a:t>
            </a:r>
          </a:p>
          <a:p>
            <a:pPr algn="just">
              <a:lnSpc>
                <a:spcPct val="12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Школы полного дня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объединяющим территориально и духовно детей и взрослых, через объединение инфраструктуры общеобразовательных организаций, учреждений дополнительного образования по линии образования, культуры и спорта сетевое взаимодействие в рамках проекта «Школа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России»; </a:t>
            </a:r>
          </a:p>
          <a:p>
            <a:pPr algn="just">
              <a:lnSpc>
                <a:spcPct val="12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региональной программы развития системы воспитания, которая позволит привести к единообразию всю систему воспитания жителей республики и кейсов по воспитанию для образовательных организаций республики.</a:t>
            </a:r>
          </a:p>
          <a:p>
            <a:pPr algn="just">
              <a:lnSpc>
                <a:spcPct val="12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работу со всеми субъектами воспитания и профилактики правонарушений по внесению изменений в государственную программу «Профилактика безнадзорности и правонарушений несовершеннолетних на 2022-2024 годы»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00737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745758-46AB-4F55-B0EA-0DA827CE9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65"/>
          <a:stretch/>
        </p:blipFill>
        <p:spPr>
          <a:xfrm>
            <a:off x="0" y="617303"/>
            <a:ext cx="5748184" cy="66688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96D1FD-C48A-43AB-BE02-15E70E73E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906" y="727379"/>
            <a:ext cx="6314505" cy="59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99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2873" y="-126609"/>
            <a:ext cx="12264800" cy="685751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02831" y="478302"/>
            <a:ext cx="11789169" cy="5641143"/>
            <a:chOff x="1207251" y="973874"/>
            <a:chExt cx="18896965" cy="77266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18186" y="3489246"/>
              <a:ext cx="3185913" cy="52111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3811796" y="3302150"/>
            <a:ext cx="5848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Circe Bold" pitchFamily="34" charset="-52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7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0394" y="169645"/>
            <a:ext cx="5395778" cy="566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108"/>
            <a:ext cx="5624420" cy="747522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воспитания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3195587" y="4527148"/>
            <a:ext cx="85568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						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85861" y="975057"/>
            <a:ext cx="5956695" cy="1060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+mj-lt"/>
              </a:rPr>
              <a:t>Утверждение новых ФГОС начального общего и ФГОС основного общего образования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+mj-lt"/>
              </a:rPr>
              <a:t>(май 2021 год) в части направлений воспитания, личностных результатов образования и др.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85864" y="120963"/>
            <a:ext cx="5956694" cy="3765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Поправки в Конституцию Российской Федерации (2020 год);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A8FE32-530A-40AD-8BDA-C4EEEFC27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862" y="539571"/>
            <a:ext cx="5956695" cy="3922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60" y="1430434"/>
            <a:ext cx="5305245" cy="33148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424" y="2079091"/>
            <a:ext cx="6103576" cy="3151238"/>
          </a:xfrm>
          <a:prstGeom prst="rect">
            <a:avLst/>
          </a:prstGeom>
        </p:spPr>
      </p:pic>
      <p:sp>
        <p:nvSpPr>
          <p:cNvPr id="10" name="Левая фигурная скобка 9"/>
          <p:cNvSpPr/>
          <p:nvPr/>
        </p:nvSpPr>
        <p:spPr>
          <a:xfrm>
            <a:off x="5624423" y="267419"/>
            <a:ext cx="461438" cy="161313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724619" y="831040"/>
            <a:ext cx="4796287" cy="48450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Изменения в законодательстве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0394" y="5092159"/>
            <a:ext cx="11773077" cy="1558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Актуализировать рабочие программы воспитания и календарный план работы в соответствии с федеральными требованиями;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курса «Семейная педагогика» (Семьеведение) для учащихся 8-9 классов и студентов СПО</a:t>
            </a:r>
          </a:p>
          <a:p>
            <a:pPr algn="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срок: 1 сентября 2023 год</a:t>
            </a:r>
          </a:p>
        </p:txBody>
      </p:sp>
    </p:spTree>
    <p:extLst>
      <p:ext uri="{BB962C8B-B14F-4D97-AF65-F5344CB8AC3E}">
        <p14:creationId xmlns:p14="http://schemas.microsoft.com/office/powerpoint/2010/main" val="2962821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5C619-C8B9-47B4-8A1D-22D3346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841" y="276786"/>
            <a:ext cx="8547296" cy="416473"/>
          </a:xfrm>
        </p:spPr>
        <p:txBody>
          <a:bodyPr>
            <a:noAutofit/>
          </a:bodyPr>
          <a:lstStyle/>
          <a:p>
            <a:r>
              <a:rPr lang="ru-RU" sz="1800" b="1" spc="-10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</a:t>
            </a:r>
            <a:r>
              <a:rPr lang="ru-RU" sz="1800" b="1" spc="-3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b="1" spc="-1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ИРЕКТОРА</a:t>
            </a:r>
            <a:r>
              <a:rPr lang="ru-RU" sz="1800" b="1" spc="-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1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1" spc="-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8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</a:t>
            </a:r>
            <a:r>
              <a:rPr lang="ru-RU" sz="1800" b="1" spc="-1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800" b="1" spc="-3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16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b="1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19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</a:t>
            </a:r>
            <a:r>
              <a:rPr lang="ru-RU" sz="1800" b="1" spc="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АИМОД</a:t>
            </a:r>
            <a:r>
              <a:rPr lang="ru-RU" sz="1800" b="1" spc="-1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ЕЙСТВИЮ  </a:t>
            </a:r>
            <a:r>
              <a:rPr lang="ru-RU" sz="1800" b="1" spc="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b="1" spc="-3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b="1" spc="-11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ЕТСКИМ</a:t>
            </a:r>
            <a:r>
              <a:rPr lang="ru-RU" sz="1800" b="1" spc="-1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b="1" spc="-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</a:t>
            </a:r>
            <a:r>
              <a:rPr lang="ru-RU" sz="1800" b="1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ЩЕСТВЕННЫМ</a:t>
            </a:r>
            <a:r>
              <a:rPr lang="ru-RU" sz="1800" b="1" spc="-1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b="1" spc="-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1800" b="1" spc="-1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ЪЕДИНЕНИЯМИ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ject 18">
            <a:extLst>
              <a:ext uri="{FF2B5EF4-FFF2-40B4-BE49-F238E27FC236}">
                <a16:creationId xmlns:a16="http://schemas.microsoft.com/office/drawing/2014/main" id="{B90AC51A-8AB4-4348-B18D-11FE2D3DC0A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344" y="162248"/>
            <a:ext cx="2178497" cy="89986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F986BA8-A5AA-47BB-A76D-AD0CBB524B25}"/>
              </a:ext>
            </a:extLst>
          </p:cNvPr>
          <p:cNvSpPr/>
          <p:nvPr/>
        </p:nvSpPr>
        <p:spPr>
          <a:xfrm>
            <a:off x="395013" y="1062109"/>
            <a:ext cx="5400876" cy="3786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2023 года в проекте: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19-МО; 105-школ; 13-СПО</a:t>
            </a:r>
          </a:p>
          <a:p>
            <a:pPr algn="ctr"/>
            <a:endParaRPr lang="ru-RU" dirty="0"/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начало учебного года: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t">
              <a:buAutoNum type="arabicPeriod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«Советник директора  по воспитанию и взаимодействию с  детскими общественными  объединениями»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штатные расписания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организаций;</a:t>
            </a:r>
          </a:p>
          <a:p>
            <a:pPr marL="342900" indent="-342900" fontAlgn="t"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t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трудоустройства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советников  в образовательные организации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29 августа 2023 г.;</a:t>
            </a:r>
          </a:p>
          <a:p>
            <a:pPr marL="342900" indent="-342900" fontAlgn="t"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t">
              <a:buAutoNum type="arabicPeriod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заочного обучения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советниками на платформе  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навигаторыдетства.рф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28 августа 2023 г.;</a:t>
            </a:r>
          </a:p>
          <a:p>
            <a:pPr marL="342900" indent="-342900" fontAlgn="t">
              <a:buAutoNum type="arabicPeriod"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						</a:t>
            </a:r>
          </a:p>
          <a:p>
            <a:pPr marL="342900" indent="-342900" fontAlgn="t"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0" name="object 10">
            <a:extLst>
              <a:ext uri="{FF2B5EF4-FFF2-40B4-BE49-F238E27FC236}">
                <a16:creationId xmlns:a16="http://schemas.microsoft.com/office/drawing/2014/main" id="{B0DDA6B0-23C1-4C7A-A4D1-C1EF3B7BC1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79585" y="2020598"/>
            <a:ext cx="1517401" cy="1361737"/>
          </a:xfrm>
          <a:prstGeom prst="rect">
            <a:avLst/>
          </a:prstGeom>
        </p:spPr>
      </p:pic>
      <p:pic>
        <p:nvPicPr>
          <p:cNvPr id="12" name="object 7">
            <a:extLst>
              <a:ext uri="{FF2B5EF4-FFF2-40B4-BE49-F238E27FC236}">
                <a16:creationId xmlns:a16="http://schemas.microsoft.com/office/drawing/2014/main" id="{F9DF9BF5-0471-4795-A6A9-E4D7C12F768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79586" y="668252"/>
            <a:ext cx="1517401" cy="1275863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F8790AA-8C20-4914-83FC-F7572EA4A4CB}"/>
              </a:ext>
            </a:extLst>
          </p:cNvPr>
          <p:cNvSpPr/>
          <p:nvPr/>
        </p:nvSpPr>
        <p:spPr>
          <a:xfrm>
            <a:off x="6561788" y="3447664"/>
            <a:ext cx="4389938" cy="1063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8960" marR="33401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Liberation Sans Narrow"/>
                <a:cs typeface="Times New Roman" panose="02020603050405020304" pitchFamily="18" charset="0"/>
              </a:rPr>
              <a:t>В ЧЁМ РАЗНИЦА</a:t>
            </a:r>
            <a:r>
              <a:rPr lang="ru-RU" sz="1400" b="1" spc="-265" dirty="0">
                <a:latin typeface="Times New Roman" panose="02020603050405020304" pitchFamily="18" charset="0"/>
                <a:ea typeface="Liberation Sans Narrow"/>
                <a:cs typeface="Times New Roman" panose="02020603050405020304" pitchFamily="18" charset="0"/>
              </a:rPr>
              <a:t> </a:t>
            </a:r>
            <a:r>
              <a:rPr lang="ru-RU" sz="1400" b="1" spc="-20" dirty="0">
                <a:latin typeface="Times New Roman" panose="02020603050405020304" pitchFamily="18" charset="0"/>
                <a:ea typeface="Liberation Sans Narrow"/>
                <a:cs typeface="Times New Roman" panose="02020603050405020304" pitchFamily="18" charset="0"/>
              </a:rPr>
              <a:t>МЕЖДУ </a:t>
            </a:r>
            <a:r>
              <a:rPr lang="ru-RU" sz="1400" b="1" dirty="0">
                <a:latin typeface="Times New Roman" panose="02020603050405020304" pitchFamily="18" charset="0"/>
                <a:ea typeface="Liberation Sans Narrow"/>
                <a:cs typeface="Times New Roman" panose="02020603050405020304" pitchFamily="18" charset="0"/>
              </a:rPr>
              <a:t>СОВЕТНИКОМ ПО ВОСПИТАНИЮ И</a:t>
            </a:r>
            <a:endParaRPr lang="ru-RU" sz="1200" dirty="0">
              <a:latin typeface="Times New Roman" panose="02020603050405020304" pitchFamily="18" charset="0"/>
              <a:ea typeface="Liberation Sans Narrow"/>
              <a:cs typeface="Times New Roman" panose="02020603050405020304" pitchFamily="18" charset="0"/>
            </a:endParaRPr>
          </a:p>
          <a:p>
            <a:pPr marL="568960" marR="33528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Liberation Sans Narrow"/>
                <a:cs typeface="Times New Roman" panose="02020603050405020304" pitchFamily="18" charset="0"/>
              </a:rPr>
              <a:t>ЗАМЕСТИТЕЛЕМ ДИРЕКТОРА ПО ВОСПИТАТЕЛЬНОЙ РАБОТЕ?</a:t>
            </a:r>
            <a:endParaRPr lang="ru-RU" sz="1200" dirty="0">
              <a:effectLst/>
              <a:latin typeface="Times New Roman" panose="02020603050405020304" pitchFamily="18" charset="0"/>
              <a:ea typeface="Liberation Sans Narrow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4A127D4-1C98-4698-A026-7FA557499240}"/>
              </a:ext>
            </a:extLst>
          </p:cNvPr>
          <p:cNvSpPr/>
          <p:nvPr/>
        </p:nvSpPr>
        <p:spPr>
          <a:xfrm>
            <a:off x="4745896" y="1747012"/>
            <a:ext cx="1832317" cy="489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59, 5 ставок</a:t>
            </a:r>
          </a:p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D9A9FEA-B6CB-4567-80E5-99C50230833B}"/>
              </a:ext>
            </a:extLst>
          </p:cNvPr>
          <p:cNvSpPr/>
          <p:nvPr/>
        </p:nvSpPr>
        <p:spPr>
          <a:xfrm>
            <a:off x="330537" y="5364951"/>
            <a:ext cx="525545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57150" lvl="0" indent="-342900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93370" algn="l"/>
              </a:tabLst>
            </a:pPr>
            <a:r>
              <a:rPr lang="ru-RU" b="1" u="sng" dirty="0">
                <a:solidFill>
                  <a:srgbClr val="C45811"/>
                </a:solidFill>
                <a:uFill>
                  <a:solidFill>
                    <a:srgbClr val="C45811"/>
                  </a:solidFill>
                </a:uFill>
                <a:latin typeface="Times New Roman" panose="02020603050405020304" pitchFamily="18" charset="0"/>
                <a:ea typeface="Liberation Sans Narrow"/>
                <a:cs typeface="Times New Roman" panose="02020603050405020304" pitchFamily="18" charset="0"/>
              </a:rPr>
              <a:t>Заместитель директора по ВР</a:t>
            </a:r>
            <a:r>
              <a:rPr lang="ru-RU" b="1" dirty="0">
                <a:solidFill>
                  <a:srgbClr val="C45811"/>
                </a:solidFill>
                <a:latin typeface="Times New Roman" panose="02020603050405020304" pitchFamily="18" charset="0"/>
                <a:ea typeface="Liberation Sans Narrow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Liberation Sans Narrow"/>
                <a:cs typeface="Times New Roman" panose="02020603050405020304" pitchFamily="18" charset="0"/>
              </a:rPr>
              <a:t>входит в административно-управленческую команду школы. Это МЕНЕДЖЕР.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1F63E5E-A5BC-4AB7-B81A-823DC23B1406}"/>
              </a:ext>
            </a:extLst>
          </p:cNvPr>
          <p:cNvSpPr/>
          <p:nvPr/>
        </p:nvSpPr>
        <p:spPr>
          <a:xfrm>
            <a:off x="5908432" y="4848555"/>
            <a:ext cx="5953032" cy="2028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130810" lvl="1" indent="-285750">
              <a:lnSpc>
                <a:spcPct val="90000"/>
              </a:lnSpc>
              <a:spcAft>
                <a:spcPts val="0"/>
              </a:spcAft>
              <a:buSzPts val="1350"/>
              <a:buFont typeface="Wingdings" panose="05000000000000000000" pitchFamily="2" charset="2"/>
              <a:buChar char=""/>
              <a:tabLst>
                <a:tab pos="835025" algn="l"/>
              </a:tabLst>
            </a:pPr>
            <a:r>
              <a:rPr lang="ru-RU" sz="1400" b="1" u="sng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Советник по воспитанию </a:t>
            </a:r>
            <a:r>
              <a:rPr lang="ru-RU" sz="1400" u="sng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третьей ступенью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(после завучей и директора).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 согласует свою  работу с педагогом-организатором.</a:t>
            </a:r>
          </a:p>
          <a:p>
            <a:pPr lvl="1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 является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координирующим, направляющим, организующим, связующим звеном в работе школы, но в отношении детей.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числе, много помогает обучающимся индивидуально.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деятельности советника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похоже на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тьюторство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b="1" dirty="0"/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4390" marR="532765">
              <a:lnSpc>
                <a:spcPct val="9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Liberation Sans Narrow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Liberation Sans Narrow"/>
              <a:cs typeface="Times New Roman" panose="02020603050405020304" pitchFamily="18" charset="0"/>
            </a:endParaRP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001FA98A-3863-4201-B442-874AAFF05B00}"/>
              </a:ext>
            </a:extLst>
          </p:cNvPr>
          <p:cNvSpPr/>
          <p:nvPr/>
        </p:nvSpPr>
        <p:spPr>
          <a:xfrm>
            <a:off x="6330106" y="759538"/>
            <a:ext cx="3949480" cy="1136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проекта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EFE0BD34-98B2-416D-9068-F0A0DF0D3F8B}"/>
              </a:ext>
            </a:extLst>
          </p:cNvPr>
          <p:cNvSpPr/>
          <p:nvPr/>
        </p:nvSpPr>
        <p:spPr>
          <a:xfrm>
            <a:off x="6330106" y="2010394"/>
            <a:ext cx="3949480" cy="1399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 введению должности в штатное расписание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E1BAFDE3-C330-40B9-928E-C9B44721D0B4}"/>
              </a:ext>
            </a:extLst>
          </p:cNvPr>
          <p:cNvCxnSpPr/>
          <p:nvPr/>
        </p:nvCxnSpPr>
        <p:spPr>
          <a:xfrm flipH="1">
            <a:off x="4220308" y="4511224"/>
            <a:ext cx="3545058" cy="679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DA7D72EA-034B-4ECE-935E-33D2345EC5A0}"/>
              </a:ext>
            </a:extLst>
          </p:cNvPr>
          <p:cNvCxnSpPr/>
          <p:nvPr/>
        </p:nvCxnSpPr>
        <p:spPr>
          <a:xfrm>
            <a:off x="9115865" y="4511224"/>
            <a:ext cx="323557" cy="337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840E1481-73A5-4768-BE2C-505D18638539}"/>
              </a:ext>
            </a:extLst>
          </p:cNvPr>
          <p:cNvCxnSpPr/>
          <p:nvPr/>
        </p:nvCxnSpPr>
        <p:spPr>
          <a:xfrm>
            <a:off x="6096000" y="4511224"/>
            <a:ext cx="57009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09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824" y="832919"/>
            <a:ext cx="2717916" cy="42913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2022-2023 учебный год проведено 34 занятий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час в неделю).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Внеурочные занятия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«Разговоры о важном»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проводились с учетов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компонента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«Разговоры о важном» за учебный год приняли участие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71 110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66824" y="127122"/>
          <a:ext cx="11656589" cy="488513"/>
        </p:xfrm>
        <a:graphic>
          <a:graphicData uri="http://schemas.openxmlformats.org/drawingml/2006/table">
            <a:tbl>
              <a:tblPr firstRow="1" firstCol="1" bandRow="1"/>
              <a:tblGrid>
                <a:gridCol w="5583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3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BA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«Внеурочная деятельность»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6825" y="5341545"/>
            <a:ext cx="11656589" cy="12765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2023 года   внедряется разработанный ИРНШ региональный компонент по традиционным темам внеурочных занятий: «про счастье», «семейные ценности тувинского народа», «речевой этикет в тувинских героических сказаниях».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446" y="832305"/>
            <a:ext cx="8894835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6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842788" y="548088"/>
            <a:ext cx="7260880" cy="650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подходы к работе с родительской общественностью</a:t>
            </a:r>
          </a:p>
        </p:txBody>
      </p:sp>
      <p:sp>
        <p:nvSpPr>
          <p:cNvPr id="29" name="Стрелка вправо 28"/>
          <p:cNvSpPr/>
          <p:nvPr/>
        </p:nvSpPr>
        <p:spPr>
          <a:xfrm rot="7262879">
            <a:off x="3924098" y="1243887"/>
            <a:ext cx="323204" cy="22798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536128"/>
              </p:ext>
            </p:extLst>
          </p:nvPr>
        </p:nvGraphicFramePr>
        <p:xfrm>
          <a:off x="32487" y="47508"/>
          <a:ext cx="12084878" cy="471638"/>
        </p:xfrm>
        <a:graphic>
          <a:graphicData uri="http://schemas.openxmlformats.org/drawingml/2006/table">
            <a:tbl>
              <a:tblPr firstRow="1" firstCol="1" bandRow="1"/>
              <a:tblGrid>
                <a:gridCol w="3887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7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«Взаимодействие с родителями»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176897" y="1543043"/>
            <a:ext cx="4096339" cy="650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национальная родительская Ассоциация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874878" y="1543043"/>
            <a:ext cx="2431269" cy="6301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Отцов</a:t>
            </a:r>
          </a:p>
        </p:txBody>
      </p:sp>
      <p:sp>
        <p:nvSpPr>
          <p:cNvPr id="50" name="Стрелка вправо 49"/>
          <p:cNvSpPr/>
          <p:nvPr/>
        </p:nvSpPr>
        <p:spPr>
          <a:xfrm rot="4325534">
            <a:off x="7780080" y="1250563"/>
            <a:ext cx="267944" cy="22798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 rot="5400000">
            <a:off x="4054181" y="1547257"/>
            <a:ext cx="955916" cy="25885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7914052" y="1504004"/>
            <a:ext cx="4009361" cy="650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Совет при Министерстве образования РТ</a:t>
            </a:r>
          </a:p>
        </p:txBody>
      </p:sp>
      <p:sp>
        <p:nvSpPr>
          <p:cNvPr id="61" name="Стрелка вправо 60"/>
          <p:cNvSpPr/>
          <p:nvPr/>
        </p:nvSpPr>
        <p:spPr>
          <a:xfrm rot="5400000">
            <a:off x="5956538" y="1246182"/>
            <a:ext cx="267944" cy="22798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detsad236.ucoz.com/Foto/img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3"/>
          <a:stretch/>
        </p:blipFill>
        <p:spPr bwMode="auto">
          <a:xfrm>
            <a:off x="3031754" y="2375037"/>
            <a:ext cx="6345502" cy="341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410439" y="2893770"/>
            <a:ext cx="1984547" cy="861613"/>
            <a:chOff x="3410439" y="2893770"/>
            <a:chExt cx="1984547" cy="861613"/>
          </a:xfrm>
        </p:grpSpPr>
        <p:sp>
          <p:nvSpPr>
            <p:cNvPr id="3" name="Овал 2"/>
            <p:cNvSpPr/>
            <p:nvPr/>
          </p:nvSpPr>
          <p:spPr>
            <a:xfrm>
              <a:off x="3410439" y="2893770"/>
              <a:ext cx="1984547" cy="8616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8" name="Picture 6" descr="https://getfive.com/wp-content/uploads/2017/08/cutural_g5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8" t="21828" r="8463" b="12688"/>
            <a:stretch/>
          </p:blipFill>
          <p:spPr bwMode="auto">
            <a:xfrm>
              <a:off x="3823290" y="3012231"/>
              <a:ext cx="1158844" cy="62468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" name="Прямая со стрелкой 6"/>
          <p:cNvCxnSpPr/>
          <p:nvPr/>
        </p:nvCxnSpPr>
        <p:spPr>
          <a:xfrm>
            <a:off x="4532139" y="3790203"/>
            <a:ext cx="1216811" cy="428712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5140544" y="3392483"/>
            <a:ext cx="1310393" cy="279257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H="1" flipV="1">
            <a:off x="4187064" y="3751165"/>
            <a:ext cx="431295" cy="1336884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3687516" y="2517481"/>
            <a:ext cx="1490297" cy="3843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ОРГАНИЗАЦИИ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460956" y="4565598"/>
            <a:ext cx="2431269" cy="12282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Задействованы  в профилактической работе 157 групп родительских патрулей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60956" y="2917990"/>
            <a:ext cx="2431269" cy="12282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 более 50 профилактических мероприятий  с охватом 7561 обучающихся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600015" y="2901816"/>
            <a:ext cx="2431269" cy="12282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4 всеобуча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9588723" y="4544917"/>
            <a:ext cx="2431269" cy="12282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осознанного родительства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счастливой семьи»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0956" y="5995716"/>
            <a:ext cx="11559036" cy="724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необходимо начать реализацию программы «Азбука счастливой семьи» во всех ОО республики.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максимальный охват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2587987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299896"/>
              </p:ext>
            </p:extLst>
          </p:nvPr>
        </p:nvGraphicFramePr>
        <p:xfrm>
          <a:off x="134754" y="60168"/>
          <a:ext cx="11906450" cy="488513"/>
        </p:xfrm>
        <a:graphic>
          <a:graphicData uri="http://schemas.openxmlformats.org/drawingml/2006/table">
            <a:tbl>
              <a:tblPr firstRow="1" firstCol="1" bandRow="1"/>
              <a:tblGrid>
                <a:gridCol w="5703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3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BA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«Школьные</a:t>
                      </a:r>
                      <a:r>
                        <a:rPr lang="ru-RU" sz="1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спортивные клубы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D42EA96-ABEA-4B27-A0EB-424226B51B4F}"/>
              </a:ext>
            </a:extLst>
          </p:cNvPr>
          <p:cNvSpPr/>
          <p:nvPr/>
        </p:nvSpPr>
        <p:spPr>
          <a:xfrm>
            <a:off x="846695" y="704050"/>
            <a:ext cx="3953302" cy="5673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Школьные спортивные клубы и команды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охват 23006 чел.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A12E18D-9225-44A6-AB59-5255866F128D}"/>
              </a:ext>
            </a:extLst>
          </p:cNvPr>
          <p:cNvCxnSpPr>
            <a:cxnSpLocks/>
          </p:cNvCxnSpPr>
          <p:nvPr/>
        </p:nvCxnSpPr>
        <p:spPr>
          <a:xfrm>
            <a:off x="5870711" y="1195966"/>
            <a:ext cx="3089" cy="504738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id="{03D6F1D3-40F3-42D5-8321-0EB2341DCE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492554"/>
              </p:ext>
            </p:extLst>
          </p:nvPr>
        </p:nvGraphicFramePr>
        <p:xfrm>
          <a:off x="253497" y="1380253"/>
          <a:ext cx="5314652" cy="2245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957339" y="598421"/>
            <a:ext cx="609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и предложения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76362" y="915667"/>
            <a:ext cx="58778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t="12595"/>
          <a:stretch/>
        </p:blipFill>
        <p:spPr>
          <a:xfrm>
            <a:off x="79512" y="4119327"/>
            <a:ext cx="5791200" cy="22294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44549" y="917808"/>
            <a:ext cx="5909640" cy="618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-90170" algn="l"/>
                <a:tab pos="27051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созданы ШСК: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-90170" algn="l"/>
                <a:tab pos="270510" algn="l"/>
              </a:tabLst>
            </a:pP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Каа-Хемский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кожуун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МБОУ ВСОШ с Сарыг-Сеп, МУО «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Авыйганская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ОН (неполная) школа», МБОУ СОШ с.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Сизим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МБОУ ООШ с.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Усть-Ужеп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МБОУ НОШ м.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Эржей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МБОУ НОШ м.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Катазы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-90170" algn="l"/>
                <a:tab pos="27051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Тоджинский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кожун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(МБОУ «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Хамсаринская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НОШ», МБОУ «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Сыстыг-Хемская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ООШ»;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-90170" algn="l"/>
                <a:tab pos="270510" algn="l"/>
              </a:tabLst>
            </a:pP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Эрзинский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кожуун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(МБОУ ОМОШ с.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Качык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-90170" algn="l"/>
                <a:tab pos="27051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Кызылский 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кожуун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(МБОУ «Начальная школа-детский сад» пгт.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Каа-хем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-90170" algn="l"/>
                <a:tab pos="27051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Республиканские учреждения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(кроме ГБОУ РТ «РШИ «Тувинский кадетский корпус»).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-90170" algn="l"/>
                <a:tab pos="27051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Высокая результативность деятельности ШСК: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-90170" algn="l"/>
                <a:tab pos="270510" algn="l"/>
              </a:tabLst>
            </a:pP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Дзун-Хемчикский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Улуг-Хемский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Кызылский,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Барун-Хемчикский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Монгун-Тайгинский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Бай-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Тайгинский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Чаа-Хольский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районы и г. Ак-Довурак и Кызыл. 			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-90170" algn="l"/>
                <a:tab pos="270510" algn="l"/>
              </a:tabLst>
            </a:pP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-90170" algn="l"/>
                <a:tab pos="27051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Наименьшие результаты: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Каа-Хемский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Тес-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Хемский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Тоджинский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кожууны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-90170" algn="l"/>
                <a:tab pos="27051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рекомендуется активизировать работу по спортивно-оздоровительной направленности, обратить внимание на улучшение спортивной подготовки учащихся, анализ показал, что в данных МО имеется в наличии спортивное оборудование и тренерско-преподавательский состав.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-90170" algn="l"/>
                <a:tab pos="270510" algn="l"/>
              </a:tabLst>
            </a:pP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-90170" algn="l"/>
                <a:tab pos="27051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3026" y="6409426"/>
            <a:ext cx="11015932" cy="3881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100% открытие школьных спортивных клубов во всех ОО. Срок- 1 четверть.</a:t>
            </a:r>
          </a:p>
        </p:txBody>
      </p:sp>
    </p:spTree>
    <p:extLst>
      <p:ext uri="{BB962C8B-B14F-4D97-AF65-F5344CB8AC3E}">
        <p14:creationId xmlns:p14="http://schemas.microsoft.com/office/powerpoint/2010/main" val="2776138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172285"/>
              </p:ext>
            </p:extLst>
          </p:nvPr>
        </p:nvGraphicFramePr>
        <p:xfrm>
          <a:off x="4953817" y="226338"/>
          <a:ext cx="6716853" cy="3825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41916"/>
              </p:ext>
            </p:extLst>
          </p:nvPr>
        </p:nvGraphicFramePr>
        <p:xfrm>
          <a:off x="184727" y="184616"/>
          <a:ext cx="4396510" cy="64292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7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6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26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Город/район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общеобразовательных организаций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Школьные театры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Школьные театры в реестре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 vert="vert2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46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Кызыл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 (2), МБОУ СОШ № 2 (2), МБОУ СОШ № 3 (2), МБОУ СОШ № 12 (2), МБОУ Гимназия  № 9 (2), МБОУ Гимназия № 5 (2), МБОУ КЦО «Аныяк», ЦДО (3)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2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Ак-Довурак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Лицей «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Олчей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(2), МБОУ СОШ № 2 г. Ак-Довурак (2) 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2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Бай-</a:t>
                      </a:r>
                      <a:r>
                        <a:rPr lang="ru-RU" sz="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Тайгинский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Кызыл-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Даг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(2), МБОУ СОШ с. Кара-Холь, 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46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Барун-Хемчикский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Барлык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(2), МБОУ СОШ № 1 с. Кызыл-Мажалык (2), МБОУ СОШ с. 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Аянгаты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МБОУ СОШ № 2 с. Кызыл-Мажалык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2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Дзун-Хемчикский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Чыраа-Бажы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(2)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46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Каа-Хемский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Сизим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МБОУ СОШ с. Бурен-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Хем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(2), МБОУ СОШ 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с.Усть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-Бурен, МБОУ СОШ с. Кундустуг,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ЦДТ с. Сарыг-Сеп (2)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8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Кызылский 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Ээрбек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МБОУ СОШ с. 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-Элегест, МБОУ СОШ с. 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Черби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МБОУ СОШ с. Кара-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Хаак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МБОУ СОШ 2 им. Т. Б. Куулар (2), ЦДО детей «Эврика» (3), МБОУ СОШ № 1 пгт Каа-Хем (2)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2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Монгун-Тайгинский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 с. 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Мугур-Аксы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(2), МБОУ СОШ № 2 с. 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Мугур-Аксы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2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Овюрский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Саглы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(2)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2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Пии-</a:t>
                      </a:r>
                      <a:r>
                        <a:rPr lang="ru-RU" sz="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Хемский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Сесерлигская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СОШ, МБОУ СОШ № 1 г. Турана (2), МБОУ СОШ № 2 г. Турана (2)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2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Сут-Хольский </a:t>
                      </a:r>
                      <a:endParaRPr lang="ru-RU" sz="7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Бора-Тайга (2), МБОУ СОШ с. Хор-Тайга (2), МБОУ СОШ с. 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Суг-Аксы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2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Тандынский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Бай-Хаак, МБОУ СОШ с. 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Межегей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МБОУ СОШ 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с.Успенка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МБОУ СОШ 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с.Сосновка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ПЦ "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Челээш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 с. Бай-Хаак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2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Тес-</a:t>
                      </a:r>
                      <a:r>
                        <a:rPr lang="ru-RU" sz="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Хемский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Кызыл-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Чыраанская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(2), МБОУ 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Самагалтайская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№ 2 (2)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2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Тоджинский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Ийская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(2) 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32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Улуг-Хемский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 г. 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Шагонара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(2), МБОУ СОШ с. 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Хайыракан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(2), МБОУ СОШ № 2 г. 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Шагонара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(2)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32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Чаа-Хольский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Ак-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Дуруг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(2), МБОУ СОШ с. 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Булун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-Терек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346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Чеди-Хольский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Сайлыг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МБОУ СОШ с. Ак-Тал, МБОУ СОШ с. Элегест (2), МБОУ 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Хову-Аксынская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(2), МБОУ СОШ с. Чал-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Кежиг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346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Эрзинский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Морен, МБОУ 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Эрзинская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(2), МБОУ СОШ с. Нарын (2), МБОУ Бай-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Дагская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СОШ, МБОУ Кызыл-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Сылдысская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(2), ЦДО с. Эрзин (2)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208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учреждения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ГАНОО "Аграрный лицей-интернат Республики Тыва", СКОУ № 10, ГБОУ «Аграрная школа-интернат Республики Тыва», ГБОУ «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РШИ»Тувинский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кадетский корпус», ГБОУ РТ «Школа-интернат для детей с НОДА» г. Ак-Довурак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528184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по состоянию на 19 июня 2023 года в образовательных организациях республики функционируют 110 школьных театров, из них 69 театральных объединений, кружков, внеурочных занятий, включены во Всероссийский (реестр) перечень школьных театров с общим охватом 4242 детей.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02" marR="23402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15619" y="4061862"/>
            <a:ext cx="6938957" cy="26469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Предложения: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программ школьного театра необходимо включить в перечень внеурочных часов;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 Педагогам пройти обучение по реализации программ «Школьный театр».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привлечения кадров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рекомендуется руководителям образовательных организаций: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заключить договор на сетевое взаимодействие с руководителями учреждений культуры, расположенных на территории муниципального образования.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0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047442"/>
              </p:ext>
            </p:extLst>
          </p:nvPr>
        </p:nvGraphicFramePr>
        <p:xfrm>
          <a:off x="5168767" y="742383"/>
          <a:ext cx="7102872" cy="3896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664296"/>
              </p:ext>
            </p:extLst>
          </p:nvPr>
        </p:nvGraphicFramePr>
        <p:xfrm>
          <a:off x="207706" y="769542"/>
          <a:ext cx="4835073" cy="5833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9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Муниципальные образования РТ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школьных музеев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музейных комнат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 музейных уголков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г. Кызыл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 музея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комната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 уголков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г. Ак-Довурак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музея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уголка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Монгун-Тайгинский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музей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Каа-Хемский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музей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Бай-Тайгинский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музея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комнаты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уголок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Пий-Хемский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музея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Барун-Хемчикский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 музея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уголок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Чаа-Хольский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музей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комната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Тес-Хемский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 музея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Овюрский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 музея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Кызылский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 музея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комнаты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уголка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Улуг-Хемский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5музея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комнаты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уголка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5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13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Чеди-Хольский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музей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комната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уголка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6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14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Тандинский</a:t>
                      </a:r>
                      <a:r>
                        <a:rPr lang="ru-RU" sz="1100" dirty="0">
                          <a:effectLst/>
                        </a:rPr>
                        <a:t> 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 музея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Тоджинский</a:t>
                      </a:r>
                      <a:r>
                        <a:rPr lang="ru-RU" sz="1100" dirty="0">
                          <a:effectLst/>
                        </a:rPr>
                        <a:t> 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 музея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 уголка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16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Эрзинский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 музеев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15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17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Дзун-Хемчикский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 музеев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комната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3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Сут-Хольский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музей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комната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 уголков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6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Всего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09" marR="66909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168766" y="4639377"/>
            <a:ext cx="6853188" cy="2040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 образовательных организаций необходимо: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предусмотреть помещения для размещения экспозиции школьного музея, так как плановый показатель к 2024 году открытие в каждой образовательной организации школьного музея;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Предусмотреть часы для реализации программ по школьному краеведению, в том числе школьным музеям. </a:t>
            </a:r>
          </a:p>
          <a:p>
            <a:r>
              <a:rPr lang="ru-RU" dirty="0"/>
              <a:t>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166508"/>
              </p:ext>
            </p:extLst>
          </p:nvPr>
        </p:nvGraphicFramePr>
        <p:xfrm>
          <a:off x="134754" y="60168"/>
          <a:ext cx="11906450" cy="488513"/>
        </p:xfrm>
        <a:graphic>
          <a:graphicData uri="http://schemas.openxmlformats.org/drawingml/2006/table">
            <a:tbl>
              <a:tblPr firstRow="1" firstCol="1" bandRow="1"/>
              <a:tblGrid>
                <a:gridCol w="5703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3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«Школьные</a:t>
                      </a:r>
                      <a:r>
                        <a:rPr lang="ru-RU" sz="24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музеи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8098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22479</TotalTime>
  <Words>2881</Words>
  <Application>Microsoft Office PowerPoint</Application>
  <PresentationFormat>Широкоэкранный</PresentationFormat>
  <Paragraphs>449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等线</vt:lpstr>
      <vt:lpstr>Arial</vt:lpstr>
      <vt:lpstr>Calibri</vt:lpstr>
      <vt:lpstr>Calibri Light</vt:lpstr>
      <vt:lpstr>Circe Bold</vt:lpstr>
      <vt:lpstr>Liberation Sans Narrow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  Развитие системы воспитания</vt:lpstr>
      <vt:lpstr>СОВЕТНИК ДИРЕКТОРА ПО ВОСПИТАНИЮ И ВЗАИМОДЕЙСТВИЮ  С ДЕТСКИМИ ОБЩЕСТВЕННЫМИ ОБЪЕДИНЕНИЯМИ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Образовательные организации аутсайдеры в части создания школьных театров, школьных спортивных клубов, школьных музеев.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ДОПОЛНИТЕЛЬНОГО ОБРАЗОВАНИЯ ДЕТЕЙ</vt:lpstr>
      <vt:lpstr>Образовательные организации с нулевыми показателями по  дополнительному образованию</vt:lpstr>
      <vt:lpstr>Доступность дополнительного образования детей</vt:lpstr>
      <vt:lpstr>Презентация PowerPoint</vt:lpstr>
      <vt:lpstr>Приоритетом системы воспитания на 2023-2024 учебный год обозначено внедрение Всероссийского проекта «Школа Минпросвещения России» в образовательных организациях Республики Тыва в части воспитания это прежде всего: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РЦРДО-9</cp:lastModifiedBy>
  <cp:revision>180</cp:revision>
  <cp:lastPrinted>2023-05-23T04:37:24Z</cp:lastPrinted>
  <dcterms:created xsi:type="dcterms:W3CDTF">2023-01-10T08:41:10Z</dcterms:created>
  <dcterms:modified xsi:type="dcterms:W3CDTF">2023-08-20T07:30:37Z</dcterms:modified>
</cp:coreProperties>
</file>