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988" r:id="rId4"/>
  </p:sldMasterIdLst>
  <p:notesMasterIdLst>
    <p:notesMasterId r:id="rId20"/>
  </p:notesMasterIdLst>
  <p:handoutMasterIdLst>
    <p:handoutMasterId r:id="rId21"/>
  </p:handoutMasterIdLst>
  <p:sldIdLst>
    <p:sldId id="431" r:id="rId5"/>
    <p:sldId id="1637" r:id="rId6"/>
    <p:sldId id="588" r:id="rId7"/>
    <p:sldId id="257" r:id="rId8"/>
    <p:sldId id="1664" r:id="rId9"/>
    <p:sldId id="258" r:id="rId10"/>
    <p:sldId id="262" r:id="rId11"/>
    <p:sldId id="1663" r:id="rId12"/>
    <p:sldId id="1639" r:id="rId13"/>
    <p:sldId id="1636" r:id="rId14"/>
    <p:sldId id="259" r:id="rId15"/>
    <p:sldId id="260" r:id="rId16"/>
    <p:sldId id="1651" r:id="rId17"/>
    <p:sldId id="1665" r:id="rId18"/>
    <p:sldId id="1550" r:id="rId19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ECECB6"/>
    <a:srgbClr val="CC9900"/>
    <a:srgbClr val="00B0F0"/>
    <a:srgbClr val="D1F3FF"/>
    <a:srgbClr val="EE0000"/>
    <a:srgbClr val="FBB5B3"/>
    <a:srgbClr val="777777"/>
    <a:srgbClr val="F0F0F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449" autoAdjust="0"/>
  </p:normalViewPr>
  <p:slideViewPr>
    <p:cSldViewPr>
      <p:cViewPr varScale="1">
        <p:scale>
          <a:sx n="111" d="100"/>
          <a:sy n="111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%20&#1076;&#1086;&#1082;&#1083;&#1072;&#1076;&#1091;\&#1056;&#1077;&#1077;&#1089;&#1090;&#1088;%20&#1086;&#1073;&#1088;&#1072;&#1097;&#1077;&#1085;&#1080;&#1081;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%20&#1076;&#1086;&#1082;&#1083;&#1072;&#1076;&#1091;\&#1056;&#1077;&#1077;&#1089;&#1090;&#1088;%20&#1086;&#1073;&#1088;&#1072;&#1097;&#1077;&#1085;&#1080;&#1081;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%20&#1076;&#1086;&#1082;&#1083;&#1072;&#1076;&#1091;\&#1056;&#1077;&#1077;&#1089;&#1090;&#1088;%20&#1086;&#1073;&#1088;&#1072;&#1097;&#1077;&#1085;&#1080;&#1081;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Кожуун!$C$25</c:f>
              <c:strCache>
                <c:ptCount val="1"/>
                <c:pt idx="0">
                  <c:v>Всего обращений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Кожуун!$B$26</c:f>
              <c:strCache>
                <c:ptCount val="1"/>
                <c:pt idx="0">
                  <c:v>Всего обращений</c:v>
                </c:pt>
              </c:strCache>
            </c:strRef>
          </c:cat>
          <c:val>
            <c:numRef>
              <c:f>Кожуун!$C$26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5-47E9-9EC4-553FEBD2B9A9}"/>
            </c:ext>
          </c:extLst>
        </c:ser>
        <c:ser>
          <c:idx val="1"/>
          <c:order val="1"/>
          <c:tx>
            <c:strRef>
              <c:f>Кожуун!$D$25</c:f>
              <c:strCache>
                <c:ptCount val="1"/>
                <c:pt idx="0">
                  <c:v>Обоснованные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DA-4430-A01C-D636DAD85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Кожуун!$B$26</c:f>
              <c:strCache>
                <c:ptCount val="1"/>
                <c:pt idx="0">
                  <c:v>Всего обращений</c:v>
                </c:pt>
              </c:strCache>
            </c:strRef>
          </c:cat>
          <c:val>
            <c:numRef>
              <c:f>Кожуун!$D$26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5-47E9-9EC4-553FEBD2B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986624"/>
        <c:axId val="118988160"/>
      </c:barChart>
      <c:catAx>
        <c:axId val="11898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8988160"/>
        <c:crosses val="autoZero"/>
        <c:auto val="1"/>
        <c:lblAlgn val="ctr"/>
        <c:lblOffset val="100"/>
        <c:noMultiLvlLbl val="0"/>
      </c:catAx>
      <c:valAx>
        <c:axId val="11898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89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337707786532"/>
          <c:y val="0.31556503353747456"/>
          <c:w val="0.36934995625546813"/>
          <c:h val="0.36886993292505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D6-4D58-A4F5-53FA48C167D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D6-4D58-A4F5-53FA48C167D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D6-4D58-A4F5-53FA48C167D3}"/>
              </c:ext>
            </c:extLst>
          </c:dPt>
          <c:dLbls>
            <c:dLbl>
              <c:idx val="0"/>
              <c:layout>
                <c:manualLayout>
                  <c:x val="-5.5210328933641528E-2"/>
                  <c:y val="9.40669095489028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6-4D58-A4F5-53FA48C16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Кожуун!$I$31:$I$33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Кожуун!$J$31:$J$33</c:f>
              <c:numCache>
                <c:formatCode>General</c:formatCode>
                <c:ptCount val="3"/>
                <c:pt idx="0">
                  <c:v>5</c:v>
                </c:pt>
                <c:pt idx="1">
                  <c:v>95</c:v>
                </c:pt>
                <c:pt idx="2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6-4D58-A4F5-53FA48C167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Кожуун!$J$37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Кожуун!$I$38:$I$39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Кожуун!$J$38:$J$39</c:f>
              <c:numCache>
                <c:formatCode>General</c:formatCode>
                <c:ptCount val="2"/>
                <c:pt idx="0">
                  <c:v>20</c:v>
                </c:pt>
                <c:pt idx="1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5-4F26-BE40-0E1C3751C5FD}"/>
            </c:ext>
          </c:extLst>
        </c:ser>
        <c:ser>
          <c:idx val="1"/>
          <c:order val="1"/>
          <c:tx>
            <c:strRef>
              <c:f>Кожуун!$K$37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Кожуун!$I$38:$I$39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Кожуун!$K$38:$K$39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5-4F26-BE40-0E1C3751C5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935360"/>
        <c:axId val="119936896"/>
      </c:barChart>
      <c:catAx>
        <c:axId val="1199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936896"/>
        <c:crosses val="autoZero"/>
        <c:auto val="1"/>
        <c:lblAlgn val="ctr"/>
        <c:lblOffset val="100"/>
        <c:noMultiLvlLbl val="0"/>
      </c:catAx>
      <c:valAx>
        <c:axId val="119936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crossAx val="1199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BE2AF-E04A-4FAF-A17D-1677E3B03339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18B09C-4EF6-4E6B-A31D-DA6A66939D6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 </a:t>
          </a:r>
          <a:r>
            <a:rPr lang="ru-RU" sz="1600" b="0" dirty="0"/>
            <a:t>СОБЛЮДЕНИЕ ОБЯЗАТЕЛЬНЫХ ТРЕБОВАНИЙ, УСТАНОВЛЕННЫХ ЗАКОНОДАТЕЛЬСТВОМ ОБ ОБРАЗОВАНИИ</a:t>
          </a:r>
          <a:endParaRPr lang="ru-RU" sz="1800" b="0" dirty="0"/>
        </a:p>
      </dgm:t>
    </dgm:pt>
    <dgm:pt modelId="{91AB2253-F1AC-4A1A-AEB2-1A521DF3998F}" type="par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9449935B-C203-447E-B3F0-A9EA2EFEFAAB}" type="sibTrans" cxnId="{D6BDBD8E-2846-4967-B556-D0F392EAA2C7}">
      <dgm:prSet/>
      <dgm:spPr/>
      <dgm:t>
        <a:bodyPr/>
        <a:lstStyle/>
        <a:p>
          <a:endParaRPr lang="ru-RU" sz="1800" b="1"/>
        </a:p>
      </dgm:t>
    </dgm:pt>
    <dgm:pt modelId="{E9539718-1075-47D9-9B50-D9B37177FF0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/>
            <a:t>СОБЛЮДЕНИЕ</a:t>
          </a:r>
          <a:r>
            <a:rPr lang="ru-RU" sz="1600" b="0" baseline="0" dirty="0"/>
            <a:t> </a:t>
          </a:r>
          <a:r>
            <a:rPr lang="ru-RU" sz="1600" b="0" dirty="0"/>
            <a:t>ЛИЦЕНЗИОННЫХ ТРЕБОВАНИЙ К ОБРАЗОВАТЕЛЬНОЙ ДЕЯТЕЛЬНОСТИ</a:t>
          </a:r>
        </a:p>
      </dgm:t>
    </dgm:pt>
    <dgm:pt modelId="{1257B664-059A-4634-A0FA-6D2E659563A7}" type="par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2BAC7961-9AA0-4B4B-85FB-3EB144498245}" type="sibTrans" cxnId="{851DC180-7664-47DC-91FA-05D6827854D4}">
      <dgm:prSet/>
      <dgm:spPr/>
      <dgm:t>
        <a:bodyPr/>
        <a:lstStyle/>
        <a:p>
          <a:endParaRPr lang="ru-RU" sz="1800" b="1"/>
        </a:p>
      </dgm:t>
    </dgm:pt>
    <dgm:pt modelId="{3500915E-7B23-4BE7-AA69-8D7AB1731DD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/>
            <a:t>СОБЛЮДЕНИЕ ТРЕБОВАНИЙ К ВЫПОЛНЕНИЮ АККРЕДИТАЦИОННЫХ ПОКАЗАТЕЛЕЙ</a:t>
          </a:r>
          <a:endParaRPr lang="ru-RU" sz="1600" b="0" dirty="0">
            <a:solidFill>
              <a:srgbClr val="FF0000"/>
            </a:solidFill>
          </a:endParaRPr>
        </a:p>
      </dgm:t>
    </dgm:pt>
    <dgm:pt modelId="{9ED4F634-4721-423E-A4AA-BEB5494ACB4C}" type="par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2F8A201F-912A-4105-AB75-3969A25C828E}" type="sibTrans" cxnId="{A2C9CC52-92F0-4A11-A28D-D9CDB09C3F15}">
      <dgm:prSet/>
      <dgm:spPr/>
      <dgm:t>
        <a:bodyPr/>
        <a:lstStyle/>
        <a:p>
          <a:endParaRPr lang="ru-RU" sz="1800" b="1"/>
        </a:p>
      </dgm:t>
    </dgm:pt>
    <dgm:pt modelId="{3E99D26A-EF6F-4467-948C-0CAEB116D7F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B1662DE4-8D80-455E-9EF7-2BD8D1673F6D}" type="par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98F614AD-E04C-4CAD-A937-33095F8A88FB}" type="sibTrans" cxnId="{09D4C76B-E433-40C8-9BD2-B1291E73C9A7}">
      <dgm:prSet/>
      <dgm:spPr/>
      <dgm:t>
        <a:bodyPr/>
        <a:lstStyle/>
        <a:p>
          <a:endParaRPr lang="ru-RU" sz="1800" b="1"/>
        </a:p>
      </dgm:t>
    </dgm:pt>
    <dgm:pt modelId="{22981787-DFD0-4DAB-9CB8-7809C15DF8E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4A7AF947-C182-469D-84F9-DAC2949BAF04}" type="par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272548DB-18C3-48ED-B0FF-913B53C75158}" type="sibTrans" cxnId="{5754CC8E-5AEF-4D13-96A1-8DD862E020DD}">
      <dgm:prSet/>
      <dgm:spPr/>
      <dgm:t>
        <a:bodyPr/>
        <a:lstStyle/>
        <a:p>
          <a:endParaRPr lang="ru-RU" sz="1800" b="1"/>
        </a:p>
      </dgm:t>
    </dgm:pt>
    <dgm:pt modelId="{4F268CE6-ECDB-4557-A5BD-4E6F2A864BE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1BDDB0F1-FDF8-4D17-BEAF-55340865D7BD}" type="par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502CD64B-A767-45BD-A5EA-86FC3699F188}" type="sibTrans" cxnId="{C5EACA3C-1FC4-418C-AA83-304938D957A5}">
      <dgm:prSet/>
      <dgm:spPr/>
      <dgm:t>
        <a:bodyPr/>
        <a:lstStyle/>
        <a:p>
          <a:endParaRPr lang="ru-RU" sz="1800" b="1"/>
        </a:p>
      </dgm:t>
    </dgm:pt>
    <dgm:pt modelId="{888123E3-C210-4FDF-BCD8-1F6AEFD44C5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/>
            <a:t>СОБЛЮДЕНИЕ ТРЕБОВАНИЙ, УСТАНОВЛЕННЫХ ФГОС</a:t>
          </a:r>
          <a:endParaRPr lang="ru-RU" sz="1600" b="0" dirty="0">
            <a:solidFill>
              <a:srgbClr val="FF0000"/>
            </a:solidFill>
          </a:endParaRPr>
        </a:p>
      </dgm:t>
    </dgm:pt>
    <dgm:pt modelId="{906F4E96-888E-4207-AA2F-367A71A16432}" type="parTrans" cxnId="{01F7CD16-4A4B-4486-A595-BF8530271DC6}">
      <dgm:prSet/>
      <dgm:spPr/>
      <dgm:t>
        <a:bodyPr/>
        <a:lstStyle/>
        <a:p>
          <a:endParaRPr lang="ru-RU" sz="1800" b="1"/>
        </a:p>
      </dgm:t>
    </dgm:pt>
    <dgm:pt modelId="{759D19EF-E9DE-4218-BDEC-473E178122ED}" type="sibTrans" cxnId="{01F7CD16-4A4B-4486-A595-BF8530271DC6}">
      <dgm:prSet/>
      <dgm:spPr/>
      <dgm:t>
        <a:bodyPr/>
        <a:lstStyle/>
        <a:p>
          <a:endParaRPr lang="ru-RU" sz="1800" b="1"/>
        </a:p>
      </dgm:t>
    </dgm:pt>
    <dgm:pt modelId="{CD8B8734-F6F0-4A58-826A-06ED3C76936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2E651634-E1DB-45B2-8390-9EBE449049E0}" type="parTrans" cxnId="{40D318A0-F6BB-4D24-B59E-C040205670DA}">
      <dgm:prSet/>
      <dgm:spPr/>
      <dgm:t>
        <a:bodyPr/>
        <a:lstStyle/>
        <a:p>
          <a:endParaRPr lang="ru-RU" sz="1800" b="1"/>
        </a:p>
      </dgm:t>
    </dgm:pt>
    <dgm:pt modelId="{41F94AFE-3EA9-4417-A2C7-FBA133423D59}" type="sibTrans" cxnId="{40D318A0-F6BB-4D24-B59E-C040205670DA}">
      <dgm:prSet/>
      <dgm:spPr/>
      <dgm:t>
        <a:bodyPr/>
        <a:lstStyle/>
        <a:p>
          <a:endParaRPr lang="ru-RU" sz="1800" b="1"/>
        </a:p>
      </dgm:t>
    </dgm:pt>
    <dgm:pt modelId="{235711C9-D8CB-4F00-B1B6-06D694541B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</a:p>
      </dgm:t>
    </dgm:pt>
    <dgm:pt modelId="{1C64A812-9654-4643-A2EF-3679199F0C89}" type="parTrans" cxnId="{7DF2C268-067C-4ECD-9C65-150BFB927D6A}">
      <dgm:prSet/>
      <dgm:spPr/>
      <dgm:t>
        <a:bodyPr/>
        <a:lstStyle/>
        <a:p>
          <a:endParaRPr lang="ru-RU" sz="1800" b="1"/>
        </a:p>
      </dgm:t>
    </dgm:pt>
    <dgm:pt modelId="{CAAE0372-42B3-4DF0-BBB3-24A49A09F0BD}" type="sibTrans" cxnId="{7DF2C268-067C-4ECD-9C65-150BFB927D6A}">
      <dgm:prSet/>
      <dgm:spPr/>
      <dgm:t>
        <a:bodyPr/>
        <a:lstStyle/>
        <a:p>
          <a:endParaRPr lang="ru-RU" sz="1800" b="1"/>
        </a:p>
      </dgm:t>
    </dgm:pt>
    <dgm:pt modelId="{20C5CCB5-8779-4C5F-B49D-88BE9963B07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/>
        </a:p>
      </dgm:t>
    </dgm:pt>
    <dgm:pt modelId="{8D3D75EC-0ABE-432A-84B6-5F5E54644F3F}" type="parTrans" cxnId="{701F5BAA-9C1E-4349-A256-EC9B4A1283AA}">
      <dgm:prSet/>
      <dgm:spPr/>
      <dgm:t>
        <a:bodyPr/>
        <a:lstStyle/>
        <a:p>
          <a:endParaRPr lang="ru-RU" sz="1800" b="1"/>
        </a:p>
      </dgm:t>
    </dgm:pt>
    <dgm:pt modelId="{A2D8E971-35EE-483E-8D12-17C9A371A0B6}" type="sibTrans" cxnId="{701F5BAA-9C1E-4349-A256-EC9B4A1283AA}">
      <dgm:prSet/>
      <dgm:spPr/>
      <dgm:t>
        <a:bodyPr/>
        <a:lstStyle/>
        <a:p>
          <a:endParaRPr lang="ru-RU" sz="1800" b="1"/>
        </a:p>
      </dgm:t>
    </dgm:pt>
    <dgm:pt modelId="{AF0C6AFB-A5B4-4638-9B35-EC4589756D66}" type="pres">
      <dgm:prSet presAssocID="{589BE2AF-E04A-4FAF-A17D-1677E3B03339}" presName="linearFlow" presStyleCnt="0">
        <dgm:presLayoutVars>
          <dgm:dir/>
          <dgm:animLvl val="lvl"/>
          <dgm:resizeHandles val="exact"/>
        </dgm:presLayoutVars>
      </dgm:prSet>
      <dgm:spPr/>
    </dgm:pt>
    <dgm:pt modelId="{1D96F80C-C848-4902-9ED0-D36818170DEE}" type="pres">
      <dgm:prSet presAssocID="{3E99D26A-EF6F-4467-948C-0CAEB116D7F0}" presName="composite" presStyleCnt="0"/>
      <dgm:spPr/>
    </dgm:pt>
    <dgm:pt modelId="{E2620703-DEC4-4EC5-BBD3-6BE8407E2EC4}" type="pres">
      <dgm:prSet presAssocID="{3E99D26A-EF6F-4467-948C-0CAEB116D7F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AF0D8EA-EF10-4A1A-8B6C-F58877DE1F45}" type="pres">
      <dgm:prSet presAssocID="{3E99D26A-EF6F-4467-948C-0CAEB116D7F0}" presName="descendantText" presStyleLbl="alignAcc1" presStyleIdx="0" presStyleCnt="5" custScaleY="140283">
        <dgm:presLayoutVars>
          <dgm:bulletEnabled val="1"/>
        </dgm:presLayoutVars>
      </dgm:prSet>
      <dgm:spPr/>
    </dgm:pt>
    <dgm:pt modelId="{D5F78C3A-A1EE-48CB-844D-CF3C8D4FCDE5}" type="pres">
      <dgm:prSet presAssocID="{98F614AD-E04C-4CAD-A937-33095F8A88FB}" presName="sp" presStyleCnt="0"/>
      <dgm:spPr/>
    </dgm:pt>
    <dgm:pt modelId="{DFC0EDA1-C3F3-4CC1-9F38-C5A6D48A790B}" type="pres">
      <dgm:prSet presAssocID="{22981787-DFD0-4DAB-9CB8-7809C15DF8E1}" presName="composite" presStyleCnt="0"/>
      <dgm:spPr/>
    </dgm:pt>
    <dgm:pt modelId="{89F49851-1377-4485-AD5A-251A24022093}" type="pres">
      <dgm:prSet presAssocID="{22981787-DFD0-4DAB-9CB8-7809C15DF8E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CC33DF4-999C-40CC-A7FE-0DF6017F3B5A}" type="pres">
      <dgm:prSet presAssocID="{22981787-DFD0-4DAB-9CB8-7809C15DF8E1}" presName="descendantText" presStyleLbl="alignAcc1" presStyleIdx="1" presStyleCnt="5" custScaleY="117148">
        <dgm:presLayoutVars>
          <dgm:bulletEnabled val="1"/>
        </dgm:presLayoutVars>
      </dgm:prSet>
      <dgm:spPr/>
    </dgm:pt>
    <dgm:pt modelId="{BFEA31A7-2C79-424F-8D3F-2CF29B9ACB60}" type="pres">
      <dgm:prSet presAssocID="{272548DB-18C3-48ED-B0FF-913B53C75158}" presName="sp" presStyleCnt="0"/>
      <dgm:spPr/>
    </dgm:pt>
    <dgm:pt modelId="{E284BEA2-36E2-443A-A74A-7B3DBEACD56E}" type="pres">
      <dgm:prSet presAssocID="{CD8B8734-F6F0-4A58-826A-06ED3C769367}" presName="composite" presStyleCnt="0"/>
      <dgm:spPr/>
    </dgm:pt>
    <dgm:pt modelId="{8B07F004-6CD4-40A0-9ADC-805AC2EF8988}" type="pres">
      <dgm:prSet presAssocID="{CD8B8734-F6F0-4A58-826A-06ED3C76936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0B606DD-C203-446B-AB40-0E2BBE44E1A1}" type="pres">
      <dgm:prSet presAssocID="{CD8B8734-F6F0-4A58-826A-06ED3C769367}" presName="descendantText" presStyleLbl="alignAcc1" presStyleIdx="2" presStyleCnt="5" custScaleY="117148">
        <dgm:presLayoutVars>
          <dgm:bulletEnabled val="1"/>
        </dgm:presLayoutVars>
      </dgm:prSet>
      <dgm:spPr/>
    </dgm:pt>
    <dgm:pt modelId="{C46AA41E-06DC-4F3C-A5E6-742061196F09}" type="pres">
      <dgm:prSet presAssocID="{41F94AFE-3EA9-4417-A2C7-FBA133423D59}" presName="sp" presStyleCnt="0"/>
      <dgm:spPr/>
    </dgm:pt>
    <dgm:pt modelId="{7D2F4DAA-07B5-48D1-AE88-176187FFED41}" type="pres">
      <dgm:prSet presAssocID="{4F268CE6-ECDB-4557-A5BD-4E6F2A864BE6}" presName="composite" presStyleCnt="0"/>
      <dgm:spPr/>
    </dgm:pt>
    <dgm:pt modelId="{F6C38EA6-340D-4973-B18E-B22CAB0F5FFD}" type="pres">
      <dgm:prSet presAssocID="{4F268CE6-ECDB-4557-A5BD-4E6F2A864BE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D3746A9-03AE-434D-BD10-292A09583B37}" type="pres">
      <dgm:prSet presAssocID="{4F268CE6-ECDB-4557-A5BD-4E6F2A864BE6}" presName="descendantText" presStyleLbl="alignAcc1" presStyleIdx="3" presStyleCnt="5" custScaleY="117148">
        <dgm:presLayoutVars>
          <dgm:bulletEnabled val="1"/>
        </dgm:presLayoutVars>
      </dgm:prSet>
      <dgm:spPr/>
    </dgm:pt>
    <dgm:pt modelId="{D026B6C0-8B93-441F-8DEA-6AAE57E0EC41}" type="pres">
      <dgm:prSet presAssocID="{502CD64B-A767-45BD-A5EA-86FC3699F188}" presName="sp" presStyleCnt="0"/>
      <dgm:spPr/>
    </dgm:pt>
    <dgm:pt modelId="{96F32689-711F-406E-BDB4-26F0BD07D05C}" type="pres">
      <dgm:prSet presAssocID="{20C5CCB5-8779-4C5F-B49D-88BE9963B07A}" presName="composite" presStyleCnt="0"/>
      <dgm:spPr/>
    </dgm:pt>
    <dgm:pt modelId="{BF6EEC3E-D90B-4597-A069-13DD11EC2337}" type="pres">
      <dgm:prSet presAssocID="{20C5CCB5-8779-4C5F-B49D-88BE9963B07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F932A98-69CE-4970-825E-A176A08B64AF}" type="pres">
      <dgm:prSet presAssocID="{20C5CCB5-8779-4C5F-B49D-88BE9963B07A}" presName="descendantText" presStyleLbl="alignAcc1" presStyleIdx="4" presStyleCnt="5" custScaleY="141579">
        <dgm:presLayoutVars>
          <dgm:bulletEnabled val="1"/>
        </dgm:presLayoutVars>
      </dgm:prSet>
      <dgm:spPr/>
    </dgm:pt>
  </dgm:ptLst>
  <dgm:cxnLst>
    <dgm:cxn modelId="{68C73A04-8FF8-4172-8834-D51DA9D19565}" type="presOf" srcId="{235711C9-D8CB-4F00-B1B6-06D694541BAE}" destId="{0F932A98-69CE-4970-825E-A176A08B64AF}" srcOrd="0" destOrd="0" presId="urn:microsoft.com/office/officeart/2005/8/layout/chevron2"/>
    <dgm:cxn modelId="{37FDAC15-88C1-463A-8BF4-6DE17E1B6E2F}" type="presOf" srcId="{20C5CCB5-8779-4C5F-B49D-88BE9963B07A}" destId="{BF6EEC3E-D90B-4597-A069-13DD11EC2337}" srcOrd="0" destOrd="0" presId="urn:microsoft.com/office/officeart/2005/8/layout/chevron2"/>
    <dgm:cxn modelId="{01F7CD16-4A4B-4486-A595-BF8530271DC6}" srcId="{CD8B8734-F6F0-4A58-826A-06ED3C769367}" destId="{888123E3-C210-4FDF-BCD8-1F6AEFD44C58}" srcOrd="0" destOrd="0" parTransId="{906F4E96-888E-4207-AA2F-367A71A16432}" sibTransId="{759D19EF-E9DE-4218-BDEC-473E178122ED}"/>
    <dgm:cxn modelId="{AECEB11C-E984-4BB8-A8A2-3076CFFF9EB3}" type="presOf" srcId="{888123E3-C210-4FDF-BCD8-1F6AEFD44C58}" destId="{20B606DD-C203-446B-AB40-0E2BBE44E1A1}" srcOrd="0" destOrd="0" presId="urn:microsoft.com/office/officeart/2005/8/layout/chevron2"/>
    <dgm:cxn modelId="{B62BB730-4F26-4F84-815D-ACFA13F1D185}" type="presOf" srcId="{3500915E-7B23-4BE7-AA69-8D7AB1731DDC}" destId="{1D3746A9-03AE-434D-BD10-292A09583B37}" srcOrd="0" destOrd="0" presId="urn:microsoft.com/office/officeart/2005/8/layout/chevron2"/>
    <dgm:cxn modelId="{1258C636-2963-4E5B-876F-23A72D00B7E5}" type="presOf" srcId="{E9539718-1075-47D9-9B50-D9B37177FF0B}" destId="{FCC33DF4-999C-40CC-A7FE-0DF6017F3B5A}" srcOrd="0" destOrd="0" presId="urn:microsoft.com/office/officeart/2005/8/layout/chevron2"/>
    <dgm:cxn modelId="{C5EACA3C-1FC4-418C-AA83-304938D957A5}" srcId="{589BE2AF-E04A-4FAF-A17D-1677E3B03339}" destId="{4F268CE6-ECDB-4557-A5BD-4E6F2A864BE6}" srcOrd="3" destOrd="0" parTransId="{1BDDB0F1-FDF8-4D17-BEAF-55340865D7BD}" sibTransId="{502CD64B-A767-45BD-A5EA-86FC3699F188}"/>
    <dgm:cxn modelId="{2E54073F-D4E5-4388-943A-757ECC3F3DC8}" type="presOf" srcId="{CD8B8734-F6F0-4A58-826A-06ED3C769367}" destId="{8B07F004-6CD4-40A0-9ADC-805AC2EF8988}" srcOrd="0" destOrd="0" presId="urn:microsoft.com/office/officeart/2005/8/layout/chevron2"/>
    <dgm:cxn modelId="{7DF2C268-067C-4ECD-9C65-150BFB927D6A}" srcId="{20C5CCB5-8779-4C5F-B49D-88BE9963B07A}" destId="{235711C9-D8CB-4F00-B1B6-06D694541BAE}" srcOrd="0" destOrd="0" parTransId="{1C64A812-9654-4643-A2EF-3679199F0C89}" sibTransId="{CAAE0372-42B3-4DF0-BBB3-24A49A09F0BD}"/>
    <dgm:cxn modelId="{09D4C76B-E433-40C8-9BD2-B1291E73C9A7}" srcId="{589BE2AF-E04A-4FAF-A17D-1677E3B03339}" destId="{3E99D26A-EF6F-4467-948C-0CAEB116D7F0}" srcOrd="0" destOrd="0" parTransId="{B1662DE4-8D80-455E-9EF7-2BD8D1673F6D}" sibTransId="{98F614AD-E04C-4CAD-A937-33095F8A88FB}"/>
    <dgm:cxn modelId="{97143F4D-CA1C-4C99-B8F8-751A10AE472A}" type="presOf" srcId="{589BE2AF-E04A-4FAF-A17D-1677E3B03339}" destId="{AF0C6AFB-A5B4-4638-9B35-EC4589756D66}" srcOrd="0" destOrd="0" presId="urn:microsoft.com/office/officeart/2005/8/layout/chevron2"/>
    <dgm:cxn modelId="{A2C9CC52-92F0-4A11-A28D-D9CDB09C3F15}" srcId="{4F268CE6-ECDB-4557-A5BD-4E6F2A864BE6}" destId="{3500915E-7B23-4BE7-AA69-8D7AB1731DDC}" srcOrd="0" destOrd="0" parTransId="{9ED4F634-4721-423E-A4AA-BEB5494ACB4C}" sibTransId="{2F8A201F-912A-4105-AB75-3969A25C828E}"/>
    <dgm:cxn modelId="{851DC180-7664-47DC-91FA-05D6827854D4}" srcId="{22981787-DFD0-4DAB-9CB8-7809C15DF8E1}" destId="{E9539718-1075-47D9-9B50-D9B37177FF0B}" srcOrd="0" destOrd="0" parTransId="{1257B664-059A-4634-A0FA-6D2E659563A7}" sibTransId="{2BAC7961-9AA0-4B4B-85FB-3EB144498245}"/>
    <dgm:cxn modelId="{D6BDBD8E-2846-4967-B556-D0F392EAA2C7}" srcId="{3E99D26A-EF6F-4467-948C-0CAEB116D7F0}" destId="{2318B09C-4EF6-4E6B-A31D-DA6A66939D62}" srcOrd="0" destOrd="0" parTransId="{91AB2253-F1AC-4A1A-AEB2-1A521DF3998F}" sibTransId="{9449935B-C203-447E-B3F0-A9EA2EFEFAAB}"/>
    <dgm:cxn modelId="{5754CC8E-5AEF-4D13-96A1-8DD862E020DD}" srcId="{589BE2AF-E04A-4FAF-A17D-1677E3B03339}" destId="{22981787-DFD0-4DAB-9CB8-7809C15DF8E1}" srcOrd="1" destOrd="0" parTransId="{4A7AF947-C182-469D-84F9-DAC2949BAF04}" sibTransId="{272548DB-18C3-48ED-B0FF-913B53C75158}"/>
    <dgm:cxn modelId="{5DF41E9F-730A-415B-82BC-C2E2C85C1936}" type="presOf" srcId="{3E99D26A-EF6F-4467-948C-0CAEB116D7F0}" destId="{E2620703-DEC4-4EC5-BBD3-6BE8407E2EC4}" srcOrd="0" destOrd="0" presId="urn:microsoft.com/office/officeart/2005/8/layout/chevron2"/>
    <dgm:cxn modelId="{40D318A0-F6BB-4D24-B59E-C040205670DA}" srcId="{589BE2AF-E04A-4FAF-A17D-1677E3B03339}" destId="{CD8B8734-F6F0-4A58-826A-06ED3C769367}" srcOrd="2" destOrd="0" parTransId="{2E651634-E1DB-45B2-8390-9EBE449049E0}" sibTransId="{41F94AFE-3EA9-4417-A2C7-FBA133423D59}"/>
    <dgm:cxn modelId="{701F5BAA-9C1E-4349-A256-EC9B4A1283AA}" srcId="{589BE2AF-E04A-4FAF-A17D-1677E3B03339}" destId="{20C5CCB5-8779-4C5F-B49D-88BE9963B07A}" srcOrd="4" destOrd="0" parTransId="{8D3D75EC-0ABE-432A-84B6-5F5E54644F3F}" sibTransId="{A2D8E971-35EE-483E-8D12-17C9A371A0B6}"/>
    <dgm:cxn modelId="{7398B7CC-6C8C-47CC-8670-343965B3A3B1}" type="presOf" srcId="{22981787-DFD0-4DAB-9CB8-7809C15DF8E1}" destId="{89F49851-1377-4485-AD5A-251A24022093}" srcOrd="0" destOrd="0" presId="urn:microsoft.com/office/officeart/2005/8/layout/chevron2"/>
    <dgm:cxn modelId="{5ED23BEE-120A-431A-A878-45D092987980}" type="presOf" srcId="{2318B09C-4EF6-4E6B-A31D-DA6A66939D62}" destId="{4AF0D8EA-EF10-4A1A-8B6C-F58877DE1F45}" srcOrd="0" destOrd="0" presId="urn:microsoft.com/office/officeart/2005/8/layout/chevron2"/>
    <dgm:cxn modelId="{F41A1AFB-8DB4-4E97-9D70-CC040A7F0A7D}" type="presOf" srcId="{4F268CE6-ECDB-4557-A5BD-4E6F2A864BE6}" destId="{F6C38EA6-340D-4973-B18E-B22CAB0F5FFD}" srcOrd="0" destOrd="0" presId="urn:microsoft.com/office/officeart/2005/8/layout/chevron2"/>
    <dgm:cxn modelId="{7CEE9F3C-0559-4DFA-8B79-BF70BF9C2BAB}" type="presParOf" srcId="{AF0C6AFB-A5B4-4638-9B35-EC4589756D66}" destId="{1D96F80C-C848-4902-9ED0-D36818170DEE}" srcOrd="0" destOrd="0" presId="urn:microsoft.com/office/officeart/2005/8/layout/chevron2"/>
    <dgm:cxn modelId="{7EF22745-568F-4F26-80C5-4BE57966A097}" type="presParOf" srcId="{1D96F80C-C848-4902-9ED0-D36818170DEE}" destId="{E2620703-DEC4-4EC5-BBD3-6BE8407E2EC4}" srcOrd="0" destOrd="0" presId="urn:microsoft.com/office/officeart/2005/8/layout/chevron2"/>
    <dgm:cxn modelId="{079D939C-DB6D-465B-BF09-8521506AEF59}" type="presParOf" srcId="{1D96F80C-C848-4902-9ED0-D36818170DEE}" destId="{4AF0D8EA-EF10-4A1A-8B6C-F58877DE1F45}" srcOrd="1" destOrd="0" presId="urn:microsoft.com/office/officeart/2005/8/layout/chevron2"/>
    <dgm:cxn modelId="{DC0BD580-186A-40CF-9505-58E156577681}" type="presParOf" srcId="{AF0C6AFB-A5B4-4638-9B35-EC4589756D66}" destId="{D5F78C3A-A1EE-48CB-844D-CF3C8D4FCDE5}" srcOrd="1" destOrd="0" presId="urn:microsoft.com/office/officeart/2005/8/layout/chevron2"/>
    <dgm:cxn modelId="{2E9141C5-9791-448B-A13C-16E61636F280}" type="presParOf" srcId="{AF0C6AFB-A5B4-4638-9B35-EC4589756D66}" destId="{DFC0EDA1-C3F3-4CC1-9F38-C5A6D48A790B}" srcOrd="2" destOrd="0" presId="urn:microsoft.com/office/officeart/2005/8/layout/chevron2"/>
    <dgm:cxn modelId="{E7CA43CE-C1FD-470C-8FD6-7390F0D03CFA}" type="presParOf" srcId="{DFC0EDA1-C3F3-4CC1-9F38-C5A6D48A790B}" destId="{89F49851-1377-4485-AD5A-251A24022093}" srcOrd="0" destOrd="0" presId="urn:microsoft.com/office/officeart/2005/8/layout/chevron2"/>
    <dgm:cxn modelId="{59EDAB00-6ED9-49D5-BF73-BF4D1381D9FB}" type="presParOf" srcId="{DFC0EDA1-C3F3-4CC1-9F38-C5A6D48A790B}" destId="{FCC33DF4-999C-40CC-A7FE-0DF6017F3B5A}" srcOrd="1" destOrd="0" presId="urn:microsoft.com/office/officeart/2005/8/layout/chevron2"/>
    <dgm:cxn modelId="{22E4AD47-8CAA-42ED-BA11-5DBFD83A322D}" type="presParOf" srcId="{AF0C6AFB-A5B4-4638-9B35-EC4589756D66}" destId="{BFEA31A7-2C79-424F-8D3F-2CF29B9ACB60}" srcOrd="3" destOrd="0" presId="urn:microsoft.com/office/officeart/2005/8/layout/chevron2"/>
    <dgm:cxn modelId="{9284F035-785C-41A0-88DA-FAE47EA64005}" type="presParOf" srcId="{AF0C6AFB-A5B4-4638-9B35-EC4589756D66}" destId="{E284BEA2-36E2-443A-A74A-7B3DBEACD56E}" srcOrd="4" destOrd="0" presId="urn:microsoft.com/office/officeart/2005/8/layout/chevron2"/>
    <dgm:cxn modelId="{8CE239CA-DF98-441F-9662-92E8F0409ACD}" type="presParOf" srcId="{E284BEA2-36E2-443A-A74A-7B3DBEACD56E}" destId="{8B07F004-6CD4-40A0-9ADC-805AC2EF8988}" srcOrd="0" destOrd="0" presId="urn:microsoft.com/office/officeart/2005/8/layout/chevron2"/>
    <dgm:cxn modelId="{2DED594B-1D2A-414D-9695-E1CAC8DD8929}" type="presParOf" srcId="{E284BEA2-36E2-443A-A74A-7B3DBEACD56E}" destId="{20B606DD-C203-446B-AB40-0E2BBE44E1A1}" srcOrd="1" destOrd="0" presId="urn:microsoft.com/office/officeart/2005/8/layout/chevron2"/>
    <dgm:cxn modelId="{2E217508-7EEE-42FD-A4E2-B02A2F768153}" type="presParOf" srcId="{AF0C6AFB-A5B4-4638-9B35-EC4589756D66}" destId="{C46AA41E-06DC-4F3C-A5E6-742061196F09}" srcOrd="5" destOrd="0" presId="urn:microsoft.com/office/officeart/2005/8/layout/chevron2"/>
    <dgm:cxn modelId="{F4832F65-5C98-4DE6-B78B-4F7498E46510}" type="presParOf" srcId="{AF0C6AFB-A5B4-4638-9B35-EC4589756D66}" destId="{7D2F4DAA-07B5-48D1-AE88-176187FFED41}" srcOrd="6" destOrd="0" presId="urn:microsoft.com/office/officeart/2005/8/layout/chevron2"/>
    <dgm:cxn modelId="{85DF545C-3A53-4A3A-9780-469BBC091115}" type="presParOf" srcId="{7D2F4DAA-07B5-48D1-AE88-176187FFED41}" destId="{F6C38EA6-340D-4973-B18E-B22CAB0F5FFD}" srcOrd="0" destOrd="0" presId="urn:microsoft.com/office/officeart/2005/8/layout/chevron2"/>
    <dgm:cxn modelId="{9BA0ED92-E20B-4CCD-8956-5EF50C3FB068}" type="presParOf" srcId="{7D2F4DAA-07B5-48D1-AE88-176187FFED41}" destId="{1D3746A9-03AE-434D-BD10-292A09583B37}" srcOrd="1" destOrd="0" presId="urn:microsoft.com/office/officeart/2005/8/layout/chevron2"/>
    <dgm:cxn modelId="{9EB5612E-AB3B-426E-ACB4-EAA2634BEF57}" type="presParOf" srcId="{AF0C6AFB-A5B4-4638-9B35-EC4589756D66}" destId="{D026B6C0-8B93-441F-8DEA-6AAE57E0EC41}" srcOrd="7" destOrd="0" presId="urn:microsoft.com/office/officeart/2005/8/layout/chevron2"/>
    <dgm:cxn modelId="{B876773C-427E-4A27-8E92-3D0DA12508AD}" type="presParOf" srcId="{AF0C6AFB-A5B4-4638-9B35-EC4589756D66}" destId="{96F32689-711F-406E-BDB4-26F0BD07D05C}" srcOrd="8" destOrd="0" presId="urn:microsoft.com/office/officeart/2005/8/layout/chevron2"/>
    <dgm:cxn modelId="{D6A73895-29D1-400D-82FE-1927CD7A1E55}" type="presParOf" srcId="{96F32689-711F-406E-BDB4-26F0BD07D05C}" destId="{BF6EEC3E-D90B-4597-A069-13DD11EC2337}" srcOrd="0" destOrd="0" presId="urn:microsoft.com/office/officeart/2005/8/layout/chevron2"/>
    <dgm:cxn modelId="{7EBB0C7B-3A94-4A80-84FD-B37DAC7E50FD}" type="presParOf" srcId="{96F32689-711F-406E-BDB4-26F0BD07D05C}" destId="{0F932A98-69CE-4970-825E-A176A08B64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D5EDE-320D-4592-8D61-743EE2155EAE}" type="doc">
      <dgm:prSet loTypeId="urn:microsoft.com/office/officeart/2005/8/layout/pyramid1" loCatId="pyramid" qsTypeId="urn:microsoft.com/office/officeart/2005/8/quickstyle/simple1#2" qsCatId="simple" csTypeId="urn:microsoft.com/office/officeart/2005/8/colors/accent1_2" csCatId="accent1" phldr="1"/>
      <dgm:spPr bwMode="auto"/>
    </dgm:pt>
    <dgm:pt modelId="{4E56AB47-08E0-4633-9C66-251C68D03BD1}">
      <dgm:prSet phldrT="[Text]" custT="1"/>
      <dgm:spPr bwMode="auto">
        <a:solidFill>
          <a:srgbClr val="FF7C80"/>
        </a:solidFill>
        <a:ln>
          <a:solidFill>
            <a:schemeClr val="bg1">
              <a:lumMod val="65000"/>
            </a:schemeClr>
          </a:solidFill>
        </a:ln>
      </dgm:spPr>
      <dgm:t>
        <a:bodyPr vert="horz" anchor="ctr"/>
        <a:lstStyle/>
        <a:p>
          <a:pPr algn="ctr" defTabSz="5333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sz="1100" dirty="0">
            <a:solidFill>
              <a:schemeClr val="tx1"/>
            </a:solidFill>
          </a:endParaRPr>
        </a:p>
        <a:p>
          <a:pPr algn="ctr" defTabSz="5333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 b="1" dirty="0">
              <a:solidFill>
                <a:schemeClr val="tx1"/>
              </a:solidFill>
              <a:latin typeface="Arial"/>
              <a:cs typeface="Arial"/>
            </a:rPr>
            <a:t>Высокий - </a:t>
          </a:r>
        </a:p>
        <a:p>
          <a:pPr algn="ctr" defTabSz="533399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100" b="1" dirty="0">
            <a:solidFill>
              <a:schemeClr val="tx1"/>
            </a:solidFill>
            <a:latin typeface="Arial"/>
            <a:cs typeface="Arial"/>
          </a:endParaRPr>
        </a:p>
        <a:p>
          <a:pPr algn="ctr" defTabSz="533399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 b="1" dirty="0">
              <a:solidFill>
                <a:schemeClr val="tx1"/>
              </a:solidFill>
              <a:latin typeface="Arial"/>
              <a:cs typeface="Arial"/>
            </a:rPr>
            <a:t>1 раз </a:t>
          </a:r>
        </a:p>
        <a:p>
          <a:pPr algn="ctr" defTabSz="533399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endParaRPr sz="1100" b="1" dirty="0">
            <a:solidFill>
              <a:schemeClr val="tx1"/>
            </a:solidFill>
          </a:endParaRPr>
        </a:p>
        <a:p>
          <a:pPr algn="ctr" defTabSz="533399">
            <a:lnSpc>
              <a:spcPct val="5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 b="1" dirty="0">
              <a:solidFill>
                <a:schemeClr val="tx1"/>
              </a:solidFill>
              <a:latin typeface="Arial"/>
              <a:cs typeface="Arial"/>
            </a:rPr>
            <a:t>в 3 года</a:t>
          </a:r>
          <a:endParaRPr sz="11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2C909DB5-8AE8-4429-BA16-2BF566D72DA4}" type="parTrans" cxnId="{EF6CFE85-4897-4857-B363-4844FA987AC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2E3B1A5-29B5-4C35-8EFF-930436C528A2}" type="sibTrans" cxnId="{EF6CFE85-4897-4857-B363-4844FA987AC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A94B25C-3228-42DA-848D-597CD7C9D40C}">
      <dgm:prSet phldrT="[Text]" custT="1"/>
      <dgm:spPr bwMode="auto">
        <a:solidFill>
          <a:srgbClr val="FFC000"/>
        </a:solidFill>
        <a:ln>
          <a:solidFill>
            <a:schemeClr val="bg1">
              <a:lumMod val="65000"/>
            </a:schemeClr>
          </a:solidFill>
        </a:ln>
      </dgm:spPr>
      <dgm:t>
        <a:bodyPr vert="horz" anchor="ctr"/>
        <a:lstStyle/>
        <a:p>
          <a:pPr algn="ctr"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 b="1" dirty="0">
              <a:solidFill>
                <a:schemeClr val="tx1"/>
              </a:solidFill>
              <a:latin typeface="Arial"/>
              <a:cs typeface="Arial"/>
            </a:rPr>
            <a:t>Средний – 1 раз в 4 года</a:t>
          </a:r>
          <a:endParaRPr sz="11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F6740698-14DB-4DB2-B9CD-D54790B33B48}" type="parTrans" cxnId="{D7500CEC-B7CC-41C1-9995-16EADAA10F0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2AB031-DE7D-4A8C-A2F1-C7F37B156BC0}" type="sibTrans" cxnId="{D7500CEC-B7CC-41C1-9995-16EADAA10F0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BD79A8B-856B-4418-92D6-7BBF1D042FF7}">
      <dgm:prSet phldrT="[Text]" custT="1"/>
      <dgm:spPr bwMode="auto">
        <a:solidFill>
          <a:srgbClr val="B7DF7B"/>
        </a:solidFill>
        <a:ln>
          <a:solidFill>
            <a:schemeClr val="bg1">
              <a:lumMod val="65000"/>
            </a:schemeClr>
          </a:solidFill>
        </a:ln>
      </dgm:spPr>
      <dgm:t>
        <a:bodyPr vert="horz" anchor="ctr"/>
        <a:lstStyle/>
        <a:p>
          <a:pPr algn="ctr"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solidFill>
                <a:schemeClr val="tx1"/>
              </a:solidFill>
              <a:latin typeface="Arial"/>
              <a:cs typeface="Arial"/>
            </a:rPr>
            <a:t>Низкий – плановые         проверки не проводятся </a:t>
          </a:r>
          <a:endParaRPr sz="1200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759F01BD-B8A8-48D1-8083-A7D0FADF1814}" type="parTrans" cxnId="{A8FE5503-5346-4AE9-BE29-D5D82556363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349ADF-56CA-4CD0-864F-4E1231CFB15B}" type="sibTrans" cxnId="{A8FE5503-5346-4AE9-BE29-D5D82556363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2DD2B8-5FF2-401E-9C62-FF3458757ED6}" type="pres">
      <dgm:prSet presAssocID="{156D5EDE-320D-4592-8D61-743EE2155EAE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7EF79BDC-15B3-4489-9929-B519FF684E59}" type="pres">
      <dgm:prSet presAssocID="{4E56AB47-08E0-4633-9C66-251C68D03BD1}" presName="Name8" presStyleCnt="0"/>
      <dgm:spPr bwMode="auto"/>
    </dgm:pt>
    <dgm:pt modelId="{B9ED53C5-44CB-47CE-B9B3-E6685A2E6DE5}" type="pres">
      <dgm:prSet presAssocID="{4E56AB47-08E0-4633-9C66-251C68D03BD1}" presName="level" presStyleLbl="node1" presStyleIdx="0" presStyleCnt="3" custScaleY="175000">
        <dgm:presLayoutVars>
          <dgm:chMax val="1"/>
          <dgm:bulletEnabled val="1"/>
        </dgm:presLayoutVars>
      </dgm:prSet>
      <dgm:spPr bwMode="auto"/>
    </dgm:pt>
    <dgm:pt modelId="{4BAFE09B-AAA3-4659-9894-844ED042895F}" type="pres">
      <dgm:prSet presAssocID="{4E56AB47-08E0-4633-9C66-251C68D03BD1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12F5386E-D55E-4CB5-AA65-0EA66C0123EF}" type="pres">
      <dgm:prSet presAssocID="{0A94B25C-3228-42DA-848D-597CD7C9D40C}" presName="Name8" presStyleCnt="0"/>
      <dgm:spPr bwMode="auto"/>
    </dgm:pt>
    <dgm:pt modelId="{10A2C3C4-92BA-4562-8046-C1DA769E0065}" type="pres">
      <dgm:prSet presAssocID="{0A94B25C-3228-42DA-848D-597CD7C9D40C}" presName="level" presStyleLbl="node1" presStyleIdx="1" presStyleCnt="3">
        <dgm:presLayoutVars>
          <dgm:chMax val="1"/>
          <dgm:bulletEnabled val="1"/>
        </dgm:presLayoutVars>
      </dgm:prSet>
      <dgm:spPr bwMode="auto"/>
    </dgm:pt>
    <dgm:pt modelId="{DD60581F-CE2E-48A3-8346-22657C92A637}" type="pres">
      <dgm:prSet presAssocID="{0A94B25C-3228-42DA-848D-597CD7C9D40C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1BE9D81C-0A77-4424-8657-635D60C160A7}" type="pres">
      <dgm:prSet presAssocID="{0BD79A8B-856B-4418-92D6-7BBF1D042FF7}" presName="Name8" presStyleCnt="0"/>
      <dgm:spPr bwMode="auto"/>
    </dgm:pt>
    <dgm:pt modelId="{9FEAD359-C7FD-4CC0-BEB4-F4521A700F3F}" type="pres">
      <dgm:prSet presAssocID="{0BD79A8B-856B-4418-92D6-7BBF1D042FF7}" presName="level" presStyleLbl="node1" presStyleIdx="2" presStyleCnt="3" custLinFactY="-24168" custLinFactNeighborX="444">
        <dgm:presLayoutVars>
          <dgm:chMax val="1"/>
          <dgm:bulletEnabled val="1"/>
        </dgm:presLayoutVars>
      </dgm:prSet>
      <dgm:spPr bwMode="auto"/>
    </dgm:pt>
    <dgm:pt modelId="{8E561655-5975-458F-9020-D77DA985F9C7}" type="pres">
      <dgm:prSet presAssocID="{0BD79A8B-856B-4418-92D6-7BBF1D042FF7}" presName="levelTx" presStyleLbl="revTx" presStyleIdx="0" presStyleCnt="0">
        <dgm:presLayoutVars>
          <dgm:chMax val="1"/>
          <dgm:bulletEnabled val="1"/>
        </dgm:presLayoutVars>
      </dgm:prSet>
      <dgm:spPr bwMode="auto"/>
    </dgm:pt>
  </dgm:ptLst>
  <dgm:cxnLst>
    <dgm:cxn modelId="{341A4602-ED04-4E1C-A2FB-2CE098369C65}" type="presOf" srcId="{4E56AB47-08E0-4633-9C66-251C68D03BD1}" destId="{4BAFE09B-AAA3-4659-9894-844ED042895F}" srcOrd="1" destOrd="0" presId="urn:microsoft.com/office/officeart/2005/8/layout/pyramid1"/>
    <dgm:cxn modelId="{A8FE5503-5346-4AE9-BE29-D5D82556363C}" srcId="{156D5EDE-320D-4592-8D61-743EE2155EAE}" destId="{0BD79A8B-856B-4418-92D6-7BBF1D042FF7}" srcOrd="2" destOrd="0" parTransId="{759F01BD-B8A8-48D1-8083-A7D0FADF1814}" sibTransId="{EE349ADF-56CA-4CD0-864F-4E1231CFB15B}"/>
    <dgm:cxn modelId="{9254C424-D02A-4092-B038-ADD44BEA7D03}" type="presOf" srcId="{0BD79A8B-856B-4418-92D6-7BBF1D042FF7}" destId="{8E561655-5975-458F-9020-D77DA985F9C7}" srcOrd="1" destOrd="0" presId="urn:microsoft.com/office/officeart/2005/8/layout/pyramid1"/>
    <dgm:cxn modelId="{E85A9035-5171-4D30-9360-F656457D5DF3}" type="presOf" srcId="{0BD79A8B-856B-4418-92D6-7BBF1D042FF7}" destId="{9FEAD359-C7FD-4CC0-BEB4-F4521A700F3F}" srcOrd="0" destOrd="0" presId="urn:microsoft.com/office/officeart/2005/8/layout/pyramid1"/>
    <dgm:cxn modelId="{DDDBE561-157D-4C35-A32A-79604A49B4F1}" type="presOf" srcId="{0A94B25C-3228-42DA-848D-597CD7C9D40C}" destId="{10A2C3C4-92BA-4562-8046-C1DA769E0065}" srcOrd="0" destOrd="0" presId="urn:microsoft.com/office/officeart/2005/8/layout/pyramid1"/>
    <dgm:cxn modelId="{EF6CFE85-4897-4857-B363-4844FA987AC6}" srcId="{156D5EDE-320D-4592-8D61-743EE2155EAE}" destId="{4E56AB47-08E0-4633-9C66-251C68D03BD1}" srcOrd="0" destOrd="0" parTransId="{2C909DB5-8AE8-4429-BA16-2BF566D72DA4}" sibTransId="{82E3B1A5-29B5-4C35-8EFF-930436C528A2}"/>
    <dgm:cxn modelId="{68E0A6CC-4B56-4E00-BE9F-73AD3CE9DFEA}" type="presOf" srcId="{156D5EDE-320D-4592-8D61-743EE2155EAE}" destId="{862DD2B8-5FF2-401E-9C62-FF3458757ED6}" srcOrd="0" destOrd="0" presId="urn:microsoft.com/office/officeart/2005/8/layout/pyramid1"/>
    <dgm:cxn modelId="{2563CBE6-2E68-4802-8842-CF4F1E0B35CD}" type="presOf" srcId="{4E56AB47-08E0-4633-9C66-251C68D03BD1}" destId="{B9ED53C5-44CB-47CE-B9B3-E6685A2E6DE5}" srcOrd="0" destOrd="0" presId="urn:microsoft.com/office/officeart/2005/8/layout/pyramid1"/>
    <dgm:cxn modelId="{D7500CEC-B7CC-41C1-9995-16EADAA10F0B}" srcId="{156D5EDE-320D-4592-8D61-743EE2155EAE}" destId="{0A94B25C-3228-42DA-848D-597CD7C9D40C}" srcOrd="1" destOrd="0" parTransId="{F6740698-14DB-4DB2-B9CD-D54790B33B48}" sibTransId="{FA2AB031-DE7D-4A8C-A2F1-C7F37B156BC0}"/>
    <dgm:cxn modelId="{7B8EACF7-C86B-4967-B2EB-AF70FFE88BEE}" type="presOf" srcId="{0A94B25C-3228-42DA-848D-597CD7C9D40C}" destId="{DD60581F-CE2E-48A3-8346-22657C92A637}" srcOrd="1" destOrd="0" presId="urn:microsoft.com/office/officeart/2005/8/layout/pyramid1"/>
    <dgm:cxn modelId="{342DE6D1-C34F-4731-ACCC-78A8EE590A0A}" type="presParOf" srcId="{862DD2B8-5FF2-401E-9C62-FF3458757ED6}" destId="{7EF79BDC-15B3-4489-9929-B519FF684E59}" srcOrd="0" destOrd="0" presId="urn:microsoft.com/office/officeart/2005/8/layout/pyramid1"/>
    <dgm:cxn modelId="{5EEA8BBE-043C-4AD5-8BA2-775500A76034}" type="presParOf" srcId="{7EF79BDC-15B3-4489-9929-B519FF684E59}" destId="{B9ED53C5-44CB-47CE-B9B3-E6685A2E6DE5}" srcOrd="0" destOrd="0" presId="urn:microsoft.com/office/officeart/2005/8/layout/pyramid1"/>
    <dgm:cxn modelId="{8BE3B40E-5EA1-4C8F-901D-4C6322F2C792}" type="presParOf" srcId="{7EF79BDC-15B3-4489-9929-B519FF684E59}" destId="{4BAFE09B-AAA3-4659-9894-844ED042895F}" srcOrd="1" destOrd="0" presId="urn:microsoft.com/office/officeart/2005/8/layout/pyramid1"/>
    <dgm:cxn modelId="{765BFFDC-1FF6-474B-BE44-E685B368708E}" type="presParOf" srcId="{862DD2B8-5FF2-401E-9C62-FF3458757ED6}" destId="{12F5386E-D55E-4CB5-AA65-0EA66C0123EF}" srcOrd="1" destOrd="0" presId="urn:microsoft.com/office/officeart/2005/8/layout/pyramid1"/>
    <dgm:cxn modelId="{613844D5-B310-47FF-9AEC-81A5A810B400}" type="presParOf" srcId="{12F5386E-D55E-4CB5-AA65-0EA66C0123EF}" destId="{10A2C3C4-92BA-4562-8046-C1DA769E0065}" srcOrd="0" destOrd="0" presId="urn:microsoft.com/office/officeart/2005/8/layout/pyramid1"/>
    <dgm:cxn modelId="{1A302431-C8D2-419C-8C13-FAF566AFDE6A}" type="presParOf" srcId="{12F5386E-D55E-4CB5-AA65-0EA66C0123EF}" destId="{DD60581F-CE2E-48A3-8346-22657C92A637}" srcOrd="1" destOrd="0" presId="urn:microsoft.com/office/officeart/2005/8/layout/pyramid1"/>
    <dgm:cxn modelId="{862CF3CD-3F24-4271-B6B1-7B582593A4B7}" type="presParOf" srcId="{862DD2B8-5FF2-401E-9C62-FF3458757ED6}" destId="{1BE9D81C-0A77-4424-8657-635D60C160A7}" srcOrd="2" destOrd="0" presId="urn:microsoft.com/office/officeart/2005/8/layout/pyramid1"/>
    <dgm:cxn modelId="{A452BFE9-E484-418B-8EE3-8F451FEF341B}" type="presParOf" srcId="{1BE9D81C-0A77-4424-8657-635D60C160A7}" destId="{9FEAD359-C7FD-4CC0-BEB4-F4521A700F3F}" srcOrd="0" destOrd="0" presId="urn:microsoft.com/office/officeart/2005/8/layout/pyramid1"/>
    <dgm:cxn modelId="{846F9D81-F000-42D0-955B-25FBE9025891}" type="presParOf" srcId="{1BE9D81C-0A77-4424-8657-635D60C160A7}" destId="{8E561655-5975-458F-9020-D77DA985F9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7CAFE-2459-44BC-A6FA-71A2A4F2C4B4}" type="doc">
      <dgm:prSet loTypeId="urn:microsoft.com/office/officeart/2008/layout/HorizontalMultiLevelHierarchy" loCatId="hierarchy" qsTypeId="urn:microsoft.com/office/officeart/2005/8/quickstyle/simple2#1" qsCatId="simple" csTypeId="urn:microsoft.com/office/officeart/2005/8/colors/accent1_4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B8825AF-1BDC-4247-BAC2-F03C794A9DCA}">
      <dgm:prSet phldrT="[Text]" custT="1"/>
      <dgm:spPr bwMode="auto">
        <a:xfrm rot="16199999">
          <a:off x="-591341" y="1751865"/>
          <a:ext cx="2948781" cy="560268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40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Сбор и анализ данных без взаимодействия с объектом </a:t>
          </a:r>
          <a:r>
            <a:rPr lang="ru-RU" sz="1400" dirty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контроля</a:t>
          </a:r>
        </a:p>
      </dgm:t>
    </dgm:pt>
    <dgm:pt modelId="{9260B054-9871-4F90-BE08-ECD7516B3763}" type="parTrans" cxnId="{F50F4AFC-5915-4EDD-AFEF-C2D8D44469BA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A5597019-527E-40C5-AFA9-198A0D71D78F}" type="sibTrans" cxnId="{F50F4AFC-5915-4EDD-AFEF-C2D8D44469BA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02580349-0F09-4288-B8C0-F5805F3AE3E0}">
      <dgm:prSet phldrT="[Text]" custT="1"/>
      <dgm:spPr bwMode="auto">
        <a:xfrm>
          <a:off x="1530719" y="1026"/>
          <a:ext cx="3585038" cy="560268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межведомственное информационное взаимодействие</a:t>
          </a:r>
          <a:endParaRPr lang="ru-RU" sz="11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D25C2549-5DD4-460D-A909-345F3D136053}" type="parTrans" cxnId="{BA18FF62-576E-4B75-A9A6-B1836BCEB2E8}">
      <dgm:prSet custT="1"/>
      <dgm:spPr bwMode="auto">
        <a:xfrm>
          <a:off x="1163183" y="281161"/>
          <a:ext cx="367536" cy="1750837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1750838"/>
              </a:moveTo>
              <a:lnTo>
                <a:pt x="183768" y="1750838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236968E6-C7C7-4AF8-8E47-91D7D21FA6A0}" type="sibTrans" cxnId="{BA18FF62-576E-4B75-A9A6-B1836BCEB2E8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BDA3E595-9251-4216-BED4-911DF5067585}">
      <dgm:prSet phldrT="[Text]" custT="1"/>
      <dgm:spPr bwMode="auto">
        <a:xfrm>
          <a:off x="1530719" y="701362"/>
          <a:ext cx="3709890" cy="56026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данные мониторинга системы образования</a:t>
          </a:r>
          <a:endParaRPr lang="ru-RU" sz="11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D6610AA7-EE79-4F21-B6E5-53B571496FBD}" type="parTrans" cxnId="{E95F5D8E-0B76-4B0E-ABA8-8DD8885F4120}">
      <dgm:prSet custT="1"/>
      <dgm:spPr bwMode="auto">
        <a:xfrm>
          <a:off x="1163183" y="981496"/>
          <a:ext cx="367536" cy="1050503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1050503"/>
              </a:moveTo>
              <a:lnTo>
                <a:pt x="183768" y="1050503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6476350-93EF-40B2-A264-06E9B3B28910}" type="sibTrans" cxnId="{E95F5D8E-0B76-4B0E-ABA8-8DD8885F4120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18833A49-D367-492A-B422-647D08E40898}">
      <dgm:prSet phldrT="[Text]" custT="1"/>
      <dgm:spPr bwMode="auto">
        <a:xfrm>
          <a:off x="1530719" y="1401698"/>
          <a:ext cx="4324282" cy="56026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Единого государственного реестра недвижимости</a:t>
          </a:r>
          <a:endParaRPr lang="ru-RU" sz="1100" dirty="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F4B5ED6C-AD06-45A2-BC43-14B8DC6C50C6}" type="parTrans" cxnId="{5F594EED-A63A-42D6-8E19-F5BAF71F0BBE}">
      <dgm:prSet custT="1"/>
      <dgm:spPr bwMode="auto">
        <a:xfrm>
          <a:off x="1163183" y="1681832"/>
          <a:ext cx="367536" cy="350167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350167"/>
              </a:moveTo>
              <a:lnTo>
                <a:pt x="183768" y="350167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FCB69C49-DFD9-4D59-9872-9A65A58BC616}" type="sibTrans" cxnId="{5F594EED-A63A-42D6-8E19-F5BAF71F0BBE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C410A0C6-A0FF-4718-8F65-7B1B0C5DEAA7}">
      <dgm:prSet phldrT="[Text]" custT="1"/>
      <dgm:spPr bwMode="auto">
        <a:xfrm>
          <a:off x="1530719" y="3502704"/>
          <a:ext cx="4890894" cy="560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Единого государственного реестра юридических лиц</a:t>
          </a:r>
          <a:endParaRPr lang="ru-RU" sz="1100" dirty="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704D3FB1-D199-435A-ACD6-27B2D67DCD08}" type="parTrans" cxnId="{151E4470-CFE4-4CDB-934A-E9FE07E8CCB8}">
      <dgm:prSet custT="1"/>
      <dgm:spPr bwMode="auto">
        <a:xfrm>
          <a:off x="1163183" y="2032000"/>
          <a:ext cx="367536" cy="1750837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1750838"/>
              </a:lnTo>
              <a:lnTo>
                <a:pt x="367536" y="1750838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B2ACE37B-FD0B-415D-8680-D83AB41B0A10}" type="sibTrans" cxnId="{151E4470-CFE4-4CDB-934A-E9FE07E8CCB8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2D327EDB-B8F5-42C4-9755-7D5C05D6956E}">
      <dgm:prSet phldrT="[Text]" custT="1"/>
      <dgm:spPr bwMode="auto">
        <a:xfrm>
          <a:off x="1530719" y="2802369"/>
          <a:ext cx="5306853" cy="56026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государственной информационной системы государственного надзора в сфере образования</a:t>
          </a:r>
          <a:endParaRPr lang="ru-RU" sz="11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D43F68D0-A225-4DDA-8003-53A76567FFDE}" type="parTrans" cxnId="{2B85E1D9-6552-42EC-9581-012EFD9B6B18}">
      <dgm:prSet custT="1"/>
      <dgm:spPr bwMode="auto">
        <a:xfrm>
          <a:off x="1163183" y="2032000"/>
          <a:ext cx="367536" cy="1050503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1050503"/>
              </a:lnTo>
              <a:lnTo>
                <a:pt x="367536" y="1050503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1DC09C7-7F9D-4BAE-A56A-4418EB5EBB98}" type="sibTrans" cxnId="{2B85E1D9-6552-42EC-9581-012EFD9B6B18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940C72C6-FC35-4D46-A7E3-93995B600124}">
      <dgm:prSet phldrT="[Text]" custT="1"/>
      <dgm:spPr bwMode="auto">
        <a:xfrm>
          <a:off x="1530719" y="2102033"/>
          <a:ext cx="4449134" cy="560268"/>
        </a:xfrm>
        <a:prstGeom prst="rect">
          <a:avLst/>
        </a:prstGeom>
        <a:solidFill>
          <a:srgbClr val="FFFF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>
            <a:defRPr/>
          </a:pPr>
          <a:r>
            <a:rPr lang="ru-RU" sz="1100" b="0" i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официальный сайта образовательной организации в сети "Интернет"</a:t>
          </a:r>
          <a:endParaRPr lang="ru-RU" sz="11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gm:t>
    </dgm:pt>
    <dgm:pt modelId="{A1363498-8FC6-4E9D-9C5E-5E9AB6855529}" type="parTrans" cxnId="{2D42660E-8E14-4180-98C8-1B670350727C}">
      <dgm:prSet custT="1"/>
      <dgm:spPr bwMode="auto">
        <a:xfrm>
          <a:off x="1163183" y="2032000"/>
          <a:ext cx="367536" cy="350167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350167"/>
              </a:lnTo>
              <a:lnTo>
                <a:pt x="367536" y="350167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gm:spPr>
      <dgm:t>
        <a:bodyPr/>
        <a:lstStyle/>
        <a:p>
          <a:pPr>
            <a:defRPr/>
          </a:pPr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6CB2E637-2775-433A-9990-6B98017720B4}" type="sibTrans" cxnId="{2D42660E-8E14-4180-98C8-1B670350727C}">
      <dgm:prSet/>
      <dgm:spPr bwMode="auto"/>
      <dgm:t>
        <a:bodyPr/>
        <a:lstStyle/>
        <a:p>
          <a:pPr>
            <a:defRPr/>
          </a:pPr>
          <a:endParaRPr lang="ru-RU" sz="3600"/>
        </a:p>
      </dgm:t>
    </dgm:pt>
    <dgm:pt modelId="{2AEAA62B-900A-4C57-8309-5A725197C4BE}">
      <dgm:prSet/>
      <dgm:spPr/>
      <dgm:t>
        <a:bodyPr/>
        <a:lstStyle/>
        <a:p>
          <a:r>
            <a:rPr lang="ru-RU" dirty="0"/>
            <a:t>данные, имеющиеся в органе контроля</a:t>
          </a:r>
        </a:p>
      </dgm:t>
    </dgm:pt>
    <dgm:pt modelId="{E72FA06A-774D-4660-880D-B56365674B06}" type="parTrans" cxnId="{55069A56-B451-4110-92E3-EE0CE4BE9131}">
      <dgm:prSet/>
      <dgm:spPr/>
      <dgm:t>
        <a:bodyPr/>
        <a:lstStyle/>
        <a:p>
          <a:endParaRPr lang="ru-RU"/>
        </a:p>
      </dgm:t>
    </dgm:pt>
    <dgm:pt modelId="{CC39D601-05C8-4137-92C7-6D8397A9C4F3}" type="sibTrans" cxnId="{55069A56-B451-4110-92E3-EE0CE4BE9131}">
      <dgm:prSet/>
      <dgm:spPr/>
      <dgm:t>
        <a:bodyPr/>
        <a:lstStyle/>
        <a:p>
          <a:endParaRPr lang="ru-RU"/>
        </a:p>
      </dgm:t>
    </dgm:pt>
    <dgm:pt modelId="{140368A6-E500-4A2F-B62E-CBB6BAF3CFDB}" type="pres">
      <dgm:prSet presAssocID="{D1F7CAFE-2459-44BC-A6FA-71A2A4F2C4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 bwMode="auto"/>
    </dgm:pt>
    <dgm:pt modelId="{A17E75A7-B4EE-4405-B27F-56D7E0CCD60E}" type="pres">
      <dgm:prSet presAssocID="{DB8825AF-1BDC-4247-BAC2-F03C794A9DCA}" presName="root1" presStyleCnt="0"/>
      <dgm:spPr bwMode="auto"/>
    </dgm:pt>
    <dgm:pt modelId="{7DA5E00C-BE4D-4766-B562-9A49037EDCEA}" type="pres">
      <dgm:prSet presAssocID="{DB8825AF-1BDC-4247-BAC2-F03C794A9DCA}" presName="LevelOneTextNode" presStyleLbl="node0" presStyleIdx="0" presStyleCnt="1" custScaleX="144402" custScaleY="137954">
        <dgm:presLayoutVars>
          <dgm:chPref val="3"/>
        </dgm:presLayoutVars>
      </dgm:prSet>
      <dgm:spPr bwMode="auto"/>
    </dgm:pt>
    <dgm:pt modelId="{B28D0D1C-6BA6-47FA-9902-D0EA13F3D650}" type="pres">
      <dgm:prSet presAssocID="{DB8825AF-1BDC-4247-BAC2-F03C794A9DCA}" presName="level2hierChild" presStyleCnt="0"/>
      <dgm:spPr bwMode="auto"/>
    </dgm:pt>
    <dgm:pt modelId="{835A0F99-AAC4-471A-B57C-A0E5014FF78F}" type="pres">
      <dgm:prSet presAssocID="{D25C2549-5DD4-460D-A909-345F3D136053}" presName="conn2-1" presStyleLbl="parChTrans1D2" presStyleIdx="0" presStyleCnt="7"/>
      <dgm:spPr bwMode="auto"/>
    </dgm:pt>
    <dgm:pt modelId="{D48F3339-4907-476F-90A9-2B6CE06CFBBC}" type="pres">
      <dgm:prSet presAssocID="{D25C2549-5DD4-460D-A909-345F3D136053}" presName="connTx" presStyleLbl="parChTrans1D2" presStyleIdx="0" presStyleCnt="7"/>
      <dgm:spPr bwMode="auto"/>
    </dgm:pt>
    <dgm:pt modelId="{BB541BAF-E52E-4C2E-8782-B8C645A0E3DC}" type="pres">
      <dgm:prSet presAssocID="{02580349-0F09-4288-B8C0-F5805F3AE3E0}" presName="root2" presStyleCnt="0"/>
      <dgm:spPr bwMode="auto"/>
    </dgm:pt>
    <dgm:pt modelId="{98491672-D2B7-45E4-9734-F2000A70BB90}" type="pres">
      <dgm:prSet presAssocID="{02580349-0F09-4288-B8C0-F5805F3AE3E0}" presName="LevelTwoTextNode" presStyleLbl="node2" presStyleIdx="0" presStyleCnt="7" custScaleX="195085" custLinFactNeighborX="455" custLinFactNeighborY="4389">
        <dgm:presLayoutVars>
          <dgm:chPref val="3"/>
        </dgm:presLayoutVars>
      </dgm:prSet>
      <dgm:spPr bwMode="auto"/>
    </dgm:pt>
    <dgm:pt modelId="{24258DC9-72F6-4E97-B3CF-BDFED7975312}" type="pres">
      <dgm:prSet presAssocID="{02580349-0F09-4288-B8C0-F5805F3AE3E0}" presName="level3hierChild" presStyleCnt="0"/>
      <dgm:spPr bwMode="auto"/>
    </dgm:pt>
    <dgm:pt modelId="{777146A6-F654-4D7A-A2C2-22ECB3D2B116}" type="pres">
      <dgm:prSet presAssocID="{D6610AA7-EE79-4F21-B6E5-53B571496FBD}" presName="conn2-1" presStyleLbl="parChTrans1D2" presStyleIdx="1" presStyleCnt="7"/>
      <dgm:spPr bwMode="auto"/>
    </dgm:pt>
    <dgm:pt modelId="{F235AEBD-48A7-4FA9-9CEB-A48C1ADB33E6}" type="pres">
      <dgm:prSet presAssocID="{D6610AA7-EE79-4F21-B6E5-53B571496FBD}" presName="connTx" presStyleLbl="parChTrans1D2" presStyleIdx="1" presStyleCnt="7"/>
      <dgm:spPr bwMode="auto"/>
    </dgm:pt>
    <dgm:pt modelId="{73A969BC-19A5-4804-A921-49BA6B97EFA7}" type="pres">
      <dgm:prSet presAssocID="{BDA3E595-9251-4216-BED4-911DF5067585}" presName="root2" presStyleCnt="0"/>
      <dgm:spPr bwMode="auto"/>
    </dgm:pt>
    <dgm:pt modelId="{5764381D-7FFA-47EE-83E2-DCF89453B299}" type="pres">
      <dgm:prSet presAssocID="{BDA3E595-9251-4216-BED4-911DF5067585}" presName="LevelTwoTextNode" presStyleLbl="node2" presStyleIdx="1" presStyleCnt="7" custScaleX="201879">
        <dgm:presLayoutVars>
          <dgm:chPref val="3"/>
        </dgm:presLayoutVars>
      </dgm:prSet>
      <dgm:spPr bwMode="auto"/>
    </dgm:pt>
    <dgm:pt modelId="{6EF6BEC5-6003-4B06-88ED-9576EF596EEB}" type="pres">
      <dgm:prSet presAssocID="{BDA3E595-9251-4216-BED4-911DF5067585}" presName="level3hierChild" presStyleCnt="0"/>
      <dgm:spPr bwMode="auto"/>
    </dgm:pt>
    <dgm:pt modelId="{DFC48564-C769-4F24-8459-4897556C1EC1}" type="pres">
      <dgm:prSet presAssocID="{F4B5ED6C-AD06-45A2-BC43-14B8DC6C50C6}" presName="conn2-1" presStyleLbl="parChTrans1D2" presStyleIdx="2" presStyleCnt="7"/>
      <dgm:spPr bwMode="auto"/>
    </dgm:pt>
    <dgm:pt modelId="{E47381D7-F313-42F0-A343-72F7129EEC12}" type="pres">
      <dgm:prSet presAssocID="{F4B5ED6C-AD06-45A2-BC43-14B8DC6C50C6}" presName="connTx" presStyleLbl="parChTrans1D2" presStyleIdx="2" presStyleCnt="7"/>
      <dgm:spPr bwMode="auto"/>
    </dgm:pt>
    <dgm:pt modelId="{ADE5A64F-4B68-4470-AD40-D68D5B3210F0}" type="pres">
      <dgm:prSet presAssocID="{18833A49-D367-492A-B422-647D08E40898}" presName="root2" presStyleCnt="0"/>
      <dgm:spPr bwMode="auto"/>
    </dgm:pt>
    <dgm:pt modelId="{CC5BE6D5-DE82-45C3-9F20-4070C17C1335}" type="pres">
      <dgm:prSet presAssocID="{18833A49-D367-492A-B422-647D08E40898}" presName="LevelTwoTextNode" presStyleLbl="node2" presStyleIdx="2" presStyleCnt="7" custScaleX="235312">
        <dgm:presLayoutVars>
          <dgm:chPref val="3"/>
        </dgm:presLayoutVars>
      </dgm:prSet>
      <dgm:spPr bwMode="auto"/>
    </dgm:pt>
    <dgm:pt modelId="{6EB7261B-4775-4684-90C6-9E10A462E862}" type="pres">
      <dgm:prSet presAssocID="{18833A49-D367-492A-B422-647D08E40898}" presName="level3hierChild" presStyleCnt="0"/>
      <dgm:spPr bwMode="auto"/>
    </dgm:pt>
    <dgm:pt modelId="{8039C137-EB9D-4F35-82A9-132A7BB06876}" type="pres">
      <dgm:prSet presAssocID="{A1363498-8FC6-4E9D-9C5E-5E9AB6855529}" presName="conn2-1" presStyleLbl="parChTrans1D2" presStyleIdx="3" presStyleCnt="7"/>
      <dgm:spPr bwMode="auto"/>
    </dgm:pt>
    <dgm:pt modelId="{EA8AC3B7-A184-4A84-993F-C612AB6F8ED4}" type="pres">
      <dgm:prSet presAssocID="{A1363498-8FC6-4E9D-9C5E-5E9AB6855529}" presName="connTx" presStyleLbl="parChTrans1D2" presStyleIdx="3" presStyleCnt="7"/>
      <dgm:spPr bwMode="auto"/>
    </dgm:pt>
    <dgm:pt modelId="{9FCE5484-7CF9-48E1-8CBE-23059775786F}" type="pres">
      <dgm:prSet presAssocID="{940C72C6-FC35-4D46-A7E3-93995B600124}" presName="root2" presStyleCnt="0"/>
      <dgm:spPr bwMode="auto"/>
    </dgm:pt>
    <dgm:pt modelId="{94AF478B-726E-483D-A01A-85F19007B268}" type="pres">
      <dgm:prSet presAssocID="{940C72C6-FC35-4D46-A7E3-93995B600124}" presName="LevelTwoTextNode" presStyleLbl="node2" presStyleIdx="3" presStyleCnt="7" custScaleX="242106">
        <dgm:presLayoutVars>
          <dgm:chPref val="3"/>
        </dgm:presLayoutVars>
      </dgm:prSet>
      <dgm:spPr bwMode="auto"/>
    </dgm:pt>
    <dgm:pt modelId="{88C4B3A1-1DAC-4ED7-93A2-0DE9C219440D}" type="pres">
      <dgm:prSet presAssocID="{940C72C6-FC35-4D46-A7E3-93995B600124}" presName="level3hierChild" presStyleCnt="0"/>
      <dgm:spPr bwMode="auto"/>
    </dgm:pt>
    <dgm:pt modelId="{D569C950-2FC9-4C0D-830D-3F8E2EFD5D55}" type="pres">
      <dgm:prSet presAssocID="{D43F68D0-A225-4DDA-8003-53A76567FFDE}" presName="conn2-1" presStyleLbl="parChTrans1D2" presStyleIdx="4" presStyleCnt="7"/>
      <dgm:spPr bwMode="auto"/>
    </dgm:pt>
    <dgm:pt modelId="{95DD9FBD-D647-41BF-A529-9E8192892D52}" type="pres">
      <dgm:prSet presAssocID="{D43F68D0-A225-4DDA-8003-53A76567FFDE}" presName="connTx" presStyleLbl="parChTrans1D2" presStyleIdx="4" presStyleCnt="7"/>
      <dgm:spPr bwMode="auto"/>
    </dgm:pt>
    <dgm:pt modelId="{61E9D009-80B7-498B-BC4E-50611FF24511}" type="pres">
      <dgm:prSet presAssocID="{2D327EDB-B8F5-42C4-9755-7D5C05D6956E}" presName="root2" presStyleCnt="0"/>
      <dgm:spPr bwMode="auto"/>
    </dgm:pt>
    <dgm:pt modelId="{AFBD3E0B-B47E-44BE-BC37-216B97CBBFF4}" type="pres">
      <dgm:prSet presAssocID="{2D327EDB-B8F5-42C4-9755-7D5C05D6956E}" presName="LevelTwoTextNode" presStyleLbl="node2" presStyleIdx="4" presStyleCnt="7" custScaleX="288780">
        <dgm:presLayoutVars>
          <dgm:chPref val="3"/>
        </dgm:presLayoutVars>
      </dgm:prSet>
      <dgm:spPr bwMode="auto"/>
    </dgm:pt>
    <dgm:pt modelId="{DA9340AA-B383-40A2-8E57-1F8F95A32966}" type="pres">
      <dgm:prSet presAssocID="{2D327EDB-B8F5-42C4-9755-7D5C05D6956E}" presName="level3hierChild" presStyleCnt="0"/>
      <dgm:spPr bwMode="auto"/>
    </dgm:pt>
    <dgm:pt modelId="{57BD9A07-06E2-45DE-9BF5-73943973817F}" type="pres">
      <dgm:prSet presAssocID="{704D3FB1-D199-435A-ACD6-27B2D67DCD08}" presName="conn2-1" presStyleLbl="parChTrans1D2" presStyleIdx="5" presStyleCnt="7"/>
      <dgm:spPr bwMode="auto"/>
    </dgm:pt>
    <dgm:pt modelId="{DC2F9B52-4758-4847-9543-DDECE4F878F0}" type="pres">
      <dgm:prSet presAssocID="{704D3FB1-D199-435A-ACD6-27B2D67DCD08}" presName="connTx" presStyleLbl="parChTrans1D2" presStyleIdx="5" presStyleCnt="7"/>
      <dgm:spPr bwMode="auto"/>
    </dgm:pt>
    <dgm:pt modelId="{48297F76-5C5B-44E2-83DA-D41BFECDE8FE}" type="pres">
      <dgm:prSet presAssocID="{C410A0C6-A0FF-4718-8F65-7B1B0C5DEAA7}" presName="root2" presStyleCnt="0"/>
      <dgm:spPr bwMode="auto"/>
    </dgm:pt>
    <dgm:pt modelId="{46827E58-3B30-49C4-8890-C67652DBBE66}" type="pres">
      <dgm:prSet presAssocID="{C410A0C6-A0FF-4718-8F65-7B1B0C5DEAA7}" presName="LevelTwoTextNode" presStyleLbl="node2" presStyleIdx="5" presStyleCnt="7" custScaleX="266145">
        <dgm:presLayoutVars>
          <dgm:chPref val="3"/>
        </dgm:presLayoutVars>
      </dgm:prSet>
      <dgm:spPr bwMode="auto"/>
    </dgm:pt>
    <dgm:pt modelId="{B0A49E29-A346-423B-8F44-2564523B1AA5}" type="pres">
      <dgm:prSet presAssocID="{C410A0C6-A0FF-4718-8F65-7B1B0C5DEAA7}" presName="level3hierChild" presStyleCnt="0"/>
      <dgm:spPr bwMode="auto"/>
    </dgm:pt>
    <dgm:pt modelId="{4932A46B-3D1D-4A81-8B54-DB4BF2202FE6}" type="pres">
      <dgm:prSet presAssocID="{E72FA06A-774D-4660-880D-B56365674B06}" presName="conn2-1" presStyleLbl="parChTrans1D2" presStyleIdx="6" presStyleCnt="7"/>
      <dgm:spPr/>
    </dgm:pt>
    <dgm:pt modelId="{F31EA361-A7A9-4730-B420-11A5B814C1D8}" type="pres">
      <dgm:prSet presAssocID="{E72FA06A-774D-4660-880D-B56365674B06}" presName="connTx" presStyleLbl="parChTrans1D2" presStyleIdx="6" presStyleCnt="7"/>
      <dgm:spPr/>
    </dgm:pt>
    <dgm:pt modelId="{24CC0537-2D27-46FD-801E-4811C4663243}" type="pres">
      <dgm:prSet presAssocID="{2AEAA62B-900A-4C57-8309-5A725197C4BE}" presName="root2" presStyleCnt="0"/>
      <dgm:spPr/>
    </dgm:pt>
    <dgm:pt modelId="{C563847A-1999-4873-AC53-AECE11F70BED}" type="pres">
      <dgm:prSet presAssocID="{2AEAA62B-900A-4C57-8309-5A725197C4BE}" presName="LevelTwoTextNode" presStyleLbl="node2" presStyleIdx="6" presStyleCnt="7" custScaleX="258652">
        <dgm:presLayoutVars>
          <dgm:chPref val="3"/>
        </dgm:presLayoutVars>
      </dgm:prSet>
      <dgm:spPr/>
    </dgm:pt>
    <dgm:pt modelId="{1DE4DF53-0CE7-443B-9A66-523704E2DCCF}" type="pres">
      <dgm:prSet presAssocID="{2AEAA62B-900A-4C57-8309-5A725197C4BE}" presName="level3hierChild" presStyleCnt="0"/>
      <dgm:spPr/>
    </dgm:pt>
  </dgm:ptLst>
  <dgm:cxnLst>
    <dgm:cxn modelId="{2D42660E-8E14-4180-98C8-1B670350727C}" srcId="{DB8825AF-1BDC-4247-BAC2-F03C794A9DCA}" destId="{940C72C6-FC35-4D46-A7E3-93995B600124}" srcOrd="3" destOrd="0" parTransId="{A1363498-8FC6-4E9D-9C5E-5E9AB6855529}" sibTransId="{6CB2E637-2775-433A-9990-6B98017720B4}"/>
    <dgm:cxn modelId="{11E00314-1CBC-45D6-804A-60DE3A0B6A90}" type="presOf" srcId="{D6610AA7-EE79-4F21-B6E5-53B571496FBD}" destId="{777146A6-F654-4D7A-A2C2-22ECB3D2B116}" srcOrd="0" destOrd="0" presId="urn:microsoft.com/office/officeart/2008/layout/HorizontalMultiLevelHierarchy"/>
    <dgm:cxn modelId="{20A13A19-3C9A-4BF8-AEF0-B51927425D2C}" type="presOf" srcId="{D25C2549-5DD4-460D-A909-345F3D136053}" destId="{D48F3339-4907-476F-90A9-2B6CE06CFBBC}" srcOrd="1" destOrd="0" presId="urn:microsoft.com/office/officeart/2008/layout/HorizontalMultiLevelHierarchy"/>
    <dgm:cxn modelId="{7A8AF624-1098-494B-B6FC-17322EA85361}" type="presOf" srcId="{E72FA06A-774D-4660-880D-B56365674B06}" destId="{F31EA361-A7A9-4730-B420-11A5B814C1D8}" srcOrd="1" destOrd="0" presId="urn:microsoft.com/office/officeart/2008/layout/HorizontalMultiLevelHierarchy"/>
    <dgm:cxn modelId="{77CF565C-BBE2-469B-8275-DAE4325D49D9}" type="presOf" srcId="{F4B5ED6C-AD06-45A2-BC43-14B8DC6C50C6}" destId="{DFC48564-C769-4F24-8459-4897556C1EC1}" srcOrd="0" destOrd="0" presId="urn:microsoft.com/office/officeart/2008/layout/HorizontalMultiLevelHierarchy"/>
    <dgm:cxn modelId="{1A465E5F-6F85-4E2C-BA77-9CFEE87CD734}" type="presOf" srcId="{D43F68D0-A225-4DDA-8003-53A76567FFDE}" destId="{D569C950-2FC9-4C0D-830D-3F8E2EFD5D55}" srcOrd="0" destOrd="0" presId="urn:microsoft.com/office/officeart/2008/layout/HorizontalMultiLevelHierarchy"/>
    <dgm:cxn modelId="{BA18FF62-576E-4B75-A9A6-B1836BCEB2E8}" srcId="{DB8825AF-1BDC-4247-BAC2-F03C794A9DCA}" destId="{02580349-0F09-4288-B8C0-F5805F3AE3E0}" srcOrd="0" destOrd="0" parTransId="{D25C2549-5DD4-460D-A909-345F3D136053}" sibTransId="{236968E6-C7C7-4AF8-8E47-91D7D21FA6A0}"/>
    <dgm:cxn modelId="{64761667-D1CF-48EA-99BD-DF19549E0533}" type="presOf" srcId="{2D327EDB-B8F5-42C4-9755-7D5C05D6956E}" destId="{AFBD3E0B-B47E-44BE-BC37-216B97CBBFF4}" srcOrd="0" destOrd="0" presId="urn:microsoft.com/office/officeart/2008/layout/HorizontalMultiLevelHierarchy"/>
    <dgm:cxn modelId="{156F0348-2CEF-4633-97E8-84F88381828A}" type="presOf" srcId="{02580349-0F09-4288-B8C0-F5805F3AE3E0}" destId="{98491672-D2B7-45E4-9734-F2000A70BB90}" srcOrd="0" destOrd="0" presId="urn:microsoft.com/office/officeart/2008/layout/HorizontalMultiLevelHierarchy"/>
    <dgm:cxn modelId="{A91DE24C-0458-4C90-AE7B-B6D4CF316FCE}" type="presOf" srcId="{D43F68D0-A225-4DDA-8003-53A76567FFDE}" destId="{95DD9FBD-D647-41BF-A529-9E8192892D52}" srcOrd="1" destOrd="0" presId="urn:microsoft.com/office/officeart/2008/layout/HorizontalMultiLevelHierarchy"/>
    <dgm:cxn modelId="{9890AB4D-A5DC-402F-8538-D890191CAEDF}" type="presOf" srcId="{704D3FB1-D199-435A-ACD6-27B2D67DCD08}" destId="{57BD9A07-06E2-45DE-9BF5-73943973817F}" srcOrd="0" destOrd="0" presId="urn:microsoft.com/office/officeart/2008/layout/HorizontalMultiLevelHierarchy"/>
    <dgm:cxn modelId="{151E4470-CFE4-4CDB-934A-E9FE07E8CCB8}" srcId="{DB8825AF-1BDC-4247-BAC2-F03C794A9DCA}" destId="{C410A0C6-A0FF-4718-8F65-7B1B0C5DEAA7}" srcOrd="5" destOrd="0" parTransId="{704D3FB1-D199-435A-ACD6-27B2D67DCD08}" sibTransId="{B2ACE37B-FD0B-415D-8680-D83AB41B0A10}"/>
    <dgm:cxn modelId="{21F71656-001C-4932-932D-7306955E884C}" type="presOf" srcId="{A1363498-8FC6-4E9D-9C5E-5E9AB6855529}" destId="{8039C137-EB9D-4F35-82A9-132A7BB06876}" srcOrd="0" destOrd="0" presId="urn:microsoft.com/office/officeart/2008/layout/HorizontalMultiLevelHierarchy"/>
    <dgm:cxn modelId="{55069A56-B451-4110-92E3-EE0CE4BE9131}" srcId="{DB8825AF-1BDC-4247-BAC2-F03C794A9DCA}" destId="{2AEAA62B-900A-4C57-8309-5A725197C4BE}" srcOrd="6" destOrd="0" parTransId="{E72FA06A-774D-4660-880D-B56365674B06}" sibTransId="{CC39D601-05C8-4137-92C7-6D8397A9C4F3}"/>
    <dgm:cxn modelId="{646F1F5A-BC2D-4770-B475-4CEBC4FD4806}" type="presOf" srcId="{704D3FB1-D199-435A-ACD6-27B2D67DCD08}" destId="{DC2F9B52-4758-4847-9543-DDECE4F878F0}" srcOrd="1" destOrd="0" presId="urn:microsoft.com/office/officeart/2008/layout/HorizontalMultiLevelHierarchy"/>
    <dgm:cxn modelId="{A3486B86-9FBA-4F8A-A3C3-AA75C53FE734}" type="presOf" srcId="{D6610AA7-EE79-4F21-B6E5-53B571496FBD}" destId="{F235AEBD-48A7-4FA9-9CEB-A48C1ADB33E6}" srcOrd="1" destOrd="0" presId="urn:microsoft.com/office/officeart/2008/layout/HorizontalMultiLevelHierarchy"/>
    <dgm:cxn modelId="{E95F5D8E-0B76-4B0E-ABA8-8DD8885F4120}" srcId="{DB8825AF-1BDC-4247-BAC2-F03C794A9DCA}" destId="{BDA3E595-9251-4216-BED4-911DF5067585}" srcOrd="1" destOrd="0" parTransId="{D6610AA7-EE79-4F21-B6E5-53B571496FBD}" sibTransId="{D6476350-93EF-40B2-A264-06E9B3B28910}"/>
    <dgm:cxn modelId="{20BE6D94-FFD8-4764-A608-49504D49ACE4}" type="presOf" srcId="{2AEAA62B-900A-4C57-8309-5A725197C4BE}" destId="{C563847A-1999-4873-AC53-AECE11F70BED}" srcOrd="0" destOrd="0" presId="urn:microsoft.com/office/officeart/2008/layout/HorizontalMultiLevelHierarchy"/>
    <dgm:cxn modelId="{2509CFA7-290E-40AF-9664-0A01524C6592}" type="presOf" srcId="{F4B5ED6C-AD06-45A2-BC43-14B8DC6C50C6}" destId="{E47381D7-F313-42F0-A343-72F7129EEC12}" srcOrd="1" destOrd="0" presId="urn:microsoft.com/office/officeart/2008/layout/HorizontalMultiLevelHierarchy"/>
    <dgm:cxn modelId="{1CCEBCAC-D62E-4B84-AFA9-E606BCAD5D77}" type="presOf" srcId="{E72FA06A-774D-4660-880D-B56365674B06}" destId="{4932A46B-3D1D-4A81-8B54-DB4BF2202FE6}" srcOrd="0" destOrd="0" presId="urn:microsoft.com/office/officeart/2008/layout/HorizontalMultiLevelHierarchy"/>
    <dgm:cxn modelId="{BE9D7CB1-1E94-4D7A-B374-29F38411D57C}" type="presOf" srcId="{A1363498-8FC6-4E9D-9C5E-5E9AB6855529}" destId="{EA8AC3B7-A184-4A84-993F-C612AB6F8ED4}" srcOrd="1" destOrd="0" presId="urn:microsoft.com/office/officeart/2008/layout/HorizontalMultiLevelHierarchy"/>
    <dgm:cxn modelId="{FAE56AB2-54CA-446E-8611-900101EB91EC}" type="presOf" srcId="{C410A0C6-A0FF-4718-8F65-7B1B0C5DEAA7}" destId="{46827E58-3B30-49C4-8890-C67652DBBE66}" srcOrd="0" destOrd="0" presId="urn:microsoft.com/office/officeart/2008/layout/HorizontalMultiLevelHierarchy"/>
    <dgm:cxn modelId="{5360CDC1-2F2A-4521-A3D1-77712B7AF660}" type="presOf" srcId="{D1F7CAFE-2459-44BC-A6FA-71A2A4F2C4B4}" destId="{140368A6-E500-4A2F-B62E-CBB6BAF3CFDB}" srcOrd="0" destOrd="0" presId="urn:microsoft.com/office/officeart/2008/layout/HorizontalMultiLevelHierarchy"/>
    <dgm:cxn modelId="{8750AEC3-E116-4CDC-834B-3B3A183E6EFF}" type="presOf" srcId="{18833A49-D367-492A-B422-647D08E40898}" destId="{CC5BE6D5-DE82-45C3-9F20-4070C17C1335}" srcOrd="0" destOrd="0" presId="urn:microsoft.com/office/officeart/2008/layout/HorizontalMultiLevelHierarchy"/>
    <dgm:cxn modelId="{62068CCB-576F-40B3-A29B-B99CCBF7D077}" type="presOf" srcId="{DB8825AF-1BDC-4247-BAC2-F03C794A9DCA}" destId="{7DA5E00C-BE4D-4766-B562-9A49037EDCEA}" srcOrd="0" destOrd="0" presId="urn:microsoft.com/office/officeart/2008/layout/HorizontalMultiLevelHierarchy"/>
    <dgm:cxn modelId="{D8BB22D2-CAB9-439F-A711-757ECE3E148A}" type="presOf" srcId="{940C72C6-FC35-4D46-A7E3-93995B600124}" destId="{94AF478B-726E-483D-A01A-85F19007B268}" srcOrd="0" destOrd="0" presId="urn:microsoft.com/office/officeart/2008/layout/HorizontalMultiLevelHierarchy"/>
    <dgm:cxn modelId="{6D716BD2-582A-4EF9-A0B3-C736DE3C5C6E}" type="presOf" srcId="{BDA3E595-9251-4216-BED4-911DF5067585}" destId="{5764381D-7FFA-47EE-83E2-DCF89453B299}" srcOrd="0" destOrd="0" presId="urn:microsoft.com/office/officeart/2008/layout/HorizontalMultiLevelHierarchy"/>
    <dgm:cxn modelId="{7EC03AD7-32FE-4941-83CA-800E65B06329}" type="presOf" srcId="{D25C2549-5DD4-460D-A909-345F3D136053}" destId="{835A0F99-AAC4-471A-B57C-A0E5014FF78F}" srcOrd="0" destOrd="0" presId="urn:microsoft.com/office/officeart/2008/layout/HorizontalMultiLevelHierarchy"/>
    <dgm:cxn modelId="{2B85E1D9-6552-42EC-9581-012EFD9B6B18}" srcId="{DB8825AF-1BDC-4247-BAC2-F03C794A9DCA}" destId="{2D327EDB-B8F5-42C4-9755-7D5C05D6956E}" srcOrd="4" destOrd="0" parTransId="{D43F68D0-A225-4DDA-8003-53A76567FFDE}" sibTransId="{D1DC09C7-7F9D-4BAE-A56A-4418EB5EBB98}"/>
    <dgm:cxn modelId="{5F594EED-A63A-42D6-8E19-F5BAF71F0BBE}" srcId="{DB8825AF-1BDC-4247-BAC2-F03C794A9DCA}" destId="{18833A49-D367-492A-B422-647D08E40898}" srcOrd="2" destOrd="0" parTransId="{F4B5ED6C-AD06-45A2-BC43-14B8DC6C50C6}" sibTransId="{FCB69C49-DFD9-4D59-9872-9A65A58BC616}"/>
    <dgm:cxn modelId="{F50F4AFC-5915-4EDD-AFEF-C2D8D44469BA}" srcId="{D1F7CAFE-2459-44BC-A6FA-71A2A4F2C4B4}" destId="{DB8825AF-1BDC-4247-BAC2-F03C794A9DCA}" srcOrd="0" destOrd="0" parTransId="{9260B054-9871-4F90-BE08-ECD7516B3763}" sibTransId="{A5597019-527E-40C5-AFA9-198A0D71D78F}"/>
    <dgm:cxn modelId="{AC893B20-50AF-4F7A-AFD0-63D001900E4F}" type="presParOf" srcId="{140368A6-E500-4A2F-B62E-CBB6BAF3CFDB}" destId="{A17E75A7-B4EE-4405-B27F-56D7E0CCD60E}" srcOrd="0" destOrd="0" presId="urn:microsoft.com/office/officeart/2008/layout/HorizontalMultiLevelHierarchy"/>
    <dgm:cxn modelId="{A865C834-755E-4B84-BEB1-373F12E5E28C}" type="presParOf" srcId="{A17E75A7-B4EE-4405-B27F-56D7E0CCD60E}" destId="{7DA5E00C-BE4D-4766-B562-9A49037EDCEA}" srcOrd="0" destOrd="0" presId="urn:microsoft.com/office/officeart/2008/layout/HorizontalMultiLevelHierarchy"/>
    <dgm:cxn modelId="{8C4E7AC2-8860-4845-84CE-417C3E7A517A}" type="presParOf" srcId="{A17E75A7-B4EE-4405-B27F-56D7E0CCD60E}" destId="{B28D0D1C-6BA6-47FA-9902-D0EA13F3D650}" srcOrd="1" destOrd="0" presId="urn:microsoft.com/office/officeart/2008/layout/HorizontalMultiLevelHierarchy"/>
    <dgm:cxn modelId="{91602444-CE85-4B99-A78C-CECE8D53F96B}" type="presParOf" srcId="{B28D0D1C-6BA6-47FA-9902-D0EA13F3D650}" destId="{835A0F99-AAC4-471A-B57C-A0E5014FF78F}" srcOrd="0" destOrd="0" presId="urn:microsoft.com/office/officeart/2008/layout/HorizontalMultiLevelHierarchy"/>
    <dgm:cxn modelId="{38B944E9-A88D-4B47-855E-9205AFB300A8}" type="presParOf" srcId="{835A0F99-AAC4-471A-B57C-A0E5014FF78F}" destId="{D48F3339-4907-476F-90A9-2B6CE06CFBBC}" srcOrd="0" destOrd="0" presId="urn:microsoft.com/office/officeart/2008/layout/HorizontalMultiLevelHierarchy"/>
    <dgm:cxn modelId="{D2253330-B066-4484-9A7D-01CD78959AB3}" type="presParOf" srcId="{B28D0D1C-6BA6-47FA-9902-D0EA13F3D650}" destId="{BB541BAF-E52E-4C2E-8782-B8C645A0E3DC}" srcOrd="1" destOrd="0" presId="urn:microsoft.com/office/officeart/2008/layout/HorizontalMultiLevelHierarchy"/>
    <dgm:cxn modelId="{698A76D9-224B-4C94-A73A-09F90D675D2E}" type="presParOf" srcId="{BB541BAF-E52E-4C2E-8782-B8C645A0E3DC}" destId="{98491672-D2B7-45E4-9734-F2000A70BB90}" srcOrd="0" destOrd="0" presId="urn:microsoft.com/office/officeart/2008/layout/HorizontalMultiLevelHierarchy"/>
    <dgm:cxn modelId="{3EFA8D2F-B20C-4EAD-9390-B460C0E432D8}" type="presParOf" srcId="{BB541BAF-E52E-4C2E-8782-B8C645A0E3DC}" destId="{24258DC9-72F6-4E97-B3CF-BDFED7975312}" srcOrd="1" destOrd="0" presId="urn:microsoft.com/office/officeart/2008/layout/HorizontalMultiLevelHierarchy"/>
    <dgm:cxn modelId="{7152DE02-FDBE-4364-A1FF-9BCBD120FA20}" type="presParOf" srcId="{B28D0D1C-6BA6-47FA-9902-D0EA13F3D650}" destId="{777146A6-F654-4D7A-A2C2-22ECB3D2B116}" srcOrd="2" destOrd="0" presId="urn:microsoft.com/office/officeart/2008/layout/HorizontalMultiLevelHierarchy"/>
    <dgm:cxn modelId="{975828DC-D42E-4DCE-A8C9-21C730E28A79}" type="presParOf" srcId="{777146A6-F654-4D7A-A2C2-22ECB3D2B116}" destId="{F235AEBD-48A7-4FA9-9CEB-A48C1ADB33E6}" srcOrd="0" destOrd="0" presId="urn:microsoft.com/office/officeart/2008/layout/HorizontalMultiLevelHierarchy"/>
    <dgm:cxn modelId="{D935D766-472F-4AE0-A170-679436653D48}" type="presParOf" srcId="{B28D0D1C-6BA6-47FA-9902-D0EA13F3D650}" destId="{73A969BC-19A5-4804-A921-49BA6B97EFA7}" srcOrd="3" destOrd="0" presId="urn:microsoft.com/office/officeart/2008/layout/HorizontalMultiLevelHierarchy"/>
    <dgm:cxn modelId="{6AC2D4B0-F68C-4819-8274-0F6ADF5651A0}" type="presParOf" srcId="{73A969BC-19A5-4804-A921-49BA6B97EFA7}" destId="{5764381D-7FFA-47EE-83E2-DCF89453B299}" srcOrd="0" destOrd="0" presId="urn:microsoft.com/office/officeart/2008/layout/HorizontalMultiLevelHierarchy"/>
    <dgm:cxn modelId="{7CC07D95-1C8B-441D-A2B8-6FBB0690C61C}" type="presParOf" srcId="{73A969BC-19A5-4804-A921-49BA6B97EFA7}" destId="{6EF6BEC5-6003-4B06-88ED-9576EF596EEB}" srcOrd="1" destOrd="0" presId="urn:microsoft.com/office/officeart/2008/layout/HorizontalMultiLevelHierarchy"/>
    <dgm:cxn modelId="{BC949363-9B2C-4214-B6E3-BC108A169D39}" type="presParOf" srcId="{B28D0D1C-6BA6-47FA-9902-D0EA13F3D650}" destId="{DFC48564-C769-4F24-8459-4897556C1EC1}" srcOrd="4" destOrd="0" presId="urn:microsoft.com/office/officeart/2008/layout/HorizontalMultiLevelHierarchy"/>
    <dgm:cxn modelId="{0058C05A-F5EA-4D61-BA2B-A16E85650E3D}" type="presParOf" srcId="{DFC48564-C769-4F24-8459-4897556C1EC1}" destId="{E47381D7-F313-42F0-A343-72F7129EEC12}" srcOrd="0" destOrd="0" presId="urn:microsoft.com/office/officeart/2008/layout/HorizontalMultiLevelHierarchy"/>
    <dgm:cxn modelId="{85E2C82C-7130-4385-B106-1B1443F6217D}" type="presParOf" srcId="{B28D0D1C-6BA6-47FA-9902-D0EA13F3D650}" destId="{ADE5A64F-4B68-4470-AD40-D68D5B3210F0}" srcOrd="5" destOrd="0" presId="urn:microsoft.com/office/officeart/2008/layout/HorizontalMultiLevelHierarchy"/>
    <dgm:cxn modelId="{CD0549D9-1092-41DC-A2A2-54C504261DD6}" type="presParOf" srcId="{ADE5A64F-4B68-4470-AD40-D68D5B3210F0}" destId="{CC5BE6D5-DE82-45C3-9F20-4070C17C1335}" srcOrd="0" destOrd="0" presId="urn:microsoft.com/office/officeart/2008/layout/HorizontalMultiLevelHierarchy"/>
    <dgm:cxn modelId="{F8043D0D-6F9D-4BBE-9E77-12F967EA80E4}" type="presParOf" srcId="{ADE5A64F-4B68-4470-AD40-D68D5B3210F0}" destId="{6EB7261B-4775-4684-90C6-9E10A462E862}" srcOrd="1" destOrd="0" presId="urn:microsoft.com/office/officeart/2008/layout/HorizontalMultiLevelHierarchy"/>
    <dgm:cxn modelId="{FB61D72E-93BF-45CC-803F-D1146496B460}" type="presParOf" srcId="{B28D0D1C-6BA6-47FA-9902-D0EA13F3D650}" destId="{8039C137-EB9D-4F35-82A9-132A7BB06876}" srcOrd="6" destOrd="0" presId="urn:microsoft.com/office/officeart/2008/layout/HorizontalMultiLevelHierarchy"/>
    <dgm:cxn modelId="{7E386101-5F9E-409B-80E9-56C517777643}" type="presParOf" srcId="{8039C137-EB9D-4F35-82A9-132A7BB06876}" destId="{EA8AC3B7-A184-4A84-993F-C612AB6F8ED4}" srcOrd="0" destOrd="0" presId="urn:microsoft.com/office/officeart/2008/layout/HorizontalMultiLevelHierarchy"/>
    <dgm:cxn modelId="{CC385F9A-9476-4411-8E0D-1B99D3367232}" type="presParOf" srcId="{B28D0D1C-6BA6-47FA-9902-D0EA13F3D650}" destId="{9FCE5484-7CF9-48E1-8CBE-23059775786F}" srcOrd="7" destOrd="0" presId="urn:microsoft.com/office/officeart/2008/layout/HorizontalMultiLevelHierarchy"/>
    <dgm:cxn modelId="{97010640-D399-4D5D-AF9F-A57EE7C15E19}" type="presParOf" srcId="{9FCE5484-7CF9-48E1-8CBE-23059775786F}" destId="{94AF478B-726E-483D-A01A-85F19007B268}" srcOrd="0" destOrd="0" presId="urn:microsoft.com/office/officeart/2008/layout/HorizontalMultiLevelHierarchy"/>
    <dgm:cxn modelId="{2872CEBF-7EA4-4D0A-897E-36374745C5FD}" type="presParOf" srcId="{9FCE5484-7CF9-48E1-8CBE-23059775786F}" destId="{88C4B3A1-1DAC-4ED7-93A2-0DE9C219440D}" srcOrd="1" destOrd="0" presId="urn:microsoft.com/office/officeart/2008/layout/HorizontalMultiLevelHierarchy"/>
    <dgm:cxn modelId="{55F12F92-D9DA-4B61-BA1A-1C2A63E1AF41}" type="presParOf" srcId="{B28D0D1C-6BA6-47FA-9902-D0EA13F3D650}" destId="{D569C950-2FC9-4C0D-830D-3F8E2EFD5D55}" srcOrd="8" destOrd="0" presId="urn:microsoft.com/office/officeart/2008/layout/HorizontalMultiLevelHierarchy"/>
    <dgm:cxn modelId="{35F2270D-0E00-40DF-9916-11E83D9E2EA8}" type="presParOf" srcId="{D569C950-2FC9-4C0D-830D-3F8E2EFD5D55}" destId="{95DD9FBD-D647-41BF-A529-9E8192892D52}" srcOrd="0" destOrd="0" presId="urn:microsoft.com/office/officeart/2008/layout/HorizontalMultiLevelHierarchy"/>
    <dgm:cxn modelId="{3674F65B-7EF3-48FD-A675-B962681DEAAE}" type="presParOf" srcId="{B28D0D1C-6BA6-47FA-9902-D0EA13F3D650}" destId="{61E9D009-80B7-498B-BC4E-50611FF24511}" srcOrd="9" destOrd="0" presId="urn:microsoft.com/office/officeart/2008/layout/HorizontalMultiLevelHierarchy"/>
    <dgm:cxn modelId="{4172692B-67E0-4B34-A557-030E2F481BF8}" type="presParOf" srcId="{61E9D009-80B7-498B-BC4E-50611FF24511}" destId="{AFBD3E0B-B47E-44BE-BC37-216B97CBBFF4}" srcOrd="0" destOrd="0" presId="urn:microsoft.com/office/officeart/2008/layout/HorizontalMultiLevelHierarchy"/>
    <dgm:cxn modelId="{64E994E9-886B-467A-8730-8926DF9E6965}" type="presParOf" srcId="{61E9D009-80B7-498B-BC4E-50611FF24511}" destId="{DA9340AA-B383-40A2-8E57-1F8F95A32966}" srcOrd="1" destOrd="0" presId="urn:microsoft.com/office/officeart/2008/layout/HorizontalMultiLevelHierarchy"/>
    <dgm:cxn modelId="{5D6917E6-DFF6-42F1-8405-00B309E3B038}" type="presParOf" srcId="{B28D0D1C-6BA6-47FA-9902-D0EA13F3D650}" destId="{57BD9A07-06E2-45DE-9BF5-73943973817F}" srcOrd="10" destOrd="0" presId="urn:microsoft.com/office/officeart/2008/layout/HorizontalMultiLevelHierarchy"/>
    <dgm:cxn modelId="{094A968C-DA2E-4EB1-B1FE-43BE86A63BA0}" type="presParOf" srcId="{57BD9A07-06E2-45DE-9BF5-73943973817F}" destId="{DC2F9B52-4758-4847-9543-DDECE4F878F0}" srcOrd="0" destOrd="0" presId="urn:microsoft.com/office/officeart/2008/layout/HorizontalMultiLevelHierarchy"/>
    <dgm:cxn modelId="{30FB4224-8C41-46BE-BD95-78BF01F4F2CE}" type="presParOf" srcId="{B28D0D1C-6BA6-47FA-9902-D0EA13F3D650}" destId="{48297F76-5C5B-44E2-83DA-D41BFECDE8FE}" srcOrd="11" destOrd="0" presId="urn:microsoft.com/office/officeart/2008/layout/HorizontalMultiLevelHierarchy"/>
    <dgm:cxn modelId="{8D51AD2F-1CC9-45E1-8B8F-E4FC4F7C429C}" type="presParOf" srcId="{48297F76-5C5B-44E2-83DA-D41BFECDE8FE}" destId="{46827E58-3B30-49C4-8890-C67652DBBE66}" srcOrd="0" destOrd="0" presId="urn:microsoft.com/office/officeart/2008/layout/HorizontalMultiLevelHierarchy"/>
    <dgm:cxn modelId="{3E8293AD-6E96-48A7-B643-E39DC94560B8}" type="presParOf" srcId="{48297F76-5C5B-44E2-83DA-D41BFECDE8FE}" destId="{B0A49E29-A346-423B-8F44-2564523B1AA5}" srcOrd="1" destOrd="0" presId="urn:microsoft.com/office/officeart/2008/layout/HorizontalMultiLevelHierarchy"/>
    <dgm:cxn modelId="{FC45DE1D-8691-482D-B015-21747BF0C3AB}" type="presParOf" srcId="{B28D0D1C-6BA6-47FA-9902-D0EA13F3D650}" destId="{4932A46B-3D1D-4A81-8B54-DB4BF2202FE6}" srcOrd="12" destOrd="0" presId="urn:microsoft.com/office/officeart/2008/layout/HorizontalMultiLevelHierarchy"/>
    <dgm:cxn modelId="{1B83EF6E-7F01-4C15-B935-82A090D6EE1B}" type="presParOf" srcId="{4932A46B-3D1D-4A81-8B54-DB4BF2202FE6}" destId="{F31EA361-A7A9-4730-B420-11A5B814C1D8}" srcOrd="0" destOrd="0" presId="urn:microsoft.com/office/officeart/2008/layout/HorizontalMultiLevelHierarchy"/>
    <dgm:cxn modelId="{9F46058D-5BF2-4ACB-8069-7F14BD1D0156}" type="presParOf" srcId="{B28D0D1C-6BA6-47FA-9902-D0EA13F3D650}" destId="{24CC0537-2D27-46FD-801E-4811C4663243}" srcOrd="13" destOrd="0" presId="urn:microsoft.com/office/officeart/2008/layout/HorizontalMultiLevelHierarchy"/>
    <dgm:cxn modelId="{BC766A27-4F35-4AF4-9F73-A5C5A3D2E344}" type="presParOf" srcId="{24CC0537-2D27-46FD-801E-4811C4663243}" destId="{C563847A-1999-4873-AC53-AECE11F70BED}" srcOrd="0" destOrd="0" presId="urn:microsoft.com/office/officeart/2008/layout/HorizontalMultiLevelHierarchy"/>
    <dgm:cxn modelId="{F41551DD-E92A-4319-9F16-4DB8756EAB03}" type="presParOf" srcId="{24CC0537-2D27-46FD-801E-4811C4663243}" destId="{1DE4DF53-0CE7-443B-9A66-523704E2DC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26E00-07BA-4838-BC76-33362C6870C8}" type="doc">
      <dgm:prSet loTypeId="urn:microsoft.com/office/officeart/2005/8/layout/vList2" loCatId="list" qsTypeId="urn:microsoft.com/office/officeart/2005/8/quickstyle/simple1#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1ED697E-0927-4B16-A5EE-58CBDF57BE52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Программа профилактики</a:t>
          </a:r>
          <a:endParaRPr lang="ru-RU" sz="1400" i="1" dirty="0">
            <a:latin typeface="Arial"/>
            <a:cs typeface="Arial"/>
          </a:endParaRPr>
        </a:p>
      </dgm:t>
    </dgm:pt>
    <dgm:pt modelId="{058E8583-44DF-4846-B4F5-2DF3578019EB}" type="parTrans" cxnId="{7F0C3351-CF62-4C59-A1DA-C95EED320AB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E03CF0E-3A24-4BC4-9DA3-3CC036B61BC7}" type="sibTrans" cxnId="{7F0C3351-CF62-4C59-A1DA-C95EED320AB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7C40A02-A7F4-426F-9FE4-E8ED274E0C6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 bwMode="auto">
        <a:ln/>
      </dgm:spPr>
      <dgm:t>
        <a:bodyPr/>
        <a:lstStyle/>
        <a:p>
          <a:pPr algn="ctr">
            <a:defRPr/>
          </a:pPr>
          <a:r>
            <a:rPr lang="ru-RU" sz="1600" dirty="0">
              <a:solidFill>
                <a:srgbClr val="00B050"/>
              </a:solidFill>
              <a:latin typeface="Arial"/>
              <a:cs typeface="Arial"/>
            </a:rPr>
            <a:t>По инициативе ОО</a:t>
          </a:r>
        </a:p>
      </dgm:t>
    </dgm:pt>
    <dgm:pt modelId="{EBC4BD7D-6A46-4778-998C-A9687097D601}" type="parTrans" cxnId="{61C8E7B1-C7A8-47AE-B77E-D9E48EADF4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68D7F4E-A4FC-4FC2-A7B2-DC989BB828E8}" type="sibTrans" cxnId="{61C8E7B1-C7A8-47AE-B77E-D9E48EADF4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FCEB85-1F18-48D7-83DA-D3A7D2A24FE4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отнесение ОО к  высокой категории риска</a:t>
          </a:r>
        </a:p>
      </dgm:t>
    </dgm:pt>
    <dgm:pt modelId="{2D087209-4E21-41E2-AEBD-BC4228E9EBE2}" type="parTrans" cxnId="{71D92C00-E170-4A0B-B214-6964147FC64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77E1ADD-F697-4D1E-AE49-51DC02701044}" type="sibTrans" cxnId="{71D92C00-E170-4A0B-B214-6964147FC64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0F122BE-9C7C-4C24-918F-E35701BA7E5B}">
      <dgm:prSet phldrT="[Text]" custT="1"/>
      <dgm:spPr bwMode="auto"/>
      <dgm:t>
        <a:bodyPr/>
        <a:lstStyle/>
        <a:p>
          <a:pPr>
            <a:defRPr/>
          </a:pPr>
          <a:endParaRPr lang="ru-RU" sz="1400" dirty="0">
            <a:latin typeface="Arial"/>
            <a:cs typeface="Arial"/>
          </a:endParaRPr>
        </a:p>
      </dgm:t>
    </dgm:pt>
    <dgm:pt modelId="{B61406B7-B4E9-43E2-978C-9B4AD86C2EB6}" type="parTrans" cxnId="{D131EA6A-9AB3-466D-BD66-3FEA2EC39A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1CE2BD-A83C-4DFC-AEA4-BBC3CA15E46D}" type="sibTrans" cxnId="{D131EA6A-9AB3-466D-BD66-3FEA2EC39A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DE99A0-EC39-4494-936C-A81D526CA2D5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смена руководителя, заместителей руководителя</a:t>
          </a:r>
        </a:p>
      </dgm:t>
    </dgm:pt>
    <dgm:pt modelId="{51E477D9-0595-4942-A215-BB8C15059F4B}" type="parTrans" cxnId="{01D266B8-824B-4739-9115-DEEAEE4903B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D32CD4F-EB74-4BFC-A1AB-95B936FF6206}" type="sibTrans" cxnId="{01D266B8-824B-4739-9115-DEEAEE4903B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1D4814-10F0-4209-8378-9D877F7CD84C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лицензирование новых образовательных программ</a:t>
          </a:r>
        </a:p>
      </dgm:t>
    </dgm:pt>
    <dgm:pt modelId="{EFE235C2-CACF-4AE7-93E0-841BFC278D8B}" type="parTrans" cxnId="{3C15601F-E5A8-4823-857D-51EA194E63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0D1AFA7-76B6-492F-B489-29E5D9AAEE1C}" type="sibTrans" cxnId="{3C15601F-E5A8-4823-857D-51EA194E63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15AF373-EC84-4987-9D16-353A73B717A1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представление прокуратуры</a:t>
          </a:r>
        </a:p>
      </dgm:t>
    </dgm:pt>
    <dgm:pt modelId="{F0F6F51F-EC09-4AEC-9265-28D9E338BF10}" type="parTrans" cxnId="{E6B2E815-E6E2-4E70-AB6D-CB1AA36D8E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33E9D30-F5A8-4676-AFB6-799ED0EF710D}" type="sibTrans" cxnId="{E6B2E815-E6E2-4E70-AB6D-CB1AA36D8E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9CB7FC-EBB8-4CA0-814D-DD568473513B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жалобы</a:t>
          </a:r>
        </a:p>
      </dgm:t>
    </dgm:pt>
    <dgm:pt modelId="{811D3491-B092-4214-B4D2-B21F38970A02}" type="parTrans" cxnId="{4D793D6C-9C3D-47CC-AE99-6599E60A65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BFC3FD-D887-463A-8876-D68941281756}" type="sibTrans" cxnId="{4D793D6C-9C3D-47CC-AE99-6599E60A65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17A8261-4263-41A0-AC9F-DF12BE748900}">
      <dgm:prSet phldrT="[Text]" custT="1"/>
      <dgm:spPr bwMode="auto"/>
      <dgm:t>
        <a:bodyPr/>
        <a:lstStyle/>
        <a:p>
          <a:pPr>
            <a:defRPr/>
          </a:pPr>
          <a:endParaRPr lang="ru-RU" sz="1400">
            <a:latin typeface="Arial"/>
            <a:cs typeface="Arial"/>
          </a:endParaRPr>
        </a:p>
      </dgm:t>
    </dgm:pt>
    <dgm:pt modelId="{0B9F8B87-1A33-45F2-8CC5-CF04E5AA01CD}" type="parTrans" cxnId="{D8C38617-B923-47AF-94FE-C6F8969417C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133A80-39C8-4913-B6E9-F71CF7441134}" type="sibTrans" cxnId="{D8C38617-B923-47AF-94FE-C6F8969417C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14EC15-FD14-4908-B8CE-DBDDC9292A47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анализ результатов деятельности </a:t>
          </a:r>
        </a:p>
      </dgm:t>
    </dgm:pt>
    <dgm:pt modelId="{B0810036-B48E-4D30-AFD7-5F818CBDCBB7}" type="parTrans" cxnId="{E62D8585-79F7-44B0-A85B-A951753028A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E280EF2-37AA-402A-AEA3-DC792A0B0C2F}" type="sibTrans" cxnId="{E62D8585-79F7-44B0-A85B-A951753028A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F54A30E-5175-4109-BAE2-3820F5CC4CEB}">
      <dgm:prSet phldrT="[Text]" custT="1"/>
      <dgm:spPr bwMode="auto"/>
      <dgm:t>
        <a:bodyPr/>
        <a:lstStyle/>
        <a:p>
          <a:pPr>
            <a:defRPr/>
          </a:pPr>
          <a:r>
            <a:rPr lang="ru-RU" sz="1200" dirty="0">
              <a:latin typeface="Arial"/>
              <a:cs typeface="Arial"/>
            </a:rPr>
            <a:t>получение предостережения</a:t>
          </a:r>
        </a:p>
      </dgm:t>
    </dgm:pt>
    <dgm:pt modelId="{9712B190-CF68-476F-999E-C9EC3891AA16}" type="sibTrans" cxnId="{15E4EF03-9432-4AF0-A1D4-0AA3F0800A0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3BA960-F48E-4C94-ADCB-BC1F65ADE002}" type="parTrans" cxnId="{15E4EF03-9432-4AF0-A1D4-0AA3F0800A0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076F59-0AC4-4B0C-9921-58EFF3D904BA}">
      <dgm:prSet phldrT="[Text]" custT="1"/>
      <dgm:spPr bwMode="auto"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 anchor="t" anchorCtr="0"/>
        <a:lstStyle/>
        <a:p>
          <a:pPr>
            <a:defRPr/>
          </a:pPr>
          <a:endParaRPr lang="ru-RU" sz="5000"/>
        </a:p>
      </dgm:t>
    </dgm:pt>
    <dgm:pt modelId="{2D8EA659-8E22-4CD5-8190-E604F32C0B87}" type="sibTrans" cxnId="{601FCDA6-4C83-4F8D-95B1-562E35A786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3E36-C443-40BA-B873-66A6118A1B46}" type="parTrans" cxnId="{601FCDA6-4C83-4F8D-95B1-562E35A7868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B7F0D6-10F2-4B3D-8269-4C59E865E5FA}">
      <dgm:prSet phldrT="[Text]" custT="1"/>
      <dgm:spPr bwMode="auto"/>
      <dgm:t>
        <a:bodyPr/>
        <a:lstStyle/>
        <a:p>
          <a:pPr>
            <a:defRPr/>
          </a:pPr>
          <a:endParaRPr lang="ru-RU" sz="1200" dirty="0">
            <a:latin typeface="Arial"/>
            <a:cs typeface="Arial"/>
          </a:endParaRPr>
        </a:p>
      </dgm:t>
    </dgm:pt>
    <dgm:pt modelId="{B1049AF5-596F-46B7-BDBB-27A5EB6569DA}" type="sibTrans" cxnId="{B429A8BC-0B48-46FD-B779-B7824363C963}">
      <dgm:prSet/>
      <dgm:spPr/>
      <dgm:t>
        <a:bodyPr/>
        <a:lstStyle/>
        <a:p>
          <a:endParaRPr lang="ru-RU"/>
        </a:p>
      </dgm:t>
    </dgm:pt>
    <dgm:pt modelId="{BD684601-BF3F-4FAD-BC66-7D031D706CE5}" type="parTrans" cxnId="{B429A8BC-0B48-46FD-B779-B7824363C963}">
      <dgm:prSet/>
      <dgm:spPr/>
      <dgm:t>
        <a:bodyPr/>
        <a:lstStyle/>
        <a:p>
          <a:endParaRPr lang="ru-RU"/>
        </a:p>
      </dgm:t>
    </dgm:pt>
    <dgm:pt modelId="{1EBB8C14-580F-4084-BDE0-9A381AB44E85}">
      <dgm:prSet phldrT="[Text]" custT="1"/>
      <dgm:spPr bwMode="auto"/>
      <dgm:t>
        <a:bodyPr/>
        <a:lstStyle/>
        <a:p>
          <a:pPr>
            <a:defRPr/>
          </a:pPr>
          <a:endParaRPr lang="ru-RU" sz="1400" dirty="0">
            <a:latin typeface="Arial"/>
            <a:cs typeface="Arial"/>
          </a:endParaRPr>
        </a:p>
      </dgm:t>
    </dgm:pt>
    <dgm:pt modelId="{C8F2AA5F-B39D-4E4C-9237-6B8D5B5CAE4E}" type="sibTrans" cxnId="{3E5424C0-9742-472F-8BDC-4188A325C0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8AFE2-F2DB-47AA-8D70-1AD1857534DA}" type="parTrans" cxnId="{3E5424C0-9742-472F-8BDC-4188A325C0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FA87018-583A-4150-B840-655106D82669}" type="pres">
      <dgm:prSet presAssocID="{D9D26E00-07BA-4838-BC76-33362C6870C8}" presName="linear" presStyleCnt="0">
        <dgm:presLayoutVars>
          <dgm:animLvl val="lvl"/>
          <dgm:resizeHandles val="exact"/>
        </dgm:presLayoutVars>
      </dgm:prSet>
      <dgm:spPr bwMode="auto"/>
    </dgm:pt>
    <dgm:pt modelId="{A25C44E7-C5FE-4D8A-B928-06CE8EFFF366}" type="pres">
      <dgm:prSet presAssocID="{8B076F59-0AC4-4B0C-9921-58EFF3D904BA}" presName="parentText" presStyleLbl="node1" presStyleIdx="0" presStyleCnt="2" custScaleX="68732" custScaleY="185754" custLinFactNeighborX="-42467" custLinFactNeighborY="-1625">
        <dgm:presLayoutVars>
          <dgm:chMax val="0"/>
          <dgm:bulletEnabled val="1"/>
        </dgm:presLayoutVars>
      </dgm:prSet>
      <dgm:spPr bwMode="auto"/>
    </dgm:pt>
    <dgm:pt modelId="{E6BABBF2-2AE0-4F84-B9A4-71ABA88D55AE}" type="pres">
      <dgm:prSet presAssocID="{8B076F59-0AC4-4B0C-9921-58EFF3D904BA}" presName="childText" presStyleLbl="revTx" presStyleIdx="0" presStyleCnt="2" custScaleX="97101" custScaleY="106593" custLinFactNeighborX="43" custLinFactNeighborY="38396">
        <dgm:presLayoutVars>
          <dgm:bulletEnabled val="1"/>
        </dgm:presLayoutVars>
      </dgm:prSet>
      <dgm:spPr bwMode="auto"/>
    </dgm:pt>
    <dgm:pt modelId="{42E5FEB5-4E5A-47AD-BE2C-EC289828A901}" type="pres">
      <dgm:prSet presAssocID="{47C40A02-A7F4-426F-9FE4-E8ED274E0C61}" presName="parentText" presStyleLbl="node1" presStyleIdx="1" presStyleCnt="2" custScaleX="68526" custScaleY="143313" custLinFactNeighborX="-33839" custLinFactNeighborY="14841">
        <dgm:presLayoutVars>
          <dgm:chMax val="0"/>
          <dgm:bulletEnabled val="1"/>
        </dgm:presLayoutVars>
      </dgm:prSet>
      <dgm:spPr bwMode="auto"/>
    </dgm:pt>
    <dgm:pt modelId="{22794473-90A6-431E-AA6F-55A915966678}" type="pres">
      <dgm:prSet presAssocID="{47C40A02-A7F4-426F-9FE4-E8ED274E0C61}" presName="childText" presStyleLbl="revTx" presStyleIdx="1" presStyleCnt="2" custScaleY="89624" custLinFactNeighborX="-86" custLinFactNeighborY="8212">
        <dgm:presLayoutVars>
          <dgm:bulletEnabled val="1"/>
        </dgm:presLayoutVars>
      </dgm:prSet>
      <dgm:spPr bwMode="auto"/>
    </dgm:pt>
  </dgm:ptLst>
  <dgm:cxnLst>
    <dgm:cxn modelId="{71D92C00-E170-4A0B-B214-6964147FC646}" srcId="{47C40A02-A7F4-426F-9FE4-E8ED274E0C61}" destId="{16FCEB85-1F18-48D7-83DA-D3A7D2A24FE4}" srcOrd="3" destOrd="0" parTransId="{2D087209-4E21-41E2-AEBD-BC4228E9EBE2}" sibTransId="{977E1ADD-F697-4D1E-AE49-51DC02701044}"/>
    <dgm:cxn modelId="{15E4EF03-9432-4AF0-A1D4-0AA3F0800A0B}" srcId="{47C40A02-A7F4-426F-9FE4-E8ED274E0C61}" destId="{1F54A30E-5175-4109-BAE2-3820F5CC4CEB}" srcOrd="2" destOrd="0" parTransId="{A33BA960-F48E-4C94-ADCB-BC1F65ADE002}" sibTransId="{9712B190-CF68-476F-999E-C9EC3891AA16}"/>
    <dgm:cxn modelId="{D4CB0F07-CA48-47EB-8CD8-6C1E03FB4C04}" type="presOf" srcId="{A3B7F0D6-10F2-4B3D-8269-4C59E865E5FA}" destId="{22794473-90A6-431E-AA6F-55A915966678}" srcOrd="0" destOrd="1" presId="urn:microsoft.com/office/officeart/2005/8/layout/vList2"/>
    <dgm:cxn modelId="{E6B2E815-E6E2-4E70-AB6D-CB1AA36D8EED}" srcId="{47C40A02-A7F4-426F-9FE4-E8ED274E0C61}" destId="{415AF373-EC84-4987-9D16-353A73B717A1}" srcOrd="6" destOrd="0" parTransId="{F0F6F51F-EC09-4AEC-9265-28D9E338BF10}" sibTransId="{133E9D30-F5A8-4676-AFB6-799ED0EF710D}"/>
    <dgm:cxn modelId="{D8C38617-B923-47AF-94FE-C6F8969417CF}" srcId="{47C40A02-A7F4-426F-9FE4-E8ED274E0C61}" destId="{317A8261-4263-41A0-AC9F-DF12BE748900}" srcOrd="9" destOrd="0" parTransId="{0B9F8B87-1A33-45F2-8CC5-CF04E5AA01CD}" sibTransId="{B8133A80-39C8-4913-B6E9-F71CF7441134}"/>
    <dgm:cxn modelId="{5C78101D-F9A6-4A08-8D6E-660083DF0E74}" type="presOf" srcId="{A214EC15-FD14-4908-B8CE-DBDDC9292A47}" destId="{22794473-90A6-431E-AA6F-55A915966678}" srcOrd="0" destOrd="8" presId="urn:microsoft.com/office/officeart/2005/8/layout/vList2"/>
    <dgm:cxn modelId="{3C15601F-E5A8-4823-857D-51EA194E63D3}" srcId="{47C40A02-A7F4-426F-9FE4-E8ED274E0C61}" destId="{2B1D4814-10F0-4209-8378-9D877F7CD84C}" srcOrd="5" destOrd="0" parTransId="{EFE235C2-CACF-4AE7-93E0-841BFC278D8B}" sibTransId="{20D1AFA7-76B6-492F-B489-29E5D9AAEE1C}"/>
    <dgm:cxn modelId="{6128402B-F10B-4B37-B93E-2C13B4D8428A}" type="presOf" srcId="{D9D26E00-07BA-4838-BC76-33362C6870C8}" destId="{1FA87018-583A-4150-B840-655106D82669}" srcOrd="0" destOrd="0" presId="urn:microsoft.com/office/officeart/2005/8/layout/vList2"/>
    <dgm:cxn modelId="{0AD5AE34-C58C-4E0F-955C-C9B554828D2D}" type="presOf" srcId="{C1ED697E-0927-4B16-A5EE-58CBDF57BE52}" destId="{E6BABBF2-2AE0-4F84-B9A4-71ABA88D55AE}" srcOrd="0" destOrd="0" presId="urn:microsoft.com/office/officeart/2005/8/layout/vList2"/>
    <dgm:cxn modelId="{8FA79D3A-2349-48B6-BD3C-50F1CBC8C779}" type="presOf" srcId="{317A8261-4263-41A0-AC9F-DF12BE748900}" destId="{22794473-90A6-431E-AA6F-55A915966678}" srcOrd="0" destOrd="9" presId="urn:microsoft.com/office/officeart/2005/8/layout/vList2"/>
    <dgm:cxn modelId="{D131EA6A-9AB3-466D-BD66-3FEA2EC39A2B}" srcId="{47C40A02-A7F4-426F-9FE4-E8ED274E0C61}" destId="{B0F122BE-9C7C-4C24-918F-E35701BA7E5B}" srcOrd="10" destOrd="0" parTransId="{B61406B7-B4E9-43E2-978C-9B4AD86C2EB6}" sibTransId="{A81CE2BD-A83C-4DFC-AEA4-BBC3CA15E46D}"/>
    <dgm:cxn modelId="{4D793D6C-9C3D-47CC-AE99-6599E60A658B}" srcId="{47C40A02-A7F4-426F-9FE4-E8ED274E0C61}" destId="{429CB7FC-EBB8-4CA0-814D-DD568473513B}" srcOrd="7" destOrd="0" parTransId="{811D3491-B092-4214-B4D2-B21F38970A02}" sibTransId="{D4BFC3FD-D887-463A-8876-D68941281756}"/>
    <dgm:cxn modelId="{FA313270-4828-4D94-8A00-A91DB7980BBD}" type="presOf" srcId="{2B1D4814-10F0-4209-8378-9D877F7CD84C}" destId="{22794473-90A6-431E-AA6F-55A915966678}" srcOrd="0" destOrd="5" presId="urn:microsoft.com/office/officeart/2005/8/layout/vList2"/>
    <dgm:cxn modelId="{7F0C3351-CF62-4C59-A1DA-C95EED320AB0}" srcId="{8B076F59-0AC4-4B0C-9921-58EFF3D904BA}" destId="{C1ED697E-0927-4B16-A5EE-58CBDF57BE52}" srcOrd="0" destOrd="0" parTransId="{058E8583-44DF-4846-B4F5-2DF3578019EB}" sibTransId="{BE03CF0E-3A24-4BC4-9DA3-3CC036B61BC7}"/>
    <dgm:cxn modelId="{E0D32857-B770-4235-AB70-21BF6BFCE979}" type="presOf" srcId="{A6DE99A0-EC39-4494-936C-A81D526CA2D5}" destId="{22794473-90A6-431E-AA6F-55A915966678}" srcOrd="0" destOrd="4" presId="urn:microsoft.com/office/officeart/2005/8/layout/vList2"/>
    <dgm:cxn modelId="{CDC13458-F610-4804-A4A0-4A2033EA27A0}" type="presOf" srcId="{415AF373-EC84-4987-9D16-353A73B717A1}" destId="{22794473-90A6-431E-AA6F-55A915966678}" srcOrd="0" destOrd="6" presId="urn:microsoft.com/office/officeart/2005/8/layout/vList2"/>
    <dgm:cxn modelId="{05417984-D258-4E3D-997D-031DFF132107}" type="presOf" srcId="{47C40A02-A7F4-426F-9FE4-E8ED274E0C61}" destId="{42E5FEB5-4E5A-47AD-BE2C-EC289828A901}" srcOrd="0" destOrd="0" presId="urn:microsoft.com/office/officeart/2005/8/layout/vList2"/>
    <dgm:cxn modelId="{E62D8585-79F7-44B0-A85B-A951753028A0}" srcId="{47C40A02-A7F4-426F-9FE4-E8ED274E0C61}" destId="{A214EC15-FD14-4908-B8CE-DBDDC9292A47}" srcOrd="8" destOrd="0" parTransId="{B0810036-B48E-4D30-AFD7-5F818CBDCBB7}" sibTransId="{DE280EF2-37AA-402A-AEA3-DC792A0B0C2F}"/>
    <dgm:cxn modelId="{0FCFC28A-4714-4FB0-B37C-0EDD9856FBF2}" type="presOf" srcId="{8B076F59-0AC4-4B0C-9921-58EFF3D904BA}" destId="{A25C44E7-C5FE-4D8A-B928-06CE8EFFF366}" srcOrd="0" destOrd="0" presId="urn:microsoft.com/office/officeart/2005/8/layout/vList2"/>
    <dgm:cxn modelId="{9D86BA8F-5FDB-4B51-8968-7351910B1129}" type="presOf" srcId="{B0F122BE-9C7C-4C24-918F-E35701BA7E5B}" destId="{22794473-90A6-431E-AA6F-55A915966678}" srcOrd="0" destOrd="10" presId="urn:microsoft.com/office/officeart/2005/8/layout/vList2"/>
    <dgm:cxn modelId="{601FCDA6-4C83-4F8D-95B1-562E35A7868B}" srcId="{D9D26E00-07BA-4838-BC76-33362C6870C8}" destId="{8B076F59-0AC4-4B0C-9921-58EFF3D904BA}" srcOrd="0" destOrd="0" parTransId="{05ED3E36-C443-40BA-B873-66A6118A1B46}" sibTransId="{2D8EA659-8E22-4CD5-8190-E604F32C0B87}"/>
    <dgm:cxn modelId="{A3BB55AE-3783-4534-94AD-A547A894FCF3}" type="presOf" srcId="{1EBB8C14-580F-4084-BDE0-9A381AB44E85}" destId="{22794473-90A6-431E-AA6F-55A915966678}" srcOrd="0" destOrd="0" presId="urn:microsoft.com/office/officeart/2005/8/layout/vList2"/>
    <dgm:cxn modelId="{61C8E7B1-C7A8-47AE-B77E-D9E48EADF430}" srcId="{D9D26E00-07BA-4838-BC76-33362C6870C8}" destId="{47C40A02-A7F4-426F-9FE4-E8ED274E0C61}" srcOrd="1" destOrd="0" parTransId="{EBC4BD7D-6A46-4778-998C-A9687097D601}" sibTransId="{068D7F4E-A4FC-4FC2-A7B2-DC989BB828E8}"/>
    <dgm:cxn modelId="{01D266B8-824B-4739-9115-DEEAEE4903B9}" srcId="{47C40A02-A7F4-426F-9FE4-E8ED274E0C61}" destId="{A6DE99A0-EC39-4494-936C-A81D526CA2D5}" srcOrd="4" destOrd="0" parTransId="{51E477D9-0595-4942-A215-BB8C15059F4B}" sibTransId="{BD32CD4F-EB74-4BFC-A1AB-95B936FF6206}"/>
    <dgm:cxn modelId="{B429A8BC-0B48-46FD-B779-B7824363C963}" srcId="{47C40A02-A7F4-426F-9FE4-E8ED274E0C61}" destId="{A3B7F0D6-10F2-4B3D-8269-4C59E865E5FA}" srcOrd="1" destOrd="0" parTransId="{BD684601-BF3F-4FAD-BC66-7D031D706CE5}" sibTransId="{B1049AF5-596F-46B7-BDBB-27A5EB6569DA}"/>
    <dgm:cxn modelId="{3E5424C0-9742-472F-8BDC-4188A325C094}" srcId="{47C40A02-A7F4-426F-9FE4-E8ED274E0C61}" destId="{1EBB8C14-580F-4084-BDE0-9A381AB44E85}" srcOrd="0" destOrd="0" parTransId="{5C28AFE2-F2DB-47AA-8D70-1AD1857534DA}" sibTransId="{C8F2AA5F-B39D-4E4C-9237-6B8D5B5CAE4E}"/>
    <dgm:cxn modelId="{89B84FC1-C2FD-4CD1-8234-17762DD24F96}" type="presOf" srcId="{16FCEB85-1F18-48D7-83DA-D3A7D2A24FE4}" destId="{22794473-90A6-431E-AA6F-55A915966678}" srcOrd="0" destOrd="3" presId="urn:microsoft.com/office/officeart/2005/8/layout/vList2"/>
    <dgm:cxn modelId="{92A761DE-AEA6-45BE-98C4-686A3C8079C3}" type="presOf" srcId="{1F54A30E-5175-4109-BAE2-3820F5CC4CEB}" destId="{22794473-90A6-431E-AA6F-55A915966678}" srcOrd="0" destOrd="2" presId="urn:microsoft.com/office/officeart/2005/8/layout/vList2"/>
    <dgm:cxn modelId="{8A0CEBF3-619B-4315-A32C-CF8B85DFFE7F}" type="presOf" srcId="{429CB7FC-EBB8-4CA0-814D-DD568473513B}" destId="{22794473-90A6-431E-AA6F-55A915966678}" srcOrd="0" destOrd="7" presId="urn:microsoft.com/office/officeart/2005/8/layout/vList2"/>
    <dgm:cxn modelId="{E83D016C-6E8E-48FF-A401-99FDFAC161A3}" type="presParOf" srcId="{1FA87018-583A-4150-B840-655106D82669}" destId="{A25C44E7-C5FE-4D8A-B928-06CE8EFFF366}" srcOrd="0" destOrd="0" presId="urn:microsoft.com/office/officeart/2005/8/layout/vList2"/>
    <dgm:cxn modelId="{387045FD-E029-4AAE-8093-F7F25F84C35F}" type="presParOf" srcId="{1FA87018-583A-4150-B840-655106D82669}" destId="{E6BABBF2-2AE0-4F84-B9A4-71ABA88D55AE}" srcOrd="1" destOrd="0" presId="urn:microsoft.com/office/officeart/2005/8/layout/vList2"/>
    <dgm:cxn modelId="{625AB67A-4814-4923-89E2-CC611404EF42}" type="presParOf" srcId="{1FA87018-583A-4150-B840-655106D82669}" destId="{42E5FEB5-4E5A-47AD-BE2C-EC289828A901}" srcOrd="2" destOrd="0" presId="urn:microsoft.com/office/officeart/2005/8/layout/vList2"/>
    <dgm:cxn modelId="{86297FF8-A577-4170-92BB-0E740B7A87EB}" type="presParOf" srcId="{1FA87018-583A-4150-B840-655106D82669}" destId="{22794473-90A6-431E-AA6F-55A9159666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0703-DEC4-4EC5-BBD3-6BE8407E2EC4}">
      <dsp:nvSpPr>
        <dsp:cNvPr id="0" name=""/>
        <dsp:cNvSpPr/>
      </dsp:nvSpPr>
      <dsp:spPr>
        <a:xfrm rot="5400000">
          <a:off x="-115025" y="217284"/>
          <a:ext cx="766839" cy="5367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2" y="370652"/>
        <a:ext cx="536787" cy="230052"/>
      </dsp:txXfrm>
    </dsp:sp>
    <dsp:sp modelId="{4AF0D8EA-EF10-4A1A-8B6C-F58877DE1F45}">
      <dsp:nvSpPr>
        <dsp:cNvPr id="0" name=""/>
        <dsp:cNvSpPr/>
      </dsp:nvSpPr>
      <dsp:spPr>
        <a:xfrm rot="5400000">
          <a:off x="3191332" y="-2652680"/>
          <a:ext cx="699234" cy="600832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 </a:t>
          </a:r>
          <a:r>
            <a:rPr lang="ru-RU" sz="1600" b="0" kern="1200" dirty="0"/>
            <a:t>СОБЛЮДЕНИЕ ОБЯЗАТЕЛЬНЫХ ТРЕБОВАНИЙ, УСТАНОВЛЕННЫХ ЗАКОНОДАТЕЛЬСТВОМ ОБ ОБРАЗОВАНИИ</a:t>
          </a:r>
          <a:endParaRPr lang="ru-RU" sz="1800" b="0" kern="1200" dirty="0"/>
        </a:p>
      </dsp:txBody>
      <dsp:txXfrm rot="-5400000">
        <a:off x="536788" y="35998"/>
        <a:ext cx="5974189" cy="630966"/>
      </dsp:txXfrm>
    </dsp:sp>
    <dsp:sp modelId="{89F49851-1377-4485-AD5A-251A24022093}">
      <dsp:nvSpPr>
        <dsp:cNvPr id="0" name=""/>
        <dsp:cNvSpPr/>
      </dsp:nvSpPr>
      <dsp:spPr>
        <a:xfrm rot="5400000">
          <a:off x="-115025" y="916719"/>
          <a:ext cx="766839" cy="5367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2" y="1070087"/>
        <a:ext cx="536787" cy="230052"/>
      </dsp:txXfrm>
    </dsp:sp>
    <dsp:sp modelId="{FCC33DF4-999C-40CC-A7FE-0DF6017F3B5A}">
      <dsp:nvSpPr>
        <dsp:cNvPr id="0" name=""/>
        <dsp:cNvSpPr/>
      </dsp:nvSpPr>
      <dsp:spPr>
        <a:xfrm rot="5400000">
          <a:off x="3248989" y="-1953245"/>
          <a:ext cx="583919" cy="600832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СОБЛЮДЕНИЕ</a:t>
          </a:r>
          <a:r>
            <a:rPr lang="ru-RU" sz="1600" b="0" kern="1200" baseline="0" dirty="0"/>
            <a:t> </a:t>
          </a:r>
          <a:r>
            <a:rPr lang="ru-RU" sz="1600" b="0" kern="1200" dirty="0"/>
            <a:t>ЛИЦЕНЗИОННЫХ ТРЕБОВАНИЙ К ОБРАЗОВАТЕЛЬНОЙ ДЕЯТЕЛЬНОСТИ</a:t>
          </a:r>
        </a:p>
      </dsp:txBody>
      <dsp:txXfrm rot="-5400000">
        <a:off x="536788" y="787461"/>
        <a:ext cx="5979818" cy="526909"/>
      </dsp:txXfrm>
    </dsp:sp>
    <dsp:sp modelId="{8B07F004-6CD4-40A0-9ADC-805AC2EF8988}">
      <dsp:nvSpPr>
        <dsp:cNvPr id="0" name=""/>
        <dsp:cNvSpPr/>
      </dsp:nvSpPr>
      <dsp:spPr>
        <a:xfrm rot="5400000">
          <a:off x="-115025" y="1616155"/>
          <a:ext cx="766839" cy="5367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2" y="1769523"/>
        <a:ext cx="536787" cy="230052"/>
      </dsp:txXfrm>
    </dsp:sp>
    <dsp:sp modelId="{20B606DD-C203-446B-AB40-0E2BBE44E1A1}">
      <dsp:nvSpPr>
        <dsp:cNvPr id="0" name=""/>
        <dsp:cNvSpPr/>
      </dsp:nvSpPr>
      <dsp:spPr>
        <a:xfrm rot="5400000">
          <a:off x="3248989" y="-1253809"/>
          <a:ext cx="583919" cy="600832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СОБЛЮДЕНИЕ ТРЕБОВАНИЙ, УСТАНОВЛЕННЫХ ФГОС</a:t>
          </a:r>
          <a:endParaRPr lang="ru-RU" sz="1600" b="0" kern="1200" dirty="0">
            <a:solidFill>
              <a:srgbClr val="FF0000"/>
            </a:solidFill>
          </a:endParaRPr>
        </a:p>
      </dsp:txBody>
      <dsp:txXfrm rot="-5400000">
        <a:off x="536788" y="1486897"/>
        <a:ext cx="5979818" cy="526909"/>
      </dsp:txXfrm>
    </dsp:sp>
    <dsp:sp modelId="{F6C38EA6-340D-4973-B18E-B22CAB0F5FFD}">
      <dsp:nvSpPr>
        <dsp:cNvPr id="0" name=""/>
        <dsp:cNvSpPr/>
      </dsp:nvSpPr>
      <dsp:spPr>
        <a:xfrm rot="5400000">
          <a:off x="-115025" y="2315590"/>
          <a:ext cx="766839" cy="5367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2" y="2468958"/>
        <a:ext cx="536787" cy="230052"/>
      </dsp:txXfrm>
    </dsp:sp>
    <dsp:sp modelId="{1D3746A9-03AE-434D-BD10-292A09583B37}">
      <dsp:nvSpPr>
        <dsp:cNvPr id="0" name=""/>
        <dsp:cNvSpPr/>
      </dsp:nvSpPr>
      <dsp:spPr>
        <a:xfrm rot="5400000">
          <a:off x="3248989" y="-554374"/>
          <a:ext cx="583919" cy="600832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СОБЛЮДЕНИЕ ТРЕБОВАНИЙ К ВЫПОЛНЕНИЮ АККРЕДИТАЦИОННЫХ ПОКАЗАТЕЛЕЙ</a:t>
          </a:r>
          <a:endParaRPr lang="ru-RU" sz="1600" b="0" kern="1200" dirty="0">
            <a:solidFill>
              <a:srgbClr val="FF0000"/>
            </a:solidFill>
          </a:endParaRPr>
        </a:p>
      </dsp:txBody>
      <dsp:txXfrm rot="-5400000">
        <a:off x="536788" y="2186332"/>
        <a:ext cx="5979818" cy="526909"/>
      </dsp:txXfrm>
    </dsp:sp>
    <dsp:sp modelId="{BF6EEC3E-D90B-4597-A069-13DD11EC2337}">
      <dsp:nvSpPr>
        <dsp:cNvPr id="0" name=""/>
        <dsp:cNvSpPr/>
      </dsp:nvSpPr>
      <dsp:spPr>
        <a:xfrm rot="5400000">
          <a:off x="-115025" y="3075913"/>
          <a:ext cx="766839" cy="5367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 rot="-5400000">
        <a:off x="2" y="3229281"/>
        <a:ext cx="536787" cy="230052"/>
      </dsp:txXfrm>
    </dsp:sp>
    <dsp:sp modelId="{0F932A98-69CE-4970-825E-A176A08B64AF}">
      <dsp:nvSpPr>
        <dsp:cNvPr id="0" name=""/>
        <dsp:cNvSpPr/>
      </dsp:nvSpPr>
      <dsp:spPr>
        <a:xfrm rot="5400000">
          <a:off x="3188102" y="205948"/>
          <a:ext cx="705694" cy="600832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  </a:t>
          </a:r>
        </a:p>
      </dsp:txBody>
      <dsp:txXfrm rot="-5400000">
        <a:off x="536788" y="2891712"/>
        <a:ext cx="5973874" cy="63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53C5-44CB-47CE-B9B3-E6685A2E6DE5}">
      <dsp:nvSpPr>
        <dsp:cNvPr id="0" name=""/>
        <dsp:cNvSpPr/>
      </dsp:nvSpPr>
      <dsp:spPr bwMode="auto">
        <a:xfrm>
          <a:off x="1062327" y="0"/>
          <a:ext cx="1859073" cy="1173697"/>
        </a:xfrm>
        <a:prstGeom prst="trapezoid">
          <a:avLst>
            <a:gd name="adj" fmla="val 79197"/>
          </a:avLst>
        </a:prstGeom>
        <a:solidFill>
          <a:srgbClr val="FF7C8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533399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endParaRPr sz="1100" kern="1200" dirty="0">
            <a:solidFill>
              <a:schemeClr val="tx1"/>
            </a:solidFill>
          </a:endParaRPr>
        </a:p>
        <a:p>
          <a:pPr marL="0" lvl="0" indent="0" algn="ctr" defTabSz="533399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100" b="1" kern="1200" dirty="0">
              <a:solidFill>
                <a:schemeClr val="tx1"/>
              </a:solidFill>
              <a:latin typeface="Arial"/>
              <a:cs typeface="Arial"/>
            </a:rPr>
            <a:t>Высокий - </a:t>
          </a:r>
        </a:p>
        <a:p>
          <a:pPr marL="0" lvl="0" indent="0" algn="ctr" defTabSz="533399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  <a:defRPr/>
          </a:pPr>
          <a:endParaRPr sz="1100" b="1" kern="1200" dirty="0">
            <a:solidFill>
              <a:schemeClr val="tx1"/>
            </a:solidFill>
            <a:latin typeface="Arial"/>
            <a:cs typeface="Arial"/>
          </a:endParaRPr>
        </a:p>
        <a:p>
          <a:pPr marL="0" lvl="0" indent="0" algn="ctr" defTabSz="533399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100" b="1" kern="1200" dirty="0">
              <a:solidFill>
                <a:schemeClr val="tx1"/>
              </a:solidFill>
              <a:latin typeface="Arial"/>
              <a:cs typeface="Arial"/>
            </a:rPr>
            <a:t>1 раз </a:t>
          </a:r>
        </a:p>
        <a:p>
          <a:pPr marL="0" lvl="0" indent="0" algn="ctr" defTabSz="533399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  <a:defRPr/>
          </a:pPr>
          <a:endParaRPr sz="1100" b="1" kern="1200" dirty="0">
            <a:solidFill>
              <a:schemeClr val="tx1"/>
            </a:solidFill>
          </a:endParaRPr>
        </a:p>
        <a:p>
          <a:pPr marL="0" lvl="0" indent="0" algn="ctr" defTabSz="533399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100" b="1" kern="1200" dirty="0">
              <a:solidFill>
                <a:schemeClr val="tx1"/>
              </a:solidFill>
              <a:latin typeface="Arial"/>
              <a:cs typeface="Arial"/>
            </a:rPr>
            <a:t>в 3 года</a:t>
          </a:r>
          <a:endParaRPr sz="11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062327" y="0"/>
        <a:ext cx="1859073" cy="1173697"/>
      </dsp:txXfrm>
    </dsp:sp>
    <dsp:sp modelId="{10A2C3C4-92BA-4562-8046-C1DA769E0065}">
      <dsp:nvSpPr>
        <dsp:cNvPr id="0" name=""/>
        <dsp:cNvSpPr/>
      </dsp:nvSpPr>
      <dsp:spPr bwMode="auto">
        <a:xfrm>
          <a:off x="531163" y="1173697"/>
          <a:ext cx="2921401" cy="670684"/>
        </a:xfrm>
        <a:prstGeom prst="trapezoid">
          <a:avLst>
            <a:gd name="adj" fmla="val 79197"/>
          </a:avLst>
        </a:prstGeom>
        <a:solidFill>
          <a:srgbClr val="FFC00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5333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100" b="1" kern="1200" dirty="0">
              <a:solidFill>
                <a:schemeClr val="tx1"/>
              </a:solidFill>
              <a:latin typeface="Arial"/>
              <a:cs typeface="Arial"/>
            </a:rPr>
            <a:t>Средний – 1 раз в 4 года</a:t>
          </a:r>
          <a:endParaRPr sz="11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042409" y="1173697"/>
        <a:ext cx="1898910" cy="670684"/>
      </dsp:txXfrm>
    </dsp:sp>
    <dsp:sp modelId="{9FEAD359-C7FD-4CC0-BEB4-F4521A700F3F}">
      <dsp:nvSpPr>
        <dsp:cNvPr id="0" name=""/>
        <dsp:cNvSpPr/>
      </dsp:nvSpPr>
      <dsp:spPr bwMode="auto">
        <a:xfrm>
          <a:off x="0" y="1682291"/>
          <a:ext cx="3983729" cy="670684"/>
        </a:xfrm>
        <a:prstGeom prst="trapezoid">
          <a:avLst>
            <a:gd name="adj" fmla="val 79197"/>
          </a:avLst>
        </a:prstGeom>
        <a:solidFill>
          <a:srgbClr val="B7DF7B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3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200" b="1" kern="1200" dirty="0">
              <a:solidFill>
                <a:schemeClr val="tx1"/>
              </a:solidFill>
              <a:latin typeface="Arial"/>
              <a:cs typeface="Arial"/>
            </a:rPr>
            <a:t>Низкий – плановые         проверки не проводятся </a:t>
          </a:r>
          <a:endParaRPr sz="12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697152" y="1682291"/>
        <a:ext cx="2589423" cy="67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A46B-3D1D-4A81-8B54-DB4BF2202FE6}">
      <dsp:nvSpPr>
        <dsp:cNvPr id="0" name=""/>
        <dsp:cNvSpPr/>
      </dsp:nvSpPr>
      <dsp:spPr bwMode="auto">
        <a:xfrm>
          <a:off x="1656184" y="2012496"/>
          <a:ext cx="310304" cy="177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152" y="0"/>
              </a:lnTo>
              <a:lnTo>
                <a:pt x="155152" y="1773841"/>
              </a:lnTo>
              <a:lnTo>
                <a:pt x="310304" y="177384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766317" y="2854397"/>
        <a:ext cx="90038" cy="90038"/>
      </dsp:txXfrm>
    </dsp:sp>
    <dsp:sp modelId="{57BD9A07-06E2-45DE-9BF5-73943973817F}">
      <dsp:nvSpPr>
        <dsp:cNvPr id="0" name=""/>
        <dsp:cNvSpPr/>
      </dsp:nvSpPr>
      <dsp:spPr bwMode="auto">
        <a:xfrm>
          <a:off x="1656184" y="2012496"/>
          <a:ext cx="310304" cy="1182561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1750838"/>
              </a:lnTo>
              <a:lnTo>
                <a:pt x="367536" y="1750838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780771" y="2573211"/>
        <a:ext cx="0" cy="0"/>
      </dsp:txXfrm>
    </dsp:sp>
    <dsp:sp modelId="{D569C950-2FC9-4C0D-830D-3F8E2EFD5D55}">
      <dsp:nvSpPr>
        <dsp:cNvPr id="0" name=""/>
        <dsp:cNvSpPr/>
      </dsp:nvSpPr>
      <dsp:spPr bwMode="auto">
        <a:xfrm>
          <a:off x="1656184" y="2012496"/>
          <a:ext cx="310304" cy="591280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1050503"/>
              </a:lnTo>
              <a:lnTo>
                <a:pt x="367536" y="1050503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794642" y="2291442"/>
        <a:ext cx="0" cy="0"/>
      </dsp:txXfrm>
    </dsp:sp>
    <dsp:sp modelId="{8039C137-EB9D-4F35-82A9-132A7BB06876}">
      <dsp:nvSpPr>
        <dsp:cNvPr id="0" name=""/>
        <dsp:cNvSpPr/>
      </dsp:nvSpPr>
      <dsp:spPr bwMode="auto">
        <a:xfrm>
          <a:off x="1656184" y="1966776"/>
          <a:ext cx="310304" cy="91440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0"/>
              </a:moveTo>
              <a:lnTo>
                <a:pt x="183768" y="0"/>
              </a:lnTo>
              <a:lnTo>
                <a:pt x="183768" y="350167"/>
              </a:lnTo>
              <a:lnTo>
                <a:pt x="367536" y="350167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803579" y="2004738"/>
        <a:ext cx="0" cy="0"/>
      </dsp:txXfrm>
    </dsp:sp>
    <dsp:sp modelId="{DFC48564-C769-4F24-8459-4897556C1EC1}">
      <dsp:nvSpPr>
        <dsp:cNvPr id="0" name=""/>
        <dsp:cNvSpPr/>
      </dsp:nvSpPr>
      <dsp:spPr bwMode="auto">
        <a:xfrm>
          <a:off x="1656184" y="1421215"/>
          <a:ext cx="310304" cy="591280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350167"/>
              </a:moveTo>
              <a:lnTo>
                <a:pt x="183768" y="350167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794642" y="1700161"/>
        <a:ext cx="0" cy="0"/>
      </dsp:txXfrm>
    </dsp:sp>
    <dsp:sp modelId="{777146A6-F654-4D7A-A2C2-22ECB3D2B116}">
      <dsp:nvSpPr>
        <dsp:cNvPr id="0" name=""/>
        <dsp:cNvSpPr/>
      </dsp:nvSpPr>
      <dsp:spPr bwMode="auto">
        <a:xfrm>
          <a:off x="1656184" y="829934"/>
          <a:ext cx="310304" cy="1182561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1050503"/>
              </a:moveTo>
              <a:lnTo>
                <a:pt x="183768" y="1050503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780771" y="1390650"/>
        <a:ext cx="0" cy="0"/>
      </dsp:txXfrm>
    </dsp:sp>
    <dsp:sp modelId="{835A0F99-AAC4-471A-B57C-A0E5014FF78F}">
      <dsp:nvSpPr>
        <dsp:cNvPr id="0" name=""/>
        <dsp:cNvSpPr/>
      </dsp:nvSpPr>
      <dsp:spPr bwMode="auto">
        <a:xfrm>
          <a:off x="1656184" y="259415"/>
          <a:ext cx="317363" cy="1753080"/>
        </a:xfrm>
        <a:custGeom>
          <a:avLst/>
          <a:gdLst/>
          <a:ahLst/>
          <a:cxnLst/>
          <a:rect l="0" t="0" r="0" b="0"/>
          <a:pathLst>
            <a:path extrusionOk="0">
              <a:moveTo>
                <a:pt x="0" y="1750838"/>
              </a:moveTo>
              <a:lnTo>
                <a:pt x="183768" y="1750838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425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770327" y="1091416"/>
        <a:ext cx="0" cy="0"/>
      </dsp:txXfrm>
    </dsp:sp>
    <dsp:sp modelId="{7DA5E00C-BE4D-4766-B562-9A49037EDCEA}">
      <dsp:nvSpPr>
        <dsp:cNvPr id="0" name=""/>
        <dsp:cNvSpPr/>
      </dsp:nvSpPr>
      <dsp:spPr bwMode="auto">
        <a:xfrm rot="16200000">
          <a:off x="-402596" y="1670967"/>
          <a:ext cx="3434506" cy="683056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Сбор и анализ данных без взаимодействия с объектом </a:t>
          </a:r>
          <a:r>
            <a:rPr lang="ru-RU" sz="1400" kern="1200" dirty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контроля</a:t>
          </a:r>
        </a:p>
      </dsp:txBody>
      <dsp:txXfrm>
        <a:off x="-402596" y="1670967"/>
        <a:ext cx="3434506" cy="683056"/>
      </dsp:txXfrm>
    </dsp:sp>
    <dsp:sp modelId="{98491672-D2B7-45E4-9734-F2000A70BB90}">
      <dsp:nvSpPr>
        <dsp:cNvPr id="0" name=""/>
        <dsp:cNvSpPr/>
      </dsp:nvSpPr>
      <dsp:spPr bwMode="auto">
        <a:xfrm>
          <a:off x="1973548" y="22903"/>
          <a:ext cx="3026783" cy="47302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межведомственное информационное взаимодействие</a:t>
          </a:r>
          <a:endParaRPr lang="ru-RU" sz="1100" kern="12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73548" y="22903"/>
        <a:ext cx="3026783" cy="473024"/>
      </dsp:txXfrm>
    </dsp:sp>
    <dsp:sp modelId="{5764381D-7FFA-47EE-83E2-DCF89453B299}">
      <dsp:nvSpPr>
        <dsp:cNvPr id="0" name=""/>
        <dsp:cNvSpPr/>
      </dsp:nvSpPr>
      <dsp:spPr bwMode="auto">
        <a:xfrm>
          <a:off x="1966488" y="593422"/>
          <a:ext cx="3132193" cy="4730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данные мониторинга системы образования</a:t>
          </a:r>
          <a:endParaRPr lang="ru-RU" sz="1100" kern="12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66488" y="593422"/>
        <a:ext cx="3132193" cy="473024"/>
      </dsp:txXfrm>
    </dsp:sp>
    <dsp:sp modelId="{CC5BE6D5-DE82-45C3-9F20-4070C17C1335}">
      <dsp:nvSpPr>
        <dsp:cNvPr id="0" name=""/>
        <dsp:cNvSpPr/>
      </dsp:nvSpPr>
      <dsp:spPr bwMode="auto">
        <a:xfrm>
          <a:off x="1966488" y="1184703"/>
          <a:ext cx="3650913" cy="47302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Единого государственного реестра недвижимости</a:t>
          </a:r>
          <a:endParaRPr lang="ru-RU" sz="1100" kern="1200" dirty="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66488" y="1184703"/>
        <a:ext cx="3650913" cy="473024"/>
      </dsp:txXfrm>
    </dsp:sp>
    <dsp:sp modelId="{94AF478B-726E-483D-A01A-85F19007B268}">
      <dsp:nvSpPr>
        <dsp:cNvPr id="0" name=""/>
        <dsp:cNvSpPr/>
      </dsp:nvSpPr>
      <dsp:spPr bwMode="auto">
        <a:xfrm>
          <a:off x="1966488" y="1775983"/>
          <a:ext cx="3756323" cy="473024"/>
        </a:xfrm>
        <a:prstGeom prst="rect">
          <a:avLst/>
        </a:prstGeom>
        <a:solidFill>
          <a:srgbClr val="FFFF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официальный сайта образовательной организации в сети "Интернет"</a:t>
          </a:r>
          <a:endParaRPr lang="ru-RU" sz="1100" kern="12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66488" y="1775983"/>
        <a:ext cx="3756323" cy="473024"/>
      </dsp:txXfrm>
    </dsp:sp>
    <dsp:sp modelId="{AFBD3E0B-B47E-44BE-BC37-216B97CBBFF4}">
      <dsp:nvSpPr>
        <dsp:cNvPr id="0" name=""/>
        <dsp:cNvSpPr/>
      </dsp:nvSpPr>
      <dsp:spPr bwMode="auto">
        <a:xfrm>
          <a:off x="1966488" y="2367264"/>
          <a:ext cx="4480480" cy="4730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государственной информационной системы государственного надзора в сфере образования</a:t>
          </a:r>
          <a:endParaRPr lang="ru-RU" sz="1100" kern="120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66488" y="2367264"/>
        <a:ext cx="4480480" cy="473024"/>
      </dsp:txXfrm>
    </dsp:sp>
    <dsp:sp modelId="{46827E58-3B30-49C4-8890-C67652DBBE66}">
      <dsp:nvSpPr>
        <dsp:cNvPr id="0" name=""/>
        <dsp:cNvSpPr/>
      </dsp:nvSpPr>
      <dsp:spPr bwMode="auto">
        <a:xfrm>
          <a:off x="1966488" y="2958544"/>
          <a:ext cx="4129293" cy="47302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100" b="0" i="0" kern="1200" dirty="0">
              <a:solidFill>
                <a:schemeClr val="accent5">
                  <a:lumMod val="50000"/>
                </a:schemeClr>
              </a:solidFill>
              <a:latin typeface="Verdana"/>
              <a:ea typeface="+mn-ea"/>
              <a:cs typeface="+mn-cs"/>
            </a:rPr>
            <a:t>сведения из Единого государственного реестра юридических лиц</a:t>
          </a:r>
          <a:endParaRPr lang="ru-RU" sz="1100" kern="1200" dirty="0">
            <a:solidFill>
              <a:schemeClr val="accent5">
                <a:lumMod val="50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966488" y="2958544"/>
        <a:ext cx="4129293" cy="473024"/>
      </dsp:txXfrm>
    </dsp:sp>
    <dsp:sp modelId="{C563847A-1999-4873-AC53-AECE11F70BED}">
      <dsp:nvSpPr>
        <dsp:cNvPr id="0" name=""/>
        <dsp:cNvSpPr/>
      </dsp:nvSpPr>
      <dsp:spPr bwMode="auto">
        <a:xfrm>
          <a:off x="1966488" y="3549825"/>
          <a:ext cx="4013038" cy="4730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данные, имеющиеся в органе контроля</a:t>
          </a:r>
        </a:p>
      </dsp:txBody>
      <dsp:txXfrm>
        <a:off x="1966488" y="3549825"/>
        <a:ext cx="4013038" cy="473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C44E7-C5FE-4D8A-B928-06CE8EFFF366}">
      <dsp:nvSpPr>
        <dsp:cNvPr id="0" name=""/>
        <dsp:cNvSpPr/>
      </dsp:nvSpPr>
      <dsp:spPr bwMode="auto">
        <a:xfrm>
          <a:off x="0" y="153385"/>
          <a:ext cx="2474352" cy="40172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0" kern="1200"/>
        </a:p>
      </dsp:txBody>
      <dsp:txXfrm>
        <a:off x="19611" y="172996"/>
        <a:ext cx="2435130" cy="362505"/>
      </dsp:txXfrm>
    </dsp:sp>
    <dsp:sp modelId="{E6BABBF2-2AE0-4F84-B9A4-71ABA88D55AE}">
      <dsp:nvSpPr>
        <dsp:cNvPr id="0" name=""/>
        <dsp:cNvSpPr/>
      </dsp:nvSpPr>
      <dsp:spPr bwMode="auto">
        <a:xfrm>
          <a:off x="144025" y="640768"/>
          <a:ext cx="4684651" cy="17164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5317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Программа профилактики</a:t>
          </a:r>
          <a:endParaRPr lang="ru-RU" sz="1400" i="1" kern="1200" dirty="0">
            <a:latin typeface="Arial"/>
            <a:cs typeface="Arial"/>
          </a:endParaRPr>
        </a:p>
      </dsp:txBody>
      <dsp:txXfrm>
        <a:off x="144025" y="640768"/>
        <a:ext cx="4684651" cy="171642"/>
      </dsp:txXfrm>
    </dsp:sp>
    <dsp:sp modelId="{42E5FEB5-4E5A-47AD-BE2C-EC289828A901}">
      <dsp:nvSpPr>
        <dsp:cNvPr id="0" name=""/>
        <dsp:cNvSpPr/>
      </dsp:nvSpPr>
      <dsp:spPr bwMode="auto">
        <a:xfrm>
          <a:off x="32604" y="1008395"/>
          <a:ext cx="2466936" cy="3099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kern="1200" dirty="0">
              <a:solidFill>
                <a:srgbClr val="00B050"/>
              </a:solidFill>
              <a:latin typeface="Arial"/>
              <a:cs typeface="Arial"/>
            </a:rPr>
            <a:t>По инициативе ОО</a:t>
          </a:r>
        </a:p>
      </dsp:txBody>
      <dsp:txXfrm>
        <a:off x="47734" y="1023525"/>
        <a:ext cx="2436676" cy="279681"/>
      </dsp:txXfrm>
    </dsp:sp>
    <dsp:sp modelId="{22794473-90A6-431E-AA6F-55A915966678}">
      <dsp:nvSpPr>
        <dsp:cNvPr id="0" name=""/>
        <dsp:cNvSpPr/>
      </dsp:nvSpPr>
      <dsp:spPr bwMode="auto">
        <a:xfrm>
          <a:off x="0" y="1057073"/>
          <a:ext cx="4968552" cy="1685005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5775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endParaRPr lang="ru-RU" sz="140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endParaRPr lang="ru-RU" sz="1200" kern="1200" dirty="0"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получение предостережения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отнесение ОО к  высокой категории риска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смена руководителя, заместителей руководителя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лицензирование новых образовательных программ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представление прокуратуры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жалобы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r>
            <a:rPr lang="ru-RU" sz="1200" kern="1200" dirty="0">
              <a:latin typeface="Arial"/>
              <a:cs typeface="Arial"/>
            </a:rPr>
            <a:t>анализ результатов деятельности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endParaRPr lang="ru-RU" sz="1400" kern="1200"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/>
          </a:pPr>
          <a:endParaRPr lang="ru-RU" sz="1400" kern="1200" dirty="0">
            <a:latin typeface="Arial"/>
            <a:cs typeface="Arial"/>
          </a:endParaRPr>
        </a:p>
      </dsp:txBody>
      <dsp:txXfrm>
        <a:off x="0" y="1057073"/>
        <a:ext cx="4968552" cy="168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FBC41-D910-49EF-896C-1217A527F719}" type="datetimeFigureOut">
              <a:rPr lang="en-US"/>
              <a:pPr>
                <a:defRPr/>
              </a:pPr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1258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FD87-DB32-4A0F-A2D1-9D7464BEC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4215B5-B568-4B4B-8C8E-03DB37AC3A8B}" type="datetimeFigureOut">
              <a:rPr lang="en-US"/>
              <a:pPr>
                <a:defRPr/>
              </a:pPr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7219"/>
            <a:ext cx="5440046" cy="4467940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7088" cy="496968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258"/>
            <a:ext cx="2947088" cy="496968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F584AA-9965-43E9-96BB-E5D65727F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099" indent="-285807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229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520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811" indent="-228646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CB247-FB47-466A-ADC6-9AFE8656A88D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871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8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C0A0-691B-478A-BDE0-C8459AF23F8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057C-2FBE-462B-B352-D3100C5A6719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E748-1C80-4578-A7FB-77E3C8F2CE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0077-7B34-4891-9001-B1733275DB83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9403-B92F-492D-9880-A93944735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0966-1356-484A-B417-016E3447D953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408E-51C3-444D-AF43-1C283BC26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4A0-096F-4BE1-89ED-7D51CAFE2198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B6F14-4DDD-41EC-A8BD-0D4BFDDFB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7A8-F189-42EE-9091-B2BDCAF18E98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B04D-C812-4BDF-96A0-AD47391B2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FA86-F4B6-4FAA-BF6A-3C9122921B28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4111D-E636-4FFD-A490-B109E94AA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595-8AF8-4577-B688-E378E3DDD961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898A6-995F-4B87-844D-DAA4C569F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B8CF-8067-4C6D-AE83-04BEFF1C9C1E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52FA-A1F6-4369-9EE6-5B5953708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3C9E-4874-44AC-983E-EA21FC775C88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9953-F479-428D-B985-698A2626B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C89-5AE3-4EF3-BF2F-CAA979DEB939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5253-3295-48D2-8720-003BB0D21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A8E-2098-4F4C-AE24-2325A594A2D3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A15A-A558-4649-B28A-732D5D3F3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A92F-14B3-4797-B01B-EAA1505C5955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43CB-5EA4-4AC0-BB1F-77C20F2B9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5CE1-5416-404A-A20F-43C67DD305E4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903-BA91-483B-8981-8EDBB98DC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05CC-FF51-4415-95DA-6EAA34A6B6CA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90EE0-5CDC-4582-B220-CAFAF123C9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25C0-D4A1-45F3-B64A-76861217A2AF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18B4-F601-4C0C-8CC8-7C1083F36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842-1F34-46FC-907B-194DC3157730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32B9E-57BB-4188-B1AB-BA31BB1C060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3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CBC2-C6D1-45DC-8B31-98D4F1BC9FE2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94C1-1987-457B-8652-C6EA8597460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9258-32D5-4B04-9D76-F57A90B81EA8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460C4-DAA6-4EEF-98A5-E984DAFD74E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01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5771-C4A1-404B-A42D-859E3E42A544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6102-8BDC-45B2-B804-C052669F554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B1A7-FF34-4836-827D-B14494CD582A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5C174-FE6C-4330-9461-F12357C962E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8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0F5-7FF2-4E01-A85C-43C72816D321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F7EF-950A-4A10-B357-1A2714FA63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47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0A0-D075-45D3-9E13-5945AF257AA9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0AC0-C39F-4F1F-813E-521424347CF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4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73D8-4B43-4A22-ABE1-B800257184BE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B021-5313-4D57-964E-15A70247F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7C2-6060-420C-B3B4-B266610762CA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07A5F-2775-4877-BC04-C9983EB31E2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4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F345-AA91-4F1F-BC93-86DCEC775359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67022-45F2-40AB-86A5-74575C294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8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51A4-2F81-47F6-A20C-720FF3B1265B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8AFB-8B13-4594-84BF-048F731CE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9075-37DD-423D-A447-B238E6CA747C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2769C-BAF4-47F9-BBE8-F78E1AF4DD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51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D1DD9-D0FD-440A-B1B7-93CD69F88715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646-33C6-4EB6-8BC7-20679964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41FC4-46C9-4D5C-9358-32981D55AB73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99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B3D6-CE29-42CF-B6D2-F65E2229714D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11B-AD99-4961-9224-8B26435DD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0BE-2146-4CC9-B587-517778E2833E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70-FA3C-4449-BF8A-10B2A8576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5E513-DFEF-416D-9A28-034D2D354FCC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2C8E-53A2-44F3-9E22-4481D899A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E99E-E59B-4B31-A57C-EAEE98113326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7DF9-3363-4553-A573-0DD054E8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6B20-E538-46B1-A9CE-2DA96B201C01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140D-2A5F-407B-8144-D9758C8FD9E2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732-1AF4-4B7E-B44D-EB03BF3DB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1022-0F4D-4A76-B4AA-5FAE30AD04EB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8572-36D6-4BE9-97DC-876685630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204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300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9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CDDA-0A93-4AE4-94D3-2BC7D2163B0E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BF809-14FE-42EC-91CF-51527F3C7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51ED-9EF4-45DF-BC55-5BDBCF9C5F22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B06C0-0A40-4283-979E-222417BDD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4B14-6262-4527-B33B-4FDD5E8705C1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F50-0EF5-4E54-BFAF-FE58338CE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B30-7A8B-463C-ADCF-F499DBEA0C8D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DBCD-4F23-4487-9677-8BD0396929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3E8F-08C3-4F2C-9C07-BC09FDB0B2F8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58F4-E31B-4D4D-8A2A-66909B1284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F3ED4-6E32-498B-96AE-AEA84133467D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F0D2D7-0FA6-4DCF-BDDE-EFD41124F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4CEEEC-E72C-436A-A593-CD08527D9F2C}" type="datetime1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B259C-9A45-4297-9D51-D485A6E9E6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7A4D5-A913-4DAD-9148-5A6AEF393750}" type="datetime1">
              <a:rPr lang="ru-RU"/>
              <a:pPr>
                <a:defRPr/>
              </a:pPr>
              <a:t>24.08.2023</a:t>
            </a:fld>
            <a:endParaRPr lang="uk-UA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933EB-5FCB-400C-AE9B-8037A9B4C1C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F3ED4-6E32-498B-96AE-AEA84133467D}" type="datetime1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2D7-0FA6-4DCF-BDDE-EFD41124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uvobrnadzor@mail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923928" y="5340245"/>
            <a:ext cx="5327574" cy="6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err="1">
                <a:latin typeface="Georgia" panose="02040502050405020303" pitchFamily="18" charset="0"/>
              </a:rPr>
              <a:t>Сарыг-Донгак</a:t>
            </a:r>
            <a:r>
              <a:rPr lang="ru-RU" sz="1400" dirty="0">
                <a:latin typeface="Georgia" panose="02040502050405020303" pitchFamily="18" charset="0"/>
              </a:rPr>
              <a:t> Анна </a:t>
            </a:r>
            <a:r>
              <a:rPr lang="ru-RU" sz="1400" dirty="0" err="1">
                <a:latin typeface="Georgia" panose="02040502050405020303" pitchFamily="18" charset="0"/>
              </a:rPr>
              <a:t>Эрес-ооловна</a:t>
            </a:r>
            <a:r>
              <a:rPr lang="ru-RU" sz="1400" dirty="0">
                <a:latin typeface="Georgia" panose="02040502050405020303" pitchFamily="18" charset="0"/>
              </a:rPr>
              <a:t>, начальник отдела контроля и надзора в сфере образования</a:t>
            </a:r>
            <a:endParaRPr kumimoji="1" lang="en-US" sz="2800" dirty="0">
              <a:latin typeface="Georgia" panose="02040502050405020303" pitchFamily="18" charset="0"/>
            </a:endParaRPr>
          </a:p>
        </p:txBody>
      </p:sp>
      <p:pic>
        <p:nvPicPr>
          <p:cNvPr id="10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32657"/>
          <a:stretch/>
        </p:blipFill>
        <p:spPr bwMode="auto">
          <a:xfrm>
            <a:off x="18256" y="3182"/>
            <a:ext cx="9125744" cy="8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 cstate="print"/>
          <a:srcRect l="2565" t="12224" r="87335" b="76554"/>
          <a:stretch/>
        </p:blipFill>
        <p:spPr bwMode="auto">
          <a:xfrm>
            <a:off x="7812360" y="1052736"/>
            <a:ext cx="1152127" cy="102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B4B64-8B1B-4451-9B2C-A48D916B2E17}"/>
              </a:ext>
            </a:extLst>
          </p:cNvPr>
          <p:cNvSpPr txBox="1"/>
          <p:nvPr/>
        </p:nvSpPr>
        <p:spPr>
          <a:xfrm>
            <a:off x="3635896" y="63093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Кызыл – 2023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996707-4F9A-4606-819B-0949F53B162C}"/>
              </a:ext>
            </a:extLst>
          </p:cNvPr>
          <p:cNvSpPr/>
          <p:nvPr/>
        </p:nvSpPr>
        <p:spPr>
          <a:xfrm>
            <a:off x="1401142" y="1455543"/>
            <a:ext cx="7128792" cy="332712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30012" tIns="65007" rIns="130012" bIns="65007" anchor="ctr">
            <a:noAutofit/>
          </a:bodyPr>
          <a:lstStyle/>
          <a:p>
            <a:pPr algn="ctr"/>
            <a:r>
              <a:rPr lang="ru-RU" sz="2000" b="1" spc="-5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Новые подходы к организации контрольной (надзорной) деятельности в сфере образования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F213F6F9-53BD-4322-9D15-1204C28FC85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1104269"/>
            <a:ext cx="1728192" cy="812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B9948-7C15-41F0-9F0B-25EF5DF15FD2}"/>
              </a:ext>
            </a:extLst>
          </p:cNvPr>
          <p:cNvSpPr/>
          <p:nvPr/>
        </p:nvSpPr>
        <p:spPr>
          <a:xfrm>
            <a:off x="3943955" y="1333190"/>
            <a:ext cx="4850586" cy="5062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Перечень индикаторов риска</a:t>
            </a:r>
            <a:r>
              <a:rPr lang="ru-RU" dirty="0"/>
              <a:t> утвержден приказом Федеральной службы по надзору в сфере образования и науки от </a:t>
            </a:r>
            <a:r>
              <a:rPr lang="ru-RU" b="1" dirty="0"/>
              <a:t>04.10.2021 N 1336:</a:t>
            </a:r>
            <a:endParaRPr lang="ru-RU" sz="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отсутствие в течение </a:t>
            </a:r>
            <a:r>
              <a:rPr lang="ru-RU" sz="1500" dirty="0">
                <a:solidFill>
                  <a:srgbClr val="FF0000"/>
                </a:solidFill>
              </a:rPr>
              <a:t>календарного года сведений в ФИС ФРДО </a:t>
            </a:r>
            <a:r>
              <a:rPr lang="ru-RU" sz="1500" dirty="0"/>
              <a:t>о выданных документах об образовании об </a:t>
            </a:r>
            <a:r>
              <a:rPr lang="ru-RU" sz="1500" dirty="0">
                <a:solidFill>
                  <a:srgbClr val="FF0000"/>
                </a:solidFill>
              </a:rPr>
              <a:t>ООО, СОО и СПО</a:t>
            </a:r>
            <a:r>
              <a:rPr lang="ru-RU" sz="1500" dirty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отсутствие в течение </a:t>
            </a:r>
            <a:r>
              <a:rPr lang="ru-RU" sz="1500" dirty="0">
                <a:solidFill>
                  <a:srgbClr val="FF0000"/>
                </a:solidFill>
              </a:rPr>
              <a:t>семи месяцев сведений в ФИС ФРДО </a:t>
            </a:r>
            <a:r>
              <a:rPr lang="ru-RU" sz="1500" dirty="0"/>
              <a:t>о выданных документах о профессиональном обучении, дополнительном профессиональном образовании (ПО и ДПО);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отсутствие </a:t>
            </a:r>
            <a:r>
              <a:rPr lang="ru-RU" sz="1500" dirty="0">
                <a:solidFill>
                  <a:srgbClr val="FF0000"/>
                </a:solidFill>
              </a:rPr>
              <a:t>доступа к информацию</a:t>
            </a:r>
            <a:r>
              <a:rPr lang="ru-RU" sz="1500" dirty="0"/>
              <a:t> о деятельности образовательной организации, подлежащую размещению на официальном сайте ОО в сети «Интернет» в период осуществления мониторинга системы образования;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превышение </a:t>
            </a:r>
            <a:r>
              <a:rPr lang="ru-RU" sz="1500" dirty="0">
                <a:solidFill>
                  <a:srgbClr val="FF0000"/>
                </a:solidFill>
              </a:rPr>
              <a:t>в два и более раза численности </a:t>
            </a:r>
            <a:r>
              <a:rPr lang="ru-RU" sz="1500" dirty="0"/>
              <a:t>обучающихся </a:t>
            </a:r>
            <a:r>
              <a:rPr lang="ru-RU" sz="1500" dirty="0">
                <a:solidFill>
                  <a:srgbClr val="FF0000"/>
                </a:solidFill>
              </a:rPr>
              <a:t>на втором </a:t>
            </a:r>
            <a:r>
              <a:rPr lang="ru-RU" sz="1500" dirty="0"/>
              <a:t>и (или) </a:t>
            </a:r>
            <a:r>
              <a:rPr lang="ru-RU" sz="1500" dirty="0">
                <a:solidFill>
                  <a:srgbClr val="FF0000"/>
                </a:solidFill>
              </a:rPr>
              <a:t>последующих </a:t>
            </a:r>
            <a:r>
              <a:rPr lang="ru-RU" sz="1500" dirty="0"/>
              <a:t>годах обучения по новым образовательным программам (за исключением использования сетевой формы реализации).</a:t>
            </a:r>
            <a:endParaRPr lang="ru-RU" sz="1500" b="1" dirty="0"/>
          </a:p>
        </p:txBody>
      </p:sp>
      <p:pic>
        <p:nvPicPr>
          <p:cNvPr id="10" name="Рисунок 19">
            <a:extLst>
              <a:ext uri="{FF2B5EF4-FFF2-40B4-BE49-F238E27FC236}">
                <a16:creationId xmlns:a16="http://schemas.microsoft.com/office/drawing/2014/main" id="{D34F6AB4-4C18-42C9-8103-3F258A6E0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73" y="3436207"/>
            <a:ext cx="1231709" cy="158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7C99B5-6417-4F4C-B05A-96D1ED58E828}"/>
              </a:ext>
            </a:extLst>
          </p:cNvPr>
          <p:cNvSpPr txBox="1">
            <a:spLocks/>
          </p:cNvSpPr>
          <p:nvPr/>
        </p:nvSpPr>
        <p:spPr bwMode="auto">
          <a:xfrm>
            <a:off x="1339643" y="566946"/>
            <a:ext cx="6116615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Основания проведения внеплановой проверки </a:t>
            </a:r>
            <a:endParaRPr lang="en-US" sz="2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37BC1D-DE18-424B-9272-4C2788F3A71B}"/>
              </a:ext>
            </a:extLst>
          </p:cNvPr>
          <p:cNvSpPr txBox="1">
            <a:spLocks/>
          </p:cNvSpPr>
          <p:nvPr/>
        </p:nvSpPr>
        <p:spPr bwMode="auto">
          <a:xfrm>
            <a:off x="0" y="34022"/>
            <a:ext cx="9144000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КОНТРОЛЬНО-НАДЗОРНЫЕ МЕПРОПРИЯТИЯ </a:t>
            </a:r>
          </a:p>
        </p:txBody>
      </p:sp>
      <p:sp>
        <p:nvSpPr>
          <p:cNvPr id="11" name="Выноска 1 (граница и черта) 10">
            <a:extLst>
              <a:ext uri="{FF2B5EF4-FFF2-40B4-BE49-F238E27FC236}">
                <a16:creationId xmlns:a16="http://schemas.microsoft.com/office/drawing/2014/main" id="{7FDC1BDD-46F0-43AA-AD23-241392BC26AA}"/>
              </a:ext>
            </a:extLst>
          </p:cNvPr>
          <p:cNvSpPr/>
          <p:nvPr/>
        </p:nvSpPr>
        <p:spPr bwMode="auto">
          <a:xfrm>
            <a:off x="399180" y="1333190"/>
            <a:ext cx="3305079" cy="1944216"/>
          </a:xfrm>
          <a:prstGeom prst="accentBorderCallout1">
            <a:avLst>
              <a:gd name="adj1" fmla="val 35246"/>
              <a:gd name="adj2" fmla="val -3571"/>
              <a:gd name="adj3" fmla="val 100648"/>
              <a:gd name="adj4" fmla="val -34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Wingdings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Наличие угрозы к жизни и здоровью;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Wingdings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Индикаторы риска;</a:t>
            </a:r>
          </a:p>
          <a:p>
            <a:pPr marL="285750" indent="-285750" algn="just">
              <a:spcAft>
                <a:spcPts val="600"/>
              </a:spcAft>
              <a:buFont typeface="Wingdings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Поручение Президента, председателя Правительства РФ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46F917-077A-4245-BE6B-CEE65124CE8E}"/>
              </a:ext>
            </a:extLst>
          </p:cNvPr>
          <p:cNvSpPr/>
          <p:nvPr/>
        </p:nvSpPr>
        <p:spPr>
          <a:xfrm>
            <a:off x="349459" y="5222403"/>
            <a:ext cx="309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индикаторов риска дополнен еще одним пунктом</a:t>
            </a:r>
          </a:p>
          <a:p>
            <a:r>
              <a:rPr lang="ru-RU" sz="1500" dirty="0"/>
              <a:t>(приказом Рособрнадзора от </a:t>
            </a:r>
            <a:r>
              <a:rPr lang="ru-RU" sz="1500" dirty="0" err="1"/>
              <a:t>от</a:t>
            </a:r>
            <a:r>
              <a:rPr lang="ru-RU" sz="1500" dirty="0"/>
              <a:t> 13.06.2023 № 1071)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35873A6-0D1D-4F3E-92C2-DDBAF48CEAEE}"/>
              </a:ext>
            </a:extLst>
          </p:cNvPr>
          <p:cNvSpPr/>
          <p:nvPr/>
        </p:nvSpPr>
        <p:spPr>
          <a:xfrm>
            <a:off x="3442158" y="5515524"/>
            <a:ext cx="489857" cy="3617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BB1BEAAA-67C2-4CA3-9C2C-DF7E93D72F9A}"/>
              </a:ext>
            </a:extLst>
          </p:cNvPr>
          <p:cNvSpPr/>
          <p:nvPr/>
        </p:nvSpPr>
        <p:spPr>
          <a:xfrm>
            <a:off x="4067944" y="5194647"/>
            <a:ext cx="306378" cy="107721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15279DC-65EE-4426-95EE-A67A9F320222}"/>
              </a:ext>
            </a:extLst>
          </p:cNvPr>
          <p:cNvCxnSpPr/>
          <p:nvPr/>
        </p:nvCxnSpPr>
        <p:spPr>
          <a:xfrm>
            <a:off x="2724047" y="220486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 rot="10800000" flipV="1">
            <a:off x="4352032" y="1941319"/>
            <a:ext cx="4281767" cy="65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cs typeface="Arial"/>
              </a:rPr>
              <a:t>Эффективность зависит от ответственного отношения управленческой команды</a:t>
            </a:r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 flipH="1">
            <a:off x="1610022" y="2845354"/>
            <a:ext cx="1" cy="114608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 bwMode="auto">
          <a:xfrm>
            <a:off x="2285984" y="1000110"/>
            <a:ext cx="485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 rot="10800000" flipV="1">
            <a:off x="727696" y="1073232"/>
            <a:ext cx="7688607" cy="47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Профилактика – средство формирования добросовестного соблюдения установленных обязательных требований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9512" y="1637260"/>
            <a:ext cx="576064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/>
              <a:buChar char="ü"/>
              <a:defRPr/>
            </a:pPr>
            <a:r>
              <a:rPr lang="ru-RU" sz="1300" dirty="0">
                <a:latin typeface="Arial"/>
                <a:ea typeface="Times New Roman"/>
                <a:cs typeface="Arial"/>
              </a:rPr>
              <a:t>Информирование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300" dirty="0">
                <a:latin typeface="Arial"/>
                <a:ea typeface="Times New Roman"/>
                <a:cs typeface="Arial"/>
              </a:rPr>
              <a:t>Обобщение правоприменительной практики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300" dirty="0">
                <a:latin typeface="Arial"/>
                <a:ea typeface="Times New Roman"/>
                <a:cs typeface="Arial"/>
              </a:rPr>
              <a:t>Консультирование</a:t>
            </a:r>
            <a:endParaRPr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dirty="0">
                <a:latin typeface="Arial"/>
                <a:ea typeface="Times New Roman"/>
                <a:cs typeface="Arial"/>
              </a:rPr>
              <a:t>Профилактический визит</a:t>
            </a:r>
            <a:endParaRPr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2000" dirty="0">
                <a:latin typeface="Arial"/>
                <a:ea typeface="Times New Roman"/>
                <a:cs typeface="Arial"/>
              </a:rPr>
              <a:t>Объявление предостережения</a:t>
            </a:r>
            <a:endParaRPr dirty="0"/>
          </a:p>
          <a:p>
            <a:pPr marL="285750" indent="-285750" algn="just">
              <a:buFont typeface="Wingdings"/>
              <a:buChar char="ü"/>
              <a:defRPr/>
            </a:pPr>
            <a:endParaRPr lang="ru-RU" dirty="0">
              <a:latin typeface="Arial"/>
              <a:ea typeface="Times New Roman"/>
              <a:cs typeface="Arial"/>
            </a:endParaRPr>
          </a:p>
        </p:txBody>
      </p:sp>
      <p:sp>
        <p:nvSpPr>
          <p:cNvPr id="2" name="Правая фигурная скобка 1"/>
          <p:cNvSpPr/>
          <p:nvPr/>
        </p:nvSpPr>
        <p:spPr bwMode="auto">
          <a:xfrm>
            <a:off x="4195190" y="1671999"/>
            <a:ext cx="288032" cy="1067992"/>
          </a:xfrm>
          <a:prstGeom prst="rightBrace">
            <a:avLst>
              <a:gd name="adj1" fmla="val 8333"/>
              <a:gd name="adj2" fmla="val 50000"/>
            </a:avLst>
          </a:prstGeom>
          <a:ln w="476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Выноска 1 (граница и черта) 39"/>
          <p:cNvSpPr/>
          <p:nvPr/>
        </p:nvSpPr>
        <p:spPr bwMode="auto">
          <a:xfrm>
            <a:off x="5740297" y="2725770"/>
            <a:ext cx="3102602" cy="1656184"/>
          </a:xfrm>
          <a:prstGeom prst="accentBorderCallout1">
            <a:avLst>
              <a:gd name="adj1" fmla="val 18750"/>
              <a:gd name="adj2" fmla="val -8333"/>
              <a:gd name="adj3" fmla="val 38520"/>
              <a:gd name="adj4" fmla="val -4970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МОУО</a:t>
            </a:r>
            <a:endParaRPr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алгоритм отработки полученных предостережений;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профилактическая работа в подведомственными ОО;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корректировка программ мониторинга муниципальной системы образования;</a:t>
            </a:r>
            <a:endParaRPr sz="18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оценка эффективности руководителей (аттестация)</a:t>
            </a:r>
          </a:p>
          <a:p>
            <a:pPr marL="285750" indent="-285750">
              <a:buFont typeface="Wingdings"/>
              <a:buChar char="ü"/>
              <a:defRPr/>
            </a:pPr>
            <a:endParaRPr lang="ru-RU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Выноска 1 (граница и черта) 42"/>
          <p:cNvSpPr/>
          <p:nvPr/>
        </p:nvSpPr>
        <p:spPr bwMode="auto">
          <a:xfrm>
            <a:off x="5740296" y="4618250"/>
            <a:ext cx="3102601" cy="1656184"/>
          </a:xfrm>
          <a:prstGeom prst="accentBorderCallout1">
            <a:avLst>
              <a:gd name="adj1" fmla="val 18750"/>
              <a:gd name="adj2" fmla="val -8333"/>
              <a:gd name="adj3" fmla="val -66610"/>
              <a:gd name="adj4" fmla="val -5026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Образовательная организация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алгоритм отработки полученных предостережений</a:t>
            </a:r>
            <a:endParaRPr sz="18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анализ деятельности, выявление проблем;</a:t>
            </a:r>
            <a:endParaRPr sz="18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корректировка ВШК;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повышение эффективности ВСОКО;</a:t>
            </a:r>
            <a:endParaRPr sz="18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latin typeface="Arial"/>
                <a:cs typeface="Arial"/>
              </a:rPr>
              <a:t>принятие необходимых управленческих решений</a:t>
            </a:r>
          </a:p>
          <a:p>
            <a:pPr marL="285750" indent="-285750" algn="just">
              <a:buFont typeface="Wingdings"/>
              <a:buChar char="ü"/>
              <a:defRPr/>
            </a:pPr>
            <a:endParaRPr lang="ru-RU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  <a:defRPr/>
            </a:pPr>
            <a:endParaRPr lang="ru-RU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rot="10800000" flipV="1">
            <a:off x="251520" y="3217201"/>
            <a:ext cx="2056184" cy="50138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Обязательность ответа в законе не предусмотрено </a:t>
            </a: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H="1">
            <a:off x="827586" y="2860256"/>
            <a:ext cx="340251" cy="2791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 rot="10800000" flipV="1">
            <a:off x="281589" y="4022567"/>
            <a:ext cx="2026114" cy="58227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  <a:cs typeface="Arial"/>
              </a:rPr>
              <a:t>Срок устранения нарушений не устанавливается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 rot="10800000" flipV="1">
            <a:off x="2486772" y="3192750"/>
            <a:ext cx="1693618" cy="4121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C00000"/>
                </a:solidFill>
                <a:cs typeface="Arial"/>
              </a:rPr>
              <a:t>Исправлять нужно</a:t>
            </a:r>
          </a:p>
        </p:txBody>
      </p:sp>
      <p:cxnSp>
        <p:nvCxnSpPr>
          <p:cNvPr id="25" name="Прямая со стрелкой 24"/>
          <p:cNvCxnSpPr>
            <a:cxnSpLocks/>
          </p:cNvCxnSpPr>
          <p:nvPr/>
        </p:nvCxnSpPr>
        <p:spPr bwMode="auto">
          <a:xfrm>
            <a:off x="3371265" y="2807224"/>
            <a:ext cx="9756" cy="42444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 bwMode="auto">
          <a:xfrm>
            <a:off x="3333579" y="3619200"/>
            <a:ext cx="1" cy="35791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 rot="10800000" flipV="1">
            <a:off x="2486770" y="3991435"/>
            <a:ext cx="1693617" cy="10872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Исправление контролируется в ходе последующего мониторинга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 rot="10800000" flipV="1">
            <a:off x="458280" y="5368593"/>
            <a:ext cx="4256596" cy="65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E7138"/>
                </a:solidFill>
                <a:cs typeface="Arial"/>
              </a:rPr>
              <a:t>Можно направить возражение </a:t>
            </a:r>
            <a:endParaRPr sz="2000" dirty="0"/>
          </a:p>
          <a:p>
            <a:pPr algn="ctr">
              <a:defRPr/>
            </a:pPr>
            <a:r>
              <a:rPr lang="ru-RU" b="1" dirty="0">
                <a:solidFill>
                  <a:srgbClr val="7E7138"/>
                </a:solidFill>
                <a:cs typeface="Arial"/>
              </a:rPr>
              <a:t>в течении 10 рабочих дней со дня получения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29014" y="5368593"/>
            <a:ext cx="505574" cy="501561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9E36D5D-BFFC-4856-83C3-52D77D8D5C7E}"/>
              </a:ext>
            </a:extLst>
          </p:cNvPr>
          <p:cNvSpPr txBox="1">
            <a:spLocks/>
          </p:cNvSpPr>
          <p:nvPr/>
        </p:nvSpPr>
        <p:spPr bwMode="auto">
          <a:xfrm>
            <a:off x="142876" y="13424"/>
            <a:ext cx="8821612" cy="986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ПРОФИЛАКТИКА РИСКОВ ПРИЧИНЕНИЯ </a:t>
            </a:r>
          </a:p>
          <a:p>
            <a:r>
              <a:rPr lang="ru-RU" sz="2400" dirty="0"/>
              <a:t>вреда (ущерба) охраняемым законом ценностям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 bwMode="auto">
          <a:xfrm>
            <a:off x="2285984" y="1000110"/>
            <a:ext cx="485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 b="1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 rot="10800000" flipV="1">
            <a:off x="1123984" y="893915"/>
            <a:ext cx="6691609" cy="47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Профилактический визит</a:t>
            </a:r>
            <a:endParaRPr dirty="0"/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733603"/>
              </p:ext>
            </p:extLst>
          </p:nvPr>
        </p:nvGraphicFramePr>
        <p:xfrm>
          <a:off x="365191" y="2906154"/>
          <a:ext cx="4968552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486831" y="3047564"/>
            <a:ext cx="235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Обязательный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982724" y="1423112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/>
                <a:cs typeface="Arial"/>
              </a:rPr>
              <a:t>информирование</a:t>
            </a:r>
            <a:endParaRPr lang="ru-RU" b="1" dirty="0"/>
          </a:p>
        </p:txBody>
      </p:sp>
      <p:sp>
        <p:nvSpPr>
          <p:cNvPr id="8" name="Выгнутая влево стрелка 7"/>
          <p:cNvSpPr/>
          <p:nvPr/>
        </p:nvSpPr>
        <p:spPr bwMode="auto">
          <a:xfrm rot="10800000">
            <a:off x="7309678" y="862817"/>
            <a:ext cx="1578141" cy="1167389"/>
          </a:xfrm>
          <a:prstGeom prst="curvedRightArrow">
            <a:avLst>
              <a:gd name="adj1" fmla="val 14340"/>
              <a:gd name="adj2" fmla="val 50000"/>
              <a:gd name="adj3" fmla="val 15772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 bwMode="auto">
          <a:xfrm rot="16199999">
            <a:off x="466067" y="697359"/>
            <a:ext cx="1326641" cy="1550064"/>
          </a:xfrm>
          <a:prstGeom prst="curvedDownArrow">
            <a:avLst>
              <a:gd name="adj1" fmla="val 12308"/>
              <a:gd name="adj2" fmla="val 50000"/>
              <a:gd name="adj3" fmla="val 1798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20526" y="1446512"/>
            <a:ext cx="2101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33"/>
                </a:solidFill>
                <a:latin typeface="Arial"/>
                <a:ea typeface="Times New Roman"/>
                <a:cs typeface="Arial"/>
              </a:rPr>
              <a:t>консультирование</a:t>
            </a:r>
            <a:endParaRPr lang="ru-RU" dirty="0"/>
          </a:p>
        </p:txBody>
      </p:sp>
      <p:sp>
        <p:nvSpPr>
          <p:cNvPr id="11" name="Плюс 10"/>
          <p:cNvSpPr/>
          <p:nvPr/>
        </p:nvSpPr>
        <p:spPr bwMode="auto">
          <a:xfrm>
            <a:off x="3947284" y="1370435"/>
            <a:ext cx="792087" cy="573358"/>
          </a:xfrm>
          <a:prstGeom prst="mathPlus">
            <a:avLst>
              <a:gd name="adj1" fmla="val 2352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796125" y="1778207"/>
            <a:ext cx="26026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об обязательных требованиях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об организации контроля 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об ответственности за нарушение законодательства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сбор данных об объекте</a:t>
            </a:r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070330" y="1811235"/>
            <a:ext cx="21296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 перечнях НПА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 проверочных листах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об изменениях в законодательстве</a:t>
            </a:r>
            <a:endParaRPr sz="2400" dirty="0"/>
          </a:p>
          <a:p>
            <a:pPr marL="171450" indent="-171450">
              <a:buFont typeface="Wingdings"/>
              <a:buChar char="Ø"/>
              <a:defRPr/>
            </a:pPr>
            <a:r>
              <a:rPr lang="ru-RU" sz="1100" dirty="0">
                <a:latin typeface="Arial"/>
                <a:cs typeface="Arial"/>
              </a:rPr>
              <a:t>о типичных нарушениях</a:t>
            </a:r>
            <a:endParaRPr lang="ru-RU" sz="11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83F707A-E8CD-4670-B174-513099D6AFC2}"/>
              </a:ext>
            </a:extLst>
          </p:cNvPr>
          <p:cNvSpPr txBox="1">
            <a:spLocks/>
          </p:cNvSpPr>
          <p:nvPr/>
        </p:nvSpPr>
        <p:spPr bwMode="auto">
          <a:xfrm>
            <a:off x="151460" y="42427"/>
            <a:ext cx="8841079" cy="731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ПРОФИЛАКТИКА РИСКОВ ПРИЧИНЕНИЯ </a:t>
            </a:r>
          </a:p>
          <a:p>
            <a:r>
              <a:rPr lang="ru-RU" sz="2400" dirty="0"/>
              <a:t>вреда (ущерба) охраняемым законом ценностям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26C246-337A-4FCB-9E15-8109AE6EA9D6}"/>
              </a:ext>
            </a:extLst>
          </p:cNvPr>
          <p:cNvSpPr/>
          <p:nvPr/>
        </p:nvSpPr>
        <p:spPr bwMode="auto">
          <a:xfrm>
            <a:off x="4790924" y="2872195"/>
            <a:ext cx="4063933" cy="3911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постановление № 336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 вопросу осуществления консультирования и проведения профилактического визита можно подать через ЕПГУ;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Профвизиты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предусматривающие возможность отказа от их проведения, по следующим основаниям: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Президента РФ;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Председателя Правительства РФ;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зам.Председателя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 РФ.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дополнения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ст.52 248-ФЗ, в части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профвизитов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инициативе ОО 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04.08.2023 г.)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978969-E644-4FFB-BC2B-CDADF087C815}"/>
              </a:ext>
            </a:extLst>
          </p:cNvPr>
          <p:cNvSpPr/>
          <p:nvPr/>
        </p:nvSpPr>
        <p:spPr>
          <a:xfrm>
            <a:off x="2207557" y="1951103"/>
            <a:ext cx="4665712" cy="12426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профилактические визиты в отношении контролируемых лиц,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получивших лицензию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осуществление образовательной деятельности</a:t>
            </a:r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A8E193-A734-4AE4-899E-724FAAF96891}"/>
              </a:ext>
            </a:extLst>
          </p:cNvPr>
          <p:cNvSpPr/>
          <p:nvPr/>
        </p:nvSpPr>
        <p:spPr>
          <a:xfrm>
            <a:off x="2177955" y="3476755"/>
            <a:ext cx="46657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 в отношении контролируемых лиц, деятельность которых отнесена к категории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риска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E7C089-CD76-45FE-8F11-5546E09A1F91}"/>
              </a:ext>
            </a:extLst>
          </p:cNvPr>
          <p:cNvSpPr/>
          <p:nvPr/>
        </p:nvSpPr>
        <p:spPr>
          <a:xfrm>
            <a:off x="2146367" y="4962064"/>
            <a:ext cx="471403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визитов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контролируемых лиц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B1D6B0D-6C2E-4AD9-B7EE-E8A0E188653F}"/>
              </a:ext>
            </a:extLst>
          </p:cNvPr>
          <p:cNvSpPr/>
          <p:nvPr/>
        </p:nvSpPr>
        <p:spPr>
          <a:xfrm>
            <a:off x="7360577" y="2129691"/>
            <a:ext cx="1008112" cy="8672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E286E88-534F-49F3-B02B-C2179C7CCAE1}"/>
              </a:ext>
            </a:extLst>
          </p:cNvPr>
          <p:cNvSpPr/>
          <p:nvPr/>
        </p:nvSpPr>
        <p:spPr>
          <a:xfrm>
            <a:off x="7340867" y="3534699"/>
            <a:ext cx="1008112" cy="8672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16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F196036-97DE-45FD-A3CD-7C8D8F93613A}"/>
              </a:ext>
            </a:extLst>
          </p:cNvPr>
          <p:cNvSpPr/>
          <p:nvPr/>
        </p:nvSpPr>
        <p:spPr>
          <a:xfrm>
            <a:off x="7365504" y="4912467"/>
            <a:ext cx="950912" cy="9488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51A886F-7EC2-4BB3-85CF-BFC7149E3358}"/>
              </a:ext>
            </a:extLst>
          </p:cNvPr>
          <p:cNvSpPr/>
          <p:nvPr/>
        </p:nvSpPr>
        <p:spPr>
          <a:xfrm>
            <a:off x="6903840" y="2393871"/>
            <a:ext cx="461664" cy="35713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E6B9F81-E48D-4FEE-AD4F-73FD06B93629}"/>
              </a:ext>
            </a:extLst>
          </p:cNvPr>
          <p:cNvSpPr/>
          <p:nvPr/>
        </p:nvSpPr>
        <p:spPr>
          <a:xfrm>
            <a:off x="6846640" y="3839592"/>
            <a:ext cx="461664" cy="35713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55B7F07-1696-4AF9-865E-A3A8F5EF73B8}"/>
              </a:ext>
            </a:extLst>
          </p:cNvPr>
          <p:cNvSpPr/>
          <p:nvPr/>
        </p:nvSpPr>
        <p:spPr>
          <a:xfrm>
            <a:off x="680104" y="1993403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47019A82-7B99-49C7-817A-14055B20A835}"/>
              </a:ext>
            </a:extLst>
          </p:cNvPr>
          <p:cNvSpPr/>
          <p:nvPr/>
        </p:nvSpPr>
        <p:spPr>
          <a:xfrm>
            <a:off x="6888554" y="5112181"/>
            <a:ext cx="461664" cy="35713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6C33445-E786-42F6-AD2A-1B421DEF85E4}"/>
              </a:ext>
            </a:extLst>
          </p:cNvPr>
          <p:cNvSpPr/>
          <p:nvPr/>
        </p:nvSpPr>
        <p:spPr>
          <a:xfrm flipH="1">
            <a:off x="1745893" y="2267599"/>
            <a:ext cx="461664" cy="35713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E9ABA36-5812-4158-BBEF-6519E59C45C3}"/>
              </a:ext>
            </a:extLst>
          </p:cNvPr>
          <p:cNvSpPr/>
          <p:nvPr/>
        </p:nvSpPr>
        <p:spPr>
          <a:xfrm>
            <a:off x="711197" y="4829081"/>
            <a:ext cx="1008112" cy="9233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0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D8CD57A-B38C-4055-B865-9DDD668834D6}"/>
              </a:ext>
            </a:extLst>
          </p:cNvPr>
          <p:cNvSpPr/>
          <p:nvPr/>
        </p:nvSpPr>
        <p:spPr>
          <a:xfrm>
            <a:off x="705206" y="3583841"/>
            <a:ext cx="1008112" cy="923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17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06A33B7-0C43-4A51-BA33-23F72CA50428}"/>
              </a:ext>
            </a:extLst>
          </p:cNvPr>
          <p:cNvSpPr/>
          <p:nvPr/>
        </p:nvSpPr>
        <p:spPr>
          <a:xfrm flipH="1">
            <a:off x="1684703" y="3804179"/>
            <a:ext cx="461664" cy="35713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B1E483DD-3263-466F-A1BB-6C0F86435474}"/>
              </a:ext>
            </a:extLst>
          </p:cNvPr>
          <p:cNvSpPr/>
          <p:nvPr/>
        </p:nvSpPr>
        <p:spPr>
          <a:xfrm flipH="1">
            <a:off x="1717735" y="5112181"/>
            <a:ext cx="461664" cy="35713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FBAB7-53DC-4798-B8DA-35C7BF15051D}"/>
              </a:ext>
            </a:extLst>
          </p:cNvPr>
          <p:cNvSpPr txBox="1"/>
          <p:nvPr/>
        </p:nvSpPr>
        <p:spPr>
          <a:xfrm>
            <a:off x="705206" y="129068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2022 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770A1-51D4-447E-BB43-7C3CF3B6A72F}"/>
              </a:ext>
            </a:extLst>
          </p:cNvPr>
          <p:cNvSpPr txBox="1"/>
          <p:nvPr/>
        </p:nvSpPr>
        <p:spPr>
          <a:xfrm>
            <a:off x="7072545" y="129959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2023 г.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D5ABE3F6-6EAA-4864-AA80-F221174D3A12}"/>
              </a:ext>
            </a:extLst>
          </p:cNvPr>
          <p:cNvSpPr txBox="1">
            <a:spLocks/>
          </p:cNvSpPr>
          <p:nvPr/>
        </p:nvSpPr>
        <p:spPr bwMode="auto">
          <a:xfrm>
            <a:off x="0" y="77155"/>
            <a:ext cx="9144000" cy="986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ПРОФИЛАКТИКА РИСКОВ ПРИЧИНЕНИЯ </a:t>
            </a:r>
          </a:p>
          <a:p>
            <a:r>
              <a:rPr lang="ru-RU" sz="2800" dirty="0"/>
              <a:t>вреда (ущерба) охраняемым законом ценностям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C0065-3FCA-4B30-9435-CD6C597F0F13}"/>
              </a:ext>
            </a:extLst>
          </p:cNvPr>
          <p:cNvSpPr txBox="1"/>
          <p:nvPr/>
        </p:nvSpPr>
        <p:spPr>
          <a:xfrm>
            <a:off x="4931030" y="6061351"/>
            <a:ext cx="421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1) МБОУ СОШ № 3 г. Ак-Довурак;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2) ГБОУ ПО «ТИТ»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1CCCC8D-7CE3-4567-9D7E-DC067814E8B1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7038504" y="5669950"/>
            <a:ext cx="378798" cy="391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6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0552D-63C8-4914-9B2F-D090D0E301F8}"/>
              </a:ext>
            </a:extLst>
          </p:cNvPr>
          <p:cNvSpPr/>
          <p:nvPr/>
        </p:nvSpPr>
        <p:spPr>
          <a:xfrm>
            <a:off x="899592" y="1340768"/>
            <a:ext cx="795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Внесены изменения в план мероприятий </a:t>
            </a:r>
            <a:r>
              <a:rPr lang="ru-RU" sz="2000" b="1" dirty="0"/>
              <a:t>Программы профилактики на 2023 год;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Совместно с ИОКО проведение семинаров-совещаний, консультаций в </a:t>
            </a:r>
            <a:r>
              <a:rPr lang="ru-RU" sz="2000" dirty="0" err="1"/>
              <a:t>кожуунах</a:t>
            </a:r>
            <a:r>
              <a:rPr lang="ru-RU" sz="2000" dirty="0"/>
              <a:t> по графику по следующим вопросам: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об  изменениях в законодательстве об образовании;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актуализации локальных актов с учетом изменений;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по ФГИС «Моя школа» (практическая помощь) (ИОКО);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по ведению сайта (практическая помощь) (ИОКО);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досудебного обжалования решений надзорных органов.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4AB6BD-9577-4496-A769-60E0CA0237C7}"/>
              </a:ext>
            </a:extLst>
          </p:cNvPr>
          <p:cNvSpPr txBox="1">
            <a:spLocks/>
          </p:cNvSpPr>
          <p:nvPr/>
        </p:nvSpPr>
        <p:spPr bwMode="auto">
          <a:xfrm>
            <a:off x="323528" y="188640"/>
            <a:ext cx="8747304" cy="986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ПРОФИЛАКТИКА РИСКОВ ПРИЧИНЕНИЯ </a:t>
            </a:r>
          </a:p>
          <a:p>
            <a:r>
              <a:rPr lang="ru-RU" sz="2800" dirty="0"/>
              <a:t>вреда (ущерба) охраняемым законом ценностям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50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3"/>
              </a:rPr>
              <a:t>tuvobrnadzor@mail.ru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Тел.: (394-22)6-36-44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490916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БЛАГОДАРЮ ВАС </a:t>
            </a:r>
          </a:p>
          <a:p>
            <a:pPr algn="ctr"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35842" name="Picture 2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412" y="3988312"/>
            <a:ext cx="2306572" cy="19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611A6-B1A9-45BA-B2E2-43223A66CCE7}"/>
              </a:ext>
            </a:extLst>
          </p:cNvPr>
          <p:cNvSpPr/>
          <p:nvPr/>
        </p:nvSpPr>
        <p:spPr>
          <a:xfrm>
            <a:off x="2123728" y="1687812"/>
            <a:ext cx="6552727" cy="291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31.07.2020 № 248-ФЗ «О государственном контроле (надзоре) и муниципальном контроле в Российской Федерации»;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5275" indent="-285750">
              <a:spcBef>
                <a:spcPts val="71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Федеральный закон от 29.12.2012 № 273-ФЗ «Об образовании в Российской Федерации» (статьи 93, 93.1) (далее – Федеральный закон №273-ФЗ);</a:t>
            </a:r>
          </a:p>
          <a:p>
            <a:pPr marL="9525">
              <a:spcBef>
                <a:spcPts val="71"/>
              </a:spcBef>
            </a:pPr>
            <a:endParaRPr lang="ru-RU" sz="1400" dirty="0">
              <a:latin typeface="Times New Roman" panose="02020603050405020304" pitchFamily="18" charset="0"/>
            </a:endParaRPr>
          </a:p>
          <a:p>
            <a:pPr marL="295275" indent="-285750">
              <a:spcBef>
                <a:spcPts val="71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Российской Федерации от 25.06.2021 </a:t>
            </a:r>
          </a:p>
          <a:p>
            <a:pPr marL="9525">
              <a:spcBef>
                <a:spcPts val="71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№ 997 «Об утверждении Положения о федеральном государственном</a:t>
            </a:r>
          </a:p>
          <a:p>
            <a:pPr marL="9525">
              <a:spcBef>
                <a:spcPts val="71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контроле (надзоре) в сфере образования».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64B7BC-853C-4625-B5FE-C462B53826D6}"/>
              </a:ext>
            </a:extLst>
          </p:cNvPr>
          <p:cNvSpPr/>
          <p:nvPr/>
        </p:nvSpPr>
        <p:spPr>
          <a:xfrm>
            <a:off x="2422953" y="5013176"/>
            <a:ext cx="609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Постановление Правительства РФ от 10.03.2022 г.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9B5B28-5172-4386-BE7F-4B3267F38B10}"/>
              </a:ext>
            </a:extLst>
          </p:cNvPr>
          <p:cNvSpPr txBox="1">
            <a:spLocks/>
          </p:cNvSpPr>
          <p:nvPr/>
        </p:nvSpPr>
        <p:spPr bwMode="auto">
          <a:xfrm>
            <a:off x="559014" y="442094"/>
            <a:ext cx="8496944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НОРМАТИВНО-ПРАВОВЫЕ ОСНОВЫ 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КОНТРОЛЯ (НАДЗОРА)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B35CB5-3173-4126-8606-7CB51ED65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5012"/>
            <a:ext cx="897804" cy="897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E5CBF7-DD32-4D5B-BEDD-777086506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8" y="2694437"/>
            <a:ext cx="897804" cy="897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91ED4-499B-4DCC-A7B9-D22FE951F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55483"/>
            <a:ext cx="897804" cy="897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09CFE7-1B15-4DF7-9273-EED326E76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79771"/>
            <a:ext cx="897805" cy="897805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F213F6F9-53BD-4322-9D15-1204C28FC8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04" y="193571"/>
            <a:ext cx="1224136" cy="67376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7" cstate="print"/>
          <a:srcRect l="2565" t="12224" r="87335" b="76554"/>
          <a:stretch/>
        </p:blipFill>
        <p:spPr bwMode="auto">
          <a:xfrm>
            <a:off x="8023373" y="33807"/>
            <a:ext cx="1013123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4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496330"/>
              </p:ext>
            </p:extLst>
          </p:nvPr>
        </p:nvGraphicFramePr>
        <p:xfrm>
          <a:off x="936013" y="1366943"/>
          <a:ext cx="6545111" cy="372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Нашивка 4"/>
          <p:cNvSpPr/>
          <p:nvPr/>
        </p:nvSpPr>
        <p:spPr>
          <a:xfrm>
            <a:off x="1223629" y="3429001"/>
            <a:ext cx="480721" cy="2060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endParaRPr lang="ru-RU" sz="135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257" y="917406"/>
            <a:ext cx="6884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/>
              <a:t>часть 3 статьи 93 Федерального закона  № 273-ФЗ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0858F2-7ECC-4150-AA74-0EE59E7B6D1F}"/>
              </a:ext>
            </a:extLst>
          </p:cNvPr>
          <p:cNvSpPr/>
          <p:nvPr/>
        </p:nvSpPr>
        <p:spPr>
          <a:xfrm>
            <a:off x="1585380" y="128764"/>
            <a:ext cx="6586227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 </a:t>
            </a:r>
            <a:r>
              <a:rPr lang="ru-RU" sz="2000" dirty="0">
                <a:ln w="0"/>
              </a:rPr>
              <a:t>ФЕДЕРАЛЬНОГО ГОСУДАРСТВЕННОГО </a:t>
            </a:r>
          </a:p>
          <a:p>
            <a:r>
              <a:rPr lang="ru-RU" sz="2000" dirty="0">
                <a:ln w="0"/>
              </a:rPr>
              <a:t>КОНТРОЛЯ (НАДЗОРА) В СФЕРЕ ОБРАЗОВАНИЯ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7F7470-D9E3-4CCB-B76F-3FFFD53B8175}"/>
              </a:ext>
            </a:extLst>
          </p:cNvPr>
          <p:cNvSpPr/>
          <p:nvPr/>
        </p:nvSpPr>
        <p:spPr>
          <a:xfrm>
            <a:off x="1741818" y="5304284"/>
            <a:ext cx="7038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 просвещения России по согласованию с Рособрнадзором утвержден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17.07.2023 г. обновленный Перечень НПА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содержащих обязательные требования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оценка соблюдения которых осуществляется в рамках федерального государственного контроля (надзора) в сфере образования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8DADC0-B100-492E-82EE-C1864A5AD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7" y="5213410"/>
            <a:ext cx="1244617" cy="124461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9" cstate="print"/>
          <a:srcRect l="2565" t="12224" r="87335" b="76554"/>
          <a:stretch/>
        </p:blipFill>
        <p:spPr bwMode="auto">
          <a:xfrm>
            <a:off x="8023373" y="33807"/>
            <a:ext cx="1013123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id="{F213F6F9-53BD-4322-9D15-1204C28FC85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405" y="113689"/>
            <a:ext cx="1224136" cy="6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4541942" y="785941"/>
            <a:ext cx="460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Контроль –  с учетом риска </a:t>
            </a:r>
          </a:p>
        </p:txBody>
      </p:sp>
      <p:graphicFrame>
        <p:nvGraphicFramePr>
          <p:cNvPr id="12" name="Схе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418974"/>
              </p:ext>
            </p:extLst>
          </p:nvPr>
        </p:nvGraphicFramePr>
        <p:xfrm>
          <a:off x="4267756" y="3985208"/>
          <a:ext cx="3983729" cy="251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право 12"/>
          <p:cNvSpPr/>
          <p:nvPr/>
        </p:nvSpPr>
        <p:spPr bwMode="auto">
          <a:xfrm>
            <a:off x="3635897" y="1962471"/>
            <a:ext cx="5247448" cy="12636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обоснованные жалобы, заявления в течение 1 года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        И            </a:t>
            </a:r>
            <a:r>
              <a:rPr lang="ru-RU" sz="2000" b="1" dirty="0">
                <a:solidFill>
                  <a:srgbClr val="FFC000"/>
                </a:solidFill>
                <a:latin typeface="Arial"/>
                <a:cs typeface="Arial"/>
              </a:rPr>
              <a:t>ИЛИ</a:t>
            </a:r>
            <a:r>
              <a:rPr lang="ru-RU" sz="14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наличие постановления суда о привлечении к административной ответственности за последние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     3 года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F7BF212-CB17-48C7-B81D-F5C9B19F2DD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AA56E3E-F92B-4F65-9971-4C0B22591198}"/>
              </a:ext>
            </a:extLst>
          </p:cNvPr>
          <p:cNvSpPr/>
          <p:nvPr/>
        </p:nvSpPr>
        <p:spPr>
          <a:xfrm>
            <a:off x="4205985" y="4630175"/>
            <a:ext cx="868887" cy="35584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id="{34E8DF4B-80C8-41BA-808B-2F5AE498A6F9}"/>
              </a:ext>
            </a:extLst>
          </p:cNvPr>
          <p:cNvSpPr/>
          <p:nvPr/>
        </p:nvSpPr>
        <p:spPr>
          <a:xfrm>
            <a:off x="4683607" y="2370750"/>
            <a:ext cx="868887" cy="1892381"/>
          </a:xfrm>
          <a:prstGeom prst="curvedRightArrow">
            <a:avLst>
              <a:gd name="adj1" fmla="val 13216"/>
              <a:gd name="adj2" fmla="val 4279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E81A5754-A9CA-4AD5-ACDD-E7F7DC5D89CD}"/>
              </a:ext>
            </a:extLst>
          </p:cNvPr>
          <p:cNvSpPr/>
          <p:nvPr/>
        </p:nvSpPr>
        <p:spPr>
          <a:xfrm>
            <a:off x="7391690" y="2370750"/>
            <a:ext cx="652863" cy="2615268"/>
          </a:xfrm>
          <a:prstGeom prst="curvedLeftArrow">
            <a:avLst>
              <a:gd name="adj1" fmla="val 14918"/>
              <a:gd name="adj2" fmla="val 50000"/>
              <a:gd name="adj3" fmla="val 40643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117EEC-C7F9-4A5B-824E-A3A441FC4B7A}"/>
              </a:ext>
            </a:extLst>
          </p:cNvPr>
          <p:cNvSpPr/>
          <p:nvPr/>
        </p:nvSpPr>
        <p:spPr bwMode="auto">
          <a:xfrm>
            <a:off x="2703723" y="1235125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Объекты контроля подлежат отнесению к категориям риска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54202B-86C2-4B14-BC36-8B3758F31C7A}"/>
              </a:ext>
            </a:extLst>
          </p:cNvPr>
          <p:cNvSpPr/>
          <p:nvPr/>
        </p:nvSpPr>
        <p:spPr bwMode="auto">
          <a:xfrm>
            <a:off x="4860032" y="1495264"/>
            <a:ext cx="210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Критерии риска: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9A7831-43E4-4A76-8933-F9E887E226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8145" t="7125" r="50174" b="5830"/>
          <a:stretch/>
        </p:blipFill>
        <p:spPr>
          <a:xfrm>
            <a:off x="251721" y="1127774"/>
            <a:ext cx="1921238" cy="32994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228F4A-88C4-4EFE-BE5B-E6D7B4D76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53560" t="7438" r="3128" b="5516"/>
          <a:stretch/>
        </p:blipFill>
        <p:spPr>
          <a:xfrm>
            <a:off x="2051132" y="3434749"/>
            <a:ext cx="199644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473441" y="2082947"/>
            <a:ext cx="6840760" cy="646331"/>
          </a:xfrm>
          <a:prstGeom prst="rect">
            <a:avLst/>
          </a:prstGeom>
          <a:ln w="28575">
            <a:gradFill>
              <a:gsLst>
                <a:gs pos="5300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bevel/>
          </a:ln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ru-RU" sz="1800" dirty="0"/>
              <a:t>Плановые проверки проводятся только в отношении объектов, отнесенных к категории </a:t>
            </a:r>
            <a:r>
              <a:rPr lang="ru-RU" sz="1800" dirty="0">
                <a:solidFill>
                  <a:srgbClr val="C00000"/>
                </a:solidFill>
              </a:rPr>
              <a:t>высокого риска</a:t>
            </a:r>
            <a:endParaRPr 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522B07-5D2D-486D-989A-BEBC4917E8CC}"/>
              </a:ext>
            </a:extLst>
          </p:cNvPr>
          <p:cNvSpPr/>
          <p:nvPr/>
        </p:nvSpPr>
        <p:spPr>
          <a:xfrm>
            <a:off x="1108220" y="4127878"/>
            <a:ext cx="3744416" cy="17440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75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лане проверок юридических лиц и ИП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год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проверки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75"/>
              </a:spcBef>
            </a:pPr>
            <a:endParaRPr lang="ru-RU" sz="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75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ЧДОУ д/с «Почемучки»;</a:t>
            </a:r>
          </a:p>
          <a:p>
            <a:pPr marL="342900" indent="-342900" algn="just">
              <a:spcBef>
                <a:spcPts val="75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РТ «ТИТ»;</a:t>
            </a:r>
          </a:p>
          <a:p>
            <a:pPr marL="342900" indent="-342900" algn="just">
              <a:spcBef>
                <a:spcPts val="75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ДОСААФ г. Ак-Довурака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DD864312-2F85-43E1-BFA3-604310778E32}"/>
              </a:ext>
            </a:extLst>
          </p:cNvPr>
          <p:cNvSpPr txBox="1"/>
          <p:nvPr/>
        </p:nvSpPr>
        <p:spPr>
          <a:xfrm>
            <a:off x="1830037" y="1224558"/>
            <a:ext cx="60688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711291" algn="l"/>
              </a:tabLst>
            </a:pPr>
            <a:r>
              <a:rPr sz="1800" dirty="0" err="1">
                <a:solidFill>
                  <a:srgbClr val="1F487C"/>
                </a:solidFill>
                <a:latin typeface="Times New Roman"/>
                <a:cs typeface="Times New Roman"/>
              </a:rPr>
              <a:t>Постановление</a:t>
            </a:r>
            <a:r>
              <a:rPr sz="1800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1F487C"/>
                </a:solidFill>
                <a:latin typeface="Times New Roman"/>
                <a:cs typeface="Times New Roman"/>
              </a:rPr>
              <a:t>Правительства</a:t>
            </a:r>
            <a:r>
              <a:rPr sz="1800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F487C"/>
                </a:solidFill>
                <a:latin typeface="Times New Roman"/>
                <a:cs typeface="Times New Roman"/>
              </a:rPr>
              <a:t>РФ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1800" spc="-8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10.03.2022</a:t>
            </a:r>
            <a:r>
              <a:rPr sz="1800" spc="-8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№</a:t>
            </a:r>
            <a:r>
              <a:rPr sz="18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336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D8653A1-8592-41DC-9D2A-F632C017B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16" y="191410"/>
            <a:ext cx="8712968" cy="99450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3200" spc="-15" dirty="0">
                <a:solidFill>
                  <a:schemeClr val="tx2"/>
                </a:solidFill>
              </a:rPr>
              <a:t>ПЛАНОВЫЕ </a:t>
            </a:r>
            <a:r>
              <a:rPr sz="3200" spc="-15" dirty="0">
                <a:solidFill>
                  <a:schemeClr val="tx2"/>
                </a:solidFill>
              </a:rPr>
              <a:t>КОНТРОЛЬНЫЕ</a:t>
            </a:r>
            <a:r>
              <a:rPr sz="3200" spc="-26" dirty="0">
                <a:solidFill>
                  <a:schemeClr val="tx2"/>
                </a:solidFill>
              </a:rPr>
              <a:t> </a:t>
            </a:r>
            <a:r>
              <a:rPr sz="3200" dirty="0">
                <a:solidFill>
                  <a:schemeClr val="tx2"/>
                </a:solidFill>
              </a:rPr>
              <a:t>(НАДЗОРНЫЕ)</a:t>
            </a:r>
            <a:r>
              <a:rPr sz="3200" spc="-11" dirty="0">
                <a:solidFill>
                  <a:schemeClr val="tx2"/>
                </a:solidFill>
              </a:rPr>
              <a:t> </a:t>
            </a:r>
            <a:r>
              <a:rPr sz="3200" spc="-4" dirty="0">
                <a:solidFill>
                  <a:schemeClr val="tx2"/>
                </a:solidFill>
              </a:rPr>
              <a:t>МЕРОПРИЯТИЯ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60F6A4-6420-43BD-AA69-665B746950E5}"/>
              </a:ext>
            </a:extLst>
          </p:cNvPr>
          <p:cNvSpPr/>
          <p:nvPr/>
        </p:nvSpPr>
        <p:spPr bwMode="auto">
          <a:xfrm>
            <a:off x="1473441" y="3061186"/>
            <a:ext cx="6840760" cy="584775"/>
          </a:xfrm>
          <a:prstGeom prst="rect">
            <a:avLst/>
          </a:prstGeom>
          <a:ln w="28575">
            <a:gradFill>
              <a:gsLst>
                <a:gs pos="53000">
                  <a:schemeClr val="accent4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bevel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69900" algn="l"/>
              </a:tabLst>
            </a:pPr>
            <a:endParaRPr lang="ru-RU" sz="3200" dirty="0"/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EAAADC05-2D66-4964-87B8-46104058391F}"/>
              </a:ext>
            </a:extLst>
          </p:cNvPr>
          <p:cNvSpPr txBox="1"/>
          <p:nvPr/>
        </p:nvSpPr>
        <p:spPr>
          <a:xfrm>
            <a:off x="1638932" y="3043700"/>
            <a:ext cx="651420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6238" marR="3810" indent="-367188">
              <a:spcBef>
                <a:spcPts val="75"/>
              </a:spcBef>
              <a:tabLst>
                <a:tab pos="346234" algn="l"/>
              </a:tabLst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500" b="1" dirty="0">
                <a:solidFill>
                  <a:srgbClr val="005B7C"/>
                </a:solidFill>
                <a:latin typeface="Arial"/>
                <a:cs typeface="Arial"/>
              </a:rPr>
              <a:t>	</a:t>
            </a:r>
            <a:r>
              <a:rPr sz="1800" spc="-23" dirty="0">
                <a:latin typeface="Microsoft Sans Serif"/>
                <a:cs typeface="Microsoft Sans Serif"/>
              </a:rPr>
              <a:t>Запрет</a:t>
            </a:r>
            <a:r>
              <a:rPr sz="1800" spc="8" dirty="0">
                <a:latin typeface="Microsoft Sans Serif"/>
                <a:cs typeface="Microsoft Sans Serif"/>
              </a:rPr>
              <a:t> </a:t>
            </a:r>
            <a:r>
              <a:rPr sz="1800" spc="-4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9" dirty="0">
                <a:latin typeface="Microsoft Sans Serif"/>
                <a:cs typeface="Microsoft Sans Serif"/>
              </a:rPr>
              <a:t>проверку</a:t>
            </a:r>
            <a:r>
              <a:rPr sz="1800" spc="-4" dirty="0">
                <a:latin typeface="Microsoft Sans Serif"/>
                <a:cs typeface="Microsoft Sans Serif"/>
              </a:rPr>
              <a:t> </a:t>
            </a:r>
            <a:r>
              <a:rPr sz="1800" spc="-11" dirty="0">
                <a:latin typeface="Microsoft Sans Serif"/>
                <a:cs typeface="Microsoft Sans Serif"/>
              </a:rPr>
              <a:t>государственных</a:t>
            </a:r>
            <a:r>
              <a:rPr sz="1800" spc="-26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 </a:t>
            </a:r>
            <a:r>
              <a:rPr sz="1800" spc="-390" dirty="0">
                <a:latin typeface="Microsoft Sans Serif"/>
                <a:cs typeface="Microsoft Sans Serif"/>
              </a:rPr>
              <a:t> </a:t>
            </a:r>
            <a:r>
              <a:rPr sz="1800" spc="-8" dirty="0" err="1">
                <a:latin typeface="Microsoft Sans Serif"/>
                <a:cs typeface="Microsoft Sans Serif"/>
              </a:rPr>
              <a:t>муниципальных</a:t>
            </a:r>
            <a:r>
              <a:rPr sz="1800" spc="-19" dirty="0">
                <a:latin typeface="Microsoft Sans Serif"/>
                <a:cs typeface="Microsoft Sans Serif"/>
              </a:rPr>
              <a:t> </a:t>
            </a:r>
            <a:r>
              <a:rPr sz="1800" spc="-26" dirty="0" err="1">
                <a:latin typeface="Microsoft Sans Serif"/>
                <a:cs typeface="Microsoft Sans Serif"/>
              </a:rPr>
              <a:t>школ</a:t>
            </a:r>
            <a:r>
              <a:rPr lang="ru-RU" sz="1800" spc="-26" dirty="0">
                <a:latin typeface="Microsoft Sans Serif"/>
                <a:cs typeface="Microsoft Sans Serif"/>
              </a:rPr>
              <a:t> и детских </a:t>
            </a:r>
            <a:r>
              <a:rPr lang="ru-RU" dirty="0">
                <a:latin typeface="Microsoft Sans Serif"/>
                <a:cs typeface="Microsoft Sans Serif"/>
              </a:rPr>
              <a:t>садов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E8FEDE-8E16-4A6F-B43D-703DFBB35ED1}"/>
              </a:ext>
            </a:extLst>
          </p:cNvPr>
          <p:cNvSpPr/>
          <p:nvPr/>
        </p:nvSpPr>
        <p:spPr>
          <a:xfrm>
            <a:off x="5073841" y="4140701"/>
            <a:ext cx="3240360" cy="1718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лана проверок ОМСУ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год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проверок исключили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</a:pP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7AC1EC-CB34-4DDA-955E-E5B79EEFC47B}"/>
              </a:ext>
            </a:extLst>
          </p:cNvPr>
          <p:cNvSpPr/>
          <p:nvPr/>
        </p:nvSpPr>
        <p:spPr>
          <a:xfrm>
            <a:off x="3347864" y="1511175"/>
            <a:ext cx="3271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2022-2030 гг.: </a:t>
            </a:r>
            <a:r>
              <a:rPr lang="ru-RU"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Мораторий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857560" y="1201087"/>
            <a:ext cx="742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B050"/>
                </a:solidFill>
              </a:rPr>
              <a:t>Наблюдение за соблюдением обязательных требований (мониторинг безопасности)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 rot="10800000" flipV="1">
            <a:off x="331926" y="1872896"/>
            <a:ext cx="2667787" cy="65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/>
              </a:rPr>
              <a:t>Источники информации – открытые и доступные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 rot="10800000" flipV="1">
            <a:off x="3357220" y="1885204"/>
            <a:ext cx="3028771" cy="65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/>
              </a:rPr>
              <a:t>Результаты мониторинга,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/>
              </a:rPr>
              <a:t>в случае </a:t>
            </a:r>
            <a:r>
              <a:rPr lang="ru-RU" b="1" dirty="0">
                <a:solidFill>
                  <a:schemeClr val="tx1"/>
                </a:solidFill>
                <a:cs typeface="Arial"/>
              </a:rPr>
              <a:t>выявления нарушений</a:t>
            </a:r>
          </a:p>
        </p:txBody>
      </p:sp>
      <p:graphicFrame>
        <p:nvGraphicFramePr>
          <p:cNvPr id="23" name="Схе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443888"/>
              </p:ext>
            </p:extLst>
          </p:nvPr>
        </p:nvGraphicFramePr>
        <p:xfrm>
          <a:off x="917493" y="2739546"/>
          <a:ext cx="7420097" cy="402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 bwMode="auto">
          <a:xfrm rot="10800000" flipV="1">
            <a:off x="6729536" y="1953249"/>
            <a:ext cx="1837436" cy="65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Объявление предостережения</a:t>
            </a:r>
          </a:p>
        </p:txBody>
      </p:sp>
      <p:cxnSp>
        <p:nvCxnSpPr>
          <p:cNvPr id="18" name="Прямая со стрелкой 17"/>
          <p:cNvCxnSpPr>
            <a:cxnSpLocks/>
            <a:stCxn id="20" idx="1"/>
          </p:cNvCxnSpPr>
          <p:nvPr/>
        </p:nvCxnSpPr>
        <p:spPr bwMode="auto">
          <a:xfrm>
            <a:off x="6385991" y="2213734"/>
            <a:ext cx="3435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CFCA5F9C-353C-494B-BCC3-8EA7A056820A}"/>
              </a:ext>
            </a:extLst>
          </p:cNvPr>
          <p:cNvSpPr txBox="1">
            <a:spLocks/>
          </p:cNvSpPr>
          <p:nvPr/>
        </p:nvSpPr>
        <p:spPr bwMode="auto">
          <a:xfrm>
            <a:off x="0" y="297938"/>
            <a:ext cx="9144000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КОНТРОЛЬНО-НАДЗОРНЫЕ МЕПРОПРИЯТИЯ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 взаимодействия</a:t>
            </a:r>
          </a:p>
        </p:txBody>
      </p:sp>
      <p:pic>
        <p:nvPicPr>
          <p:cNvPr id="48" name="Рисунок 19">
            <a:extLst>
              <a:ext uri="{FF2B5EF4-FFF2-40B4-BE49-F238E27FC236}">
                <a16:creationId xmlns:a16="http://schemas.microsoft.com/office/drawing/2014/main" id="{71CF2AE7-DFF5-4895-866B-D8D7CEA55A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5"/>
          <a:stretch/>
        </p:blipFill>
        <p:spPr bwMode="auto">
          <a:xfrm>
            <a:off x="291783" y="3387950"/>
            <a:ext cx="1251419" cy="18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6A920361-5163-460E-8B50-70C7E0B84973}"/>
              </a:ext>
            </a:extLst>
          </p:cNvPr>
          <p:cNvCxnSpPr>
            <a:cxnSpLocks/>
          </p:cNvCxnSpPr>
          <p:nvPr/>
        </p:nvCxnSpPr>
        <p:spPr>
          <a:xfrm>
            <a:off x="2123728" y="2594598"/>
            <a:ext cx="0" cy="289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7F3A8C4-E7A8-4501-8503-F5B6251C202F}"/>
              </a:ext>
            </a:extLst>
          </p:cNvPr>
          <p:cNvCxnSpPr>
            <a:cxnSpLocks/>
          </p:cNvCxnSpPr>
          <p:nvPr/>
        </p:nvCxnSpPr>
        <p:spPr bwMode="auto">
          <a:xfrm>
            <a:off x="3013675" y="2213734"/>
            <a:ext cx="343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949334" y="1439845"/>
            <a:ext cx="4642048" cy="556268"/>
            <a:chOff x="2152014" y="1466088"/>
            <a:chExt cx="9698990" cy="1711960"/>
          </a:xfrm>
        </p:grpSpPr>
        <p:sp>
          <p:nvSpPr>
            <p:cNvPr id="9" name="object 9"/>
            <p:cNvSpPr/>
            <p:nvPr/>
          </p:nvSpPr>
          <p:spPr>
            <a:xfrm>
              <a:off x="2164714" y="1478788"/>
              <a:ext cx="9673590" cy="1686560"/>
            </a:xfrm>
            <a:custGeom>
              <a:avLst/>
              <a:gdLst/>
              <a:ahLst/>
              <a:cxnLst/>
              <a:rect l="l" t="t" r="r" b="b"/>
              <a:pathLst>
                <a:path w="9673590" h="1686560">
                  <a:moveTo>
                    <a:pt x="9392285" y="0"/>
                  </a:moveTo>
                  <a:lnTo>
                    <a:pt x="0" y="0"/>
                  </a:lnTo>
                  <a:lnTo>
                    <a:pt x="0" y="1686178"/>
                  </a:lnTo>
                  <a:lnTo>
                    <a:pt x="9392285" y="1686178"/>
                  </a:lnTo>
                  <a:lnTo>
                    <a:pt x="9437866" y="1682499"/>
                  </a:lnTo>
                  <a:lnTo>
                    <a:pt x="9481108" y="1671848"/>
                  </a:lnTo>
                  <a:lnTo>
                    <a:pt x="9521432" y="1654803"/>
                  </a:lnTo>
                  <a:lnTo>
                    <a:pt x="9558258" y="1631944"/>
                  </a:lnTo>
                  <a:lnTo>
                    <a:pt x="9591008" y="1603851"/>
                  </a:lnTo>
                  <a:lnTo>
                    <a:pt x="9619101" y="1571101"/>
                  </a:lnTo>
                  <a:lnTo>
                    <a:pt x="9641960" y="1534275"/>
                  </a:lnTo>
                  <a:lnTo>
                    <a:pt x="9659005" y="1493951"/>
                  </a:lnTo>
                  <a:lnTo>
                    <a:pt x="9669656" y="1450709"/>
                  </a:lnTo>
                  <a:lnTo>
                    <a:pt x="9673336" y="1405127"/>
                  </a:lnTo>
                  <a:lnTo>
                    <a:pt x="9673336" y="281050"/>
                  </a:lnTo>
                  <a:lnTo>
                    <a:pt x="9669656" y="235469"/>
                  </a:lnTo>
                  <a:lnTo>
                    <a:pt x="9659005" y="192227"/>
                  </a:lnTo>
                  <a:lnTo>
                    <a:pt x="9641960" y="151903"/>
                  </a:lnTo>
                  <a:lnTo>
                    <a:pt x="9619101" y="115077"/>
                  </a:lnTo>
                  <a:lnTo>
                    <a:pt x="9591008" y="82327"/>
                  </a:lnTo>
                  <a:lnTo>
                    <a:pt x="9558258" y="54234"/>
                  </a:lnTo>
                  <a:lnTo>
                    <a:pt x="9521432" y="31375"/>
                  </a:lnTo>
                  <a:lnTo>
                    <a:pt x="9481108" y="14330"/>
                  </a:lnTo>
                  <a:lnTo>
                    <a:pt x="9437866" y="3679"/>
                  </a:lnTo>
                  <a:lnTo>
                    <a:pt x="9392285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4714" y="1478788"/>
              <a:ext cx="9673590" cy="1686560"/>
            </a:xfrm>
            <a:custGeom>
              <a:avLst/>
              <a:gdLst/>
              <a:ahLst/>
              <a:cxnLst/>
              <a:rect l="l" t="t" r="r" b="b"/>
              <a:pathLst>
                <a:path w="9673590" h="1686560">
                  <a:moveTo>
                    <a:pt x="9673336" y="281050"/>
                  </a:moveTo>
                  <a:lnTo>
                    <a:pt x="9673336" y="1405127"/>
                  </a:lnTo>
                  <a:lnTo>
                    <a:pt x="9669656" y="1450709"/>
                  </a:lnTo>
                  <a:lnTo>
                    <a:pt x="9659005" y="1493951"/>
                  </a:lnTo>
                  <a:lnTo>
                    <a:pt x="9641960" y="1534275"/>
                  </a:lnTo>
                  <a:lnTo>
                    <a:pt x="9619101" y="1571101"/>
                  </a:lnTo>
                  <a:lnTo>
                    <a:pt x="9591008" y="1603851"/>
                  </a:lnTo>
                  <a:lnTo>
                    <a:pt x="9558258" y="1631944"/>
                  </a:lnTo>
                  <a:lnTo>
                    <a:pt x="9521432" y="1654803"/>
                  </a:lnTo>
                  <a:lnTo>
                    <a:pt x="9481108" y="1671848"/>
                  </a:lnTo>
                  <a:lnTo>
                    <a:pt x="9437866" y="1682499"/>
                  </a:lnTo>
                  <a:lnTo>
                    <a:pt x="9392285" y="1686178"/>
                  </a:lnTo>
                  <a:lnTo>
                    <a:pt x="0" y="1686178"/>
                  </a:lnTo>
                  <a:lnTo>
                    <a:pt x="0" y="0"/>
                  </a:lnTo>
                  <a:lnTo>
                    <a:pt x="9392285" y="0"/>
                  </a:lnTo>
                  <a:lnTo>
                    <a:pt x="9437866" y="3679"/>
                  </a:lnTo>
                  <a:lnTo>
                    <a:pt x="9481108" y="14330"/>
                  </a:lnTo>
                  <a:lnTo>
                    <a:pt x="9521432" y="31375"/>
                  </a:lnTo>
                  <a:lnTo>
                    <a:pt x="9558258" y="54234"/>
                  </a:lnTo>
                  <a:lnTo>
                    <a:pt x="9591008" y="82327"/>
                  </a:lnTo>
                  <a:lnTo>
                    <a:pt x="9619101" y="115077"/>
                  </a:lnTo>
                  <a:lnTo>
                    <a:pt x="9641960" y="151903"/>
                  </a:lnTo>
                  <a:lnTo>
                    <a:pt x="9659005" y="192227"/>
                  </a:lnTo>
                  <a:lnTo>
                    <a:pt x="9669656" y="235469"/>
                  </a:lnTo>
                  <a:lnTo>
                    <a:pt x="9673336" y="28105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4E5DE47-9421-4424-B8F6-9CDCEDE017E3}"/>
              </a:ext>
            </a:extLst>
          </p:cNvPr>
          <p:cNvSpPr txBox="1">
            <a:spLocks/>
          </p:cNvSpPr>
          <p:nvPr/>
        </p:nvSpPr>
        <p:spPr bwMode="auto">
          <a:xfrm>
            <a:off x="0" y="34022"/>
            <a:ext cx="9144000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КОНТРОЛЬНО-НАДЗОРНЫЕ МЕПРОПРИЯТИЯ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6E4778-DBFD-43A2-83C6-C2A8118DA5A1}"/>
              </a:ext>
            </a:extLst>
          </p:cNvPr>
          <p:cNvSpPr txBox="1"/>
          <p:nvPr/>
        </p:nvSpPr>
        <p:spPr>
          <a:xfrm>
            <a:off x="503038" y="684823"/>
            <a:ext cx="500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Наблюдение (мониторинг безопасности)</a:t>
            </a:r>
          </a:p>
          <a:p>
            <a:r>
              <a:rPr lang="ru-RU" sz="1800" dirty="0"/>
              <a:t>за соблюдением обязательных требований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6E14BF-E846-40A8-8ADE-FF2249846D54}"/>
              </a:ext>
            </a:extLst>
          </p:cNvPr>
          <p:cNvSpPr txBox="1"/>
          <p:nvPr/>
        </p:nvSpPr>
        <p:spPr>
          <a:xfrm>
            <a:off x="6127568" y="890778"/>
            <a:ext cx="27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182</a:t>
            </a:r>
            <a:r>
              <a:rPr lang="ru-RU" sz="1800" b="1" dirty="0">
                <a:solidFill>
                  <a:srgbClr val="FF0000"/>
                </a:solidFill>
              </a:rPr>
              <a:t> предостережение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955412" y="2142873"/>
            <a:ext cx="4642050" cy="485121"/>
            <a:chOff x="2164712" y="4057650"/>
            <a:chExt cx="9673592" cy="1150622"/>
          </a:xfrm>
        </p:grpSpPr>
        <p:sp>
          <p:nvSpPr>
            <p:cNvPr id="17" name="object 17"/>
            <p:cNvSpPr/>
            <p:nvPr/>
          </p:nvSpPr>
          <p:spPr>
            <a:xfrm>
              <a:off x="2164714" y="4057650"/>
              <a:ext cx="9673590" cy="1150620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481566" y="0"/>
                  </a:moveTo>
                  <a:lnTo>
                    <a:pt x="0" y="0"/>
                  </a:lnTo>
                  <a:lnTo>
                    <a:pt x="0" y="1150493"/>
                  </a:lnTo>
                  <a:lnTo>
                    <a:pt x="9481566" y="1150493"/>
                  </a:lnTo>
                  <a:lnTo>
                    <a:pt x="9525539" y="1145428"/>
                  </a:lnTo>
                  <a:lnTo>
                    <a:pt x="9565904" y="1131002"/>
                  </a:lnTo>
                  <a:lnTo>
                    <a:pt x="9601511" y="1108365"/>
                  </a:lnTo>
                  <a:lnTo>
                    <a:pt x="9631208" y="1078668"/>
                  </a:lnTo>
                  <a:lnTo>
                    <a:pt x="9653845" y="1043061"/>
                  </a:lnTo>
                  <a:lnTo>
                    <a:pt x="9668271" y="1002696"/>
                  </a:lnTo>
                  <a:lnTo>
                    <a:pt x="9673336" y="958723"/>
                  </a:lnTo>
                  <a:lnTo>
                    <a:pt x="9673336" y="191769"/>
                  </a:lnTo>
                  <a:lnTo>
                    <a:pt x="9668271" y="147796"/>
                  </a:lnTo>
                  <a:lnTo>
                    <a:pt x="9653845" y="107431"/>
                  </a:lnTo>
                  <a:lnTo>
                    <a:pt x="9631208" y="71824"/>
                  </a:lnTo>
                  <a:lnTo>
                    <a:pt x="9601511" y="42127"/>
                  </a:lnTo>
                  <a:lnTo>
                    <a:pt x="9565904" y="19490"/>
                  </a:lnTo>
                  <a:lnTo>
                    <a:pt x="9525539" y="5064"/>
                  </a:lnTo>
                  <a:lnTo>
                    <a:pt x="9481566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4712" y="4057653"/>
              <a:ext cx="9673589" cy="1150619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673336" y="191769"/>
                  </a:moveTo>
                  <a:lnTo>
                    <a:pt x="9673336" y="958723"/>
                  </a:lnTo>
                  <a:lnTo>
                    <a:pt x="9668271" y="1002696"/>
                  </a:lnTo>
                  <a:lnTo>
                    <a:pt x="9653845" y="1043061"/>
                  </a:lnTo>
                  <a:lnTo>
                    <a:pt x="9631208" y="1078668"/>
                  </a:lnTo>
                  <a:lnTo>
                    <a:pt x="9601511" y="1108365"/>
                  </a:lnTo>
                  <a:lnTo>
                    <a:pt x="9565904" y="1131002"/>
                  </a:lnTo>
                  <a:lnTo>
                    <a:pt x="9525539" y="1145428"/>
                  </a:lnTo>
                  <a:lnTo>
                    <a:pt x="9481566" y="1150493"/>
                  </a:lnTo>
                  <a:lnTo>
                    <a:pt x="0" y="1150493"/>
                  </a:lnTo>
                  <a:lnTo>
                    <a:pt x="0" y="0"/>
                  </a:lnTo>
                  <a:lnTo>
                    <a:pt x="9481566" y="0"/>
                  </a:lnTo>
                  <a:lnTo>
                    <a:pt x="9525539" y="5064"/>
                  </a:lnTo>
                  <a:lnTo>
                    <a:pt x="9565904" y="19490"/>
                  </a:lnTo>
                  <a:lnTo>
                    <a:pt x="9601511" y="42127"/>
                  </a:lnTo>
                  <a:lnTo>
                    <a:pt x="9631208" y="71824"/>
                  </a:lnTo>
                  <a:lnTo>
                    <a:pt x="9653845" y="107431"/>
                  </a:lnTo>
                  <a:lnTo>
                    <a:pt x="9668271" y="147796"/>
                  </a:lnTo>
                  <a:lnTo>
                    <a:pt x="9673336" y="191769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73563" y="2278772"/>
            <a:ext cx="4319422" cy="2548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8573" rIns="0" bIns="0" rtlCol="0">
            <a:spAutoFit/>
          </a:bodyPr>
          <a:lstStyle/>
          <a:p>
            <a:pPr marL="9049" algn="ctr">
              <a:spcBef>
                <a:spcPts val="68"/>
              </a:spcBef>
              <a:tabLst>
                <a:tab pos="224314" algn="l"/>
              </a:tabLst>
            </a:pPr>
            <a:r>
              <a:rPr lang="ru-RU" spc="-8" dirty="0">
                <a:solidFill>
                  <a:srgbClr val="2A3438"/>
                </a:solidFill>
                <a:latin typeface="Microsoft Sans Serif"/>
                <a:cs typeface="Microsoft Sans Serif"/>
              </a:rPr>
              <a:t>по внесению</a:t>
            </a:r>
            <a:r>
              <a:rPr lang="ru-RU" spc="23" dirty="0">
                <a:solidFill>
                  <a:srgbClr val="2A3438"/>
                </a:solidFill>
                <a:latin typeface="Microsoft Sans Serif"/>
                <a:cs typeface="Microsoft Sans Serif"/>
              </a:rPr>
              <a:t> </a:t>
            </a:r>
            <a:r>
              <a:rPr spc="-15" dirty="0" err="1">
                <a:solidFill>
                  <a:srgbClr val="2A3438"/>
                </a:solidFill>
                <a:latin typeface="Microsoft Sans Serif"/>
                <a:cs typeface="Microsoft Sans Serif"/>
              </a:rPr>
              <a:t>сведени</a:t>
            </a:r>
            <a:r>
              <a:rPr lang="ru-RU" spc="-15" dirty="0">
                <a:solidFill>
                  <a:srgbClr val="2A3438"/>
                </a:solidFill>
                <a:latin typeface="Microsoft Sans Serif"/>
                <a:cs typeface="Microsoft Sans Serif"/>
              </a:rPr>
              <a:t>й</a:t>
            </a:r>
            <a:r>
              <a:rPr spc="23" dirty="0">
                <a:solidFill>
                  <a:srgbClr val="2A3438"/>
                </a:solidFill>
                <a:latin typeface="Microsoft Sans Serif"/>
                <a:cs typeface="Microsoft Sans Serif"/>
              </a:rPr>
              <a:t> </a:t>
            </a:r>
            <a:r>
              <a:rPr spc="-4" dirty="0">
                <a:solidFill>
                  <a:srgbClr val="2A3438"/>
                </a:solidFill>
                <a:latin typeface="Microsoft Sans Serif"/>
                <a:cs typeface="Microsoft Sans Serif"/>
              </a:rPr>
              <a:t>в</a:t>
            </a:r>
            <a:r>
              <a:rPr spc="19" dirty="0">
                <a:solidFill>
                  <a:srgbClr val="2A3438"/>
                </a:solidFill>
                <a:latin typeface="Microsoft Sans Serif"/>
                <a:cs typeface="Microsoft Sans Serif"/>
              </a:rPr>
              <a:t> </a:t>
            </a:r>
            <a:r>
              <a:rPr spc="-79" dirty="0">
                <a:solidFill>
                  <a:srgbClr val="2A3438"/>
                </a:solidFill>
                <a:latin typeface="Microsoft Sans Serif"/>
                <a:cs typeface="Microsoft Sans Serif"/>
              </a:rPr>
              <a:t>ФИС</a:t>
            </a:r>
            <a:r>
              <a:rPr spc="23" dirty="0">
                <a:solidFill>
                  <a:srgbClr val="2A3438"/>
                </a:solidFill>
                <a:latin typeface="Microsoft Sans Serif"/>
                <a:cs typeface="Microsoft Sans Serif"/>
              </a:rPr>
              <a:t> </a:t>
            </a:r>
            <a:r>
              <a:rPr spc="-165" dirty="0">
                <a:solidFill>
                  <a:srgbClr val="2A3438"/>
                </a:solidFill>
                <a:latin typeface="Microsoft Sans Serif"/>
                <a:cs typeface="Microsoft Sans Serif"/>
              </a:rPr>
              <a:t>ФРДО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51" name="object 19">
            <a:extLst>
              <a:ext uri="{FF2B5EF4-FFF2-40B4-BE49-F238E27FC236}">
                <a16:creationId xmlns:a16="http://schemas.microsoft.com/office/drawing/2014/main" id="{36B5E03A-E7AE-4F53-BB33-A3D672F69348}"/>
              </a:ext>
            </a:extLst>
          </p:cNvPr>
          <p:cNvSpPr txBox="1"/>
          <p:nvPr/>
        </p:nvSpPr>
        <p:spPr>
          <a:xfrm>
            <a:off x="1147240" y="1565558"/>
            <a:ext cx="4319422" cy="3043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8573" rIns="0" bIns="0" rtlCol="0">
            <a:spAutoFit/>
          </a:bodyPr>
          <a:lstStyle/>
          <a:p>
            <a:pPr marL="9049" marR="415766" algn="ctr">
              <a:lnSpc>
                <a:spcPts val="2558"/>
              </a:lnSpc>
              <a:spcBef>
                <a:spcPts val="499"/>
              </a:spcBef>
              <a:tabLst>
                <a:tab pos="224314" algn="l"/>
              </a:tabLst>
            </a:pPr>
            <a:r>
              <a:rPr lang="ru-RU" spc="-23" dirty="0">
                <a:solidFill>
                  <a:srgbClr val="2A3438"/>
                </a:solidFill>
                <a:latin typeface="Microsoft Sans Serif"/>
                <a:cs typeface="Microsoft Sans Serif"/>
              </a:rPr>
              <a:t>по</a:t>
            </a:r>
            <a:r>
              <a:rPr lang="ru-RU" spc="23" dirty="0">
                <a:solidFill>
                  <a:srgbClr val="2A3438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2A3438"/>
                </a:solidFill>
                <a:latin typeface="Microsoft Sans Serif"/>
                <a:cs typeface="Microsoft Sans Serif"/>
              </a:rPr>
              <a:t>информационной открытости ОО</a:t>
            </a:r>
            <a:endParaRPr lang="ru-RU" dirty="0">
              <a:latin typeface="Microsoft Sans Serif"/>
              <a:cs typeface="Microsoft Sans Serif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EFD64F-B1EE-4D19-A997-57D3E33E0B43}"/>
              </a:ext>
            </a:extLst>
          </p:cNvPr>
          <p:cNvGrpSpPr/>
          <p:nvPr/>
        </p:nvGrpSpPr>
        <p:grpSpPr>
          <a:xfrm>
            <a:off x="962116" y="2797571"/>
            <a:ext cx="4636116" cy="591752"/>
            <a:chOff x="1163892" y="2647188"/>
            <a:chExt cx="4935506" cy="678138"/>
          </a:xfrm>
        </p:grpSpPr>
        <p:grpSp>
          <p:nvGrpSpPr>
            <p:cNvPr id="45" name="object 16">
              <a:extLst>
                <a:ext uri="{FF2B5EF4-FFF2-40B4-BE49-F238E27FC236}">
                  <a16:creationId xmlns:a16="http://schemas.microsoft.com/office/drawing/2014/main" id="{6A6A143E-023E-44B0-AB33-F462D805CBD1}"/>
                </a:ext>
              </a:extLst>
            </p:cNvPr>
            <p:cNvGrpSpPr/>
            <p:nvPr/>
          </p:nvGrpSpPr>
          <p:grpSpPr>
            <a:xfrm>
              <a:off x="1163892" y="2647188"/>
              <a:ext cx="4935506" cy="678138"/>
              <a:chOff x="2164714" y="4057650"/>
              <a:chExt cx="9673590" cy="1150623"/>
            </a:xfrm>
          </p:grpSpPr>
          <p:sp>
            <p:nvSpPr>
              <p:cNvPr id="54" name="object 17">
                <a:extLst>
                  <a:ext uri="{FF2B5EF4-FFF2-40B4-BE49-F238E27FC236}">
                    <a16:creationId xmlns:a16="http://schemas.microsoft.com/office/drawing/2014/main" id="{64944875-332B-459E-A428-57ADAB3C30EB}"/>
                  </a:ext>
                </a:extLst>
              </p:cNvPr>
              <p:cNvSpPr/>
              <p:nvPr/>
            </p:nvSpPr>
            <p:spPr>
              <a:xfrm>
                <a:off x="2164714" y="4057650"/>
                <a:ext cx="9673590" cy="1150620"/>
              </a:xfrm>
              <a:custGeom>
                <a:avLst/>
                <a:gdLst/>
                <a:ahLst/>
                <a:cxnLst/>
                <a:rect l="l" t="t" r="r" b="b"/>
                <a:pathLst>
                  <a:path w="9673590" h="1150620">
                    <a:moveTo>
                      <a:pt x="9481566" y="0"/>
                    </a:moveTo>
                    <a:lnTo>
                      <a:pt x="0" y="0"/>
                    </a:lnTo>
                    <a:lnTo>
                      <a:pt x="0" y="1150493"/>
                    </a:lnTo>
                    <a:lnTo>
                      <a:pt x="9481566" y="1150493"/>
                    </a:lnTo>
                    <a:lnTo>
                      <a:pt x="9525539" y="1145428"/>
                    </a:lnTo>
                    <a:lnTo>
                      <a:pt x="9565904" y="1131002"/>
                    </a:lnTo>
                    <a:lnTo>
                      <a:pt x="9601511" y="1108365"/>
                    </a:lnTo>
                    <a:lnTo>
                      <a:pt x="9631208" y="1078668"/>
                    </a:lnTo>
                    <a:lnTo>
                      <a:pt x="9653845" y="1043061"/>
                    </a:lnTo>
                    <a:lnTo>
                      <a:pt x="9668271" y="1002696"/>
                    </a:lnTo>
                    <a:lnTo>
                      <a:pt x="9673336" y="958723"/>
                    </a:lnTo>
                    <a:lnTo>
                      <a:pt x="9673336" y="191769"/>
                    </a:lnTo>
                    <a:lnTo>
                      <a:pt x="9668271" y="147796"/>
                    </a:lnTo>
                    <a:lnTo>
                      <a:pt x="9653845" y="107431"/>
                    </a:lnTo>
                    <a:lnTo>
                      <a:pt x="9631208" y="71824"/>
                    </a:lnTo>
                    <a:lnTo>
                      <a:pt x="9601511" y="42127"/>
                    </a:lnTo>
                    <a:lnTo>
                      <a:pt x="9565904" y="19490"/>
                    </a:lnTo>
                    <a:lnTo>
                      <a:pt x="9525539" y="5064"/>
                    </a:lnTo>
                    <a:lnTo>
                      <a:pt x="9481566" y="0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5" name="object 18">
                <a:extLst>
                  <a:ext uri="{FF2B5EF4-FFF2-40B4-BE49-F238E27FC236}">
                    <a16:creationId xmlns:a16="http://schemas.microsoft.com/office/drawing/2014/main" id="{2ABFA220-CFE9-4A75-98F5-A1FA35DEE625}"/>
                  </a:ext>
                </a:extLst>
              </p:cNvPr>
              <p:cNvSpPr/>
              <p:nvPr/>
            </p:nvSpPr>
            <p:spPr>
              <a:xfrm>
                <a:off x="2164715" y="4057654"/>
                <a:ext cx="9673589" cy="1150619"/>
              </a:xfrm>
              <a:custGeom>
                <a:avLst/>
                <a:gdLst/>
                <a:ahLst/>
                <a:cxnLst/>
                <a:rect l="l" t="t" r="r" b="b"/>
                <a:pathLst>
                  <a:path w="9673590" h="1150620">
                    <a:moveTo>
                      <a:pt x="9673336" y="191769"/>
                    </a:moveTo>
                    <a:lnTo>
                      <a:pt x="9673336" y="958723"/>
                    </a:lnTo>
                    <a:lnTo>
                      <a:pt x="9668271" y="1002696"/>
                    </a:lnTo>
                    <a:lnTo>
                      <a:pt x="9653845" y="1043061"/>
                    </a:lnTo>
                    <a:lnTo>
                      <a:pt x="9631208" y="1078668"/>
                    </a:lnTo>
                    <a:lnTo>
                      <a:pt x="9601511" y="1108365"/>
                    </a:lnTo>
                    <a:lnTo>
                      <a:pt x="9565904" y="1131002"/>
                    </a:lnTo>
                    <a:lnTo>
                      <a:pt x="9525539" y="1145428"/>
                    </a:lnTo>
                    <a:lnTo>
                      <a:pt x="9481566" y="1150493"/>
                    </a:lnTo>
                    <a:lnTo>
                      <a:pt x="0" y="1150493"/>
                    </a:lnTo>
                    <a:lnTo>
                      <a:pt x="0" y="0"/>
                    </a:lnTo>
                    <a:lnTo>
                      <a:pt x="9481566" y="0"/>
                    </a:lnTo>
                    <a:lnTo>
                      <a:pt x="9525539" y="5064"/>
                    </a:lnTo>
                    <a:lnTo>
                      <a:pt x="9565904" y="19490"/>
                    </a:lnTo>
                    <a:lnTo>
                      <a:pt x="9601511" y="42127"/>
                    </a:lnTo>
                    <a:lnTo>
                      <a:pt x="9631208" y="71824"/>
                    </a:lnTo>
                    <a:lnTo>
                      <a:pt x="9653845" y="107431"/>
                    </a:lnTo>
                    <a:lnTo>
                      <a:pt x="9668271" y="147796"/>
                    </a:lnTo>
                    <a:lnTo>
                      <a:pt x="9673336" y="191769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4E0E6F3-0382-4E68-9965-951C71C3083E}"/>
                </a:ext>
              </a:extLst>
            </p:cNvPr>
            <p:cNvSpPr txBox="1"/>
            <p:nvPr/>
          </p:nvSpPr>
          <p:spPr>
            <a:xfrm>
              <a:off x="1387683" y="2709662"/>
              <a:ext cx="4353310" cy="5037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8573" rIns="0" bIns="0" rtlCol="0">
              <a:spAutoFit/>
            </a:bodyPr>
            <a:lstStyle/>
            <a:p>
              <a:pPr marL="9049" algn="ctr">
                <a:spcBef>
                  <a:spcPts val="68"/>
                </a:spcBef>
                <a:tabLst>
                  <a:tab pos="224314" algn="l"/>
                </a:tabLst>
              </a:pPr>
              <a:r>
                <a:rPr lang="ru-RU" sz="1400" spc="-4" dirty="0">
                  <a:solidFill>
                    <a:srgbClr val="2A3438"/>
                  </a:solidFill>
                  <a:latin typeface="Microsoft Sans Serif"/>
                  <a:cs typeface="Microsoft Sans Serif"/>
                </a:rPr>
                <a:t>по размещению обязательной информации на официальных сайтах о приеме на обучение</a:t>
              </a:r>
              <a:endParaRPr sz="1400" spc="-4" dirty="0">
                <a:solidFill>
                  <a:srgbClr val="2A3438"/>
                </a:solidFill>
                <a:latin typeface="Microsoft Sans Serif"/>
                <a:cs typeface="Microsoft Sans Serif"/>
              </a:endParaRPr>
            </a:p>
          </p:txBody>
        </p:sp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6741E85F-05BA-47A1-AD30-73E9D8FB6514}"/>
              </a:ext>
            </a:extLst>
          </p:cNvPr>
          <p:cNvSpPr/>
          <p:nvPr/>
        </p:nvSpPr>
        <p:spPr>
          <a:xfrm>
            <a:off x="6296097" y="1433285"/>
            <a:ext cx="729885" cy="5562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FCEC023-5682-4235-AE40-87D4DAD12C83}"/>
              </a:ext>
            </a:extLst>
          </p:cNvPr>
          <p:cNvSpPr/>
          <p:nvPr/>
        </p:nvSpPr>
        <p:spPr>
          <a:xfrm>
            <a:off x="6273723" y="2191792"/>
            <a:ext cx="750053" cy="55626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FE682F1A-F823-4F6F-9D9F-27703F8CC747}"/>
              </a:ext>
            </a:extLst>
          </p:cNvPr>
          <p:cNvSpPr/>
          <p:nvPr/>
        </p:nvSpPr>
        <p:spPr>
          <a:xfrm>
            <a:off x="6273723" y="2864973"/>
            <a:ext cx="729884" cy="5088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9C5A3C-D1BE-455D-97D2-D2DC342BE030}"/>
              </a:ext>
            </a:extLst>
          </p:cNvPr>
          <p:cNvSpPr txBox="1"/>
          <p:nvPr/>
        </p:nvSpPr>
        <p:spPr>
          <a:xfrm>
            <a:off x="7552705" y="1526347"/>
            <a:ext cx="121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СОШ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221F999-947C-40AD-BEE8-9E0BDF5A1A2D}"/>
              </a:ext>
            </a:extLst>
          </p:cNvPr>
          <p:cNvCxnSpPr>
            <a:cxnSpLocks/>
          </p:cNvCxnSpPr>
          <p:nvPr/>
        </p:nvCxnSpPr>
        <p:spPr>
          <a:xfrm>
            <a:off x="7048650" y="1697258"/>
            <a:ext cx="504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162F361-40D0-4C5D-8D1A-104B41453D09}"/>
              </a:ext>
            </a:extLst>
          </p:cNvPr>
          <p:cNvSpPr txBox="1"/>
          <p:nvPr/>
        </p:nvSpPr>
        <p:spPr>
          <a:xfrm>
            <a:off x="7495667" y="2031787"/>
            <a:ext cx="1389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4 - СПО</a:t>
            </a:r>
          </a:p>
          <a:p>
            <a:r>
              <a:rPr lang="ru-RU" sz="1500" dirty="0"/>
              <a:t>1 - СОШ</a:t>
            </a:r>
          </a:p>
          <a:p>
            <a:r>
              <a:rPr lang="ru-RU" sz="1500" dirty="0"/>
              <a:t>15 - иные</a:t>
            </a:r>
          </a:p>
        </p:txBody>
      </p:sp>
      <p:grpSp>
        <p:nvGrpSpPr>
          <p:cNvPr id="89" name="object 16">
            <a:extLst>
              <a:ext uri="{FF2B5EF4-FFF2-40B4-BE49-F238E27FC236}">
                <a16:creationId xmlns:a16="http://schemas.microsoft.com/office/drawing/2014/main" id="{01B75BDC-D3E4-4FF9-A08B-5B998B865B0B}"/>
              </a:ext>
            </a:extLst>
          </p:cNvPr>
          <p:cNvGrpSpPr/>
          <p:nvPr/>
        </p:nvGrpSpPr>
        <p:grpSpPr>
          <a:xfrm>
            <a:off x="965734" y="3563726"/>
            <a:ext cx="4636116" cy="657745"/>
            <a:chOff x="2164714" y="4057650"/>
            <a:chExt cx="9673590" cy="1150621"/>
          </a:xfrm>
        </p:grpSpPr>
        <p:sp>
          <p:nvSpPr>
            <p:cNvPr id="91" name="object 17">
              <a:extLst>
                <a:ext uri="{FF2B5EF4-FFF2-40B4-BE49-F238E27FC236}">
                  <a16:creationId xmlns:a16="http://schemas.microsoft.com/office/drawing/2014/main" id="{A7FEB669-5C0F-44FC-B3D3-8508A7600711}"/>
                </a:ext>
              </a:extLst>
            </p:cNvPr>
            <p:cNvSpPr/>
            <p:nvPr/>
          </p:nvSpPr>
          <p:spPr>
            <a:xfrm>
              <a:off x="2164714" y="4057650"/>
              <a:ext cx="9673590" cy="1150620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481566" y="0"/>
                  </a:moveTo>
                  <a:lnTo>
                    <a:pt x="0" y="0"/>
                  </a:lnTo>
                  <a:lnTo>
                    <a:pt x="0" y="1150493"/>
                  </a:lnTo>
                  <a:lnTo>
                    <a:pt x="9481566" y="1150493"/>
                  </a:lnTo>
                  <a:lnTo>
                    <a:pt x="9525539" y="1145428"/>
                  </a:lnTo>
                  <a:lnTo>
                    <a:pt x="9565904" y="1131002"/>
                  </a:lnTo>
                  <a:lnTo>
                    <a:pt x="9601511" y="1108365"/>
                  </a:lnTo>
                  <a:lnTo>
                    <a:pt x="9631208" y="1078668"/>
                  </a:lnTo>
                  <a:lnTo>
                    <a:pt x="9653845" y="1043061"/>
                  </a:lnTo>
                  <a:lnTo>
                    <a:pt x="9668271" y="1002696"/>
                  </a:lnTo>
                  <a:lnTo>
                    <a:pt x="9673336" y="958723"/>
                  </a:lnTo>
                  <a:lnTo>
                    <a:pt x="9673336" y="191769"/>
                  </a:lnTo>
                  <a:lnTo>
                    <a:pt x="9668271" y="147796"/>
                  </a:lnTo>
                  <a:lnTo>
                    <a:pt x="9653845" y="107431"/>
                  </a:lnTo>
                  <a:lnTo>
                    <a:pt x="9631208" y="71824"/>
                  </a:lnTo>
                  <a:lnTo>
                    <a:pt x="9601511" y="42127"/>
                  </a:lnTo>
                  <a:lnTo>
                    <a:pt x="9565904" y="19490"/>
                  </a:lnTo>
                  <a:lnTo>
                    <a:pt x="9525539" y="5064"/>
                  </a:lnTo>
                  <a:lnTo>
                    <a:pt x="9481566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2" name="object 18">
              <a:extLst>
                <a:ext uri="{FF2B5EF4-FFF2-40B4-BE49-F238E27FC236}">
                  <a16:creationId xmlns:a16="http://schemas.microsoft.com/office/drawing/2014/main" id="{988A3D6F-9C5A-4715-833E-59AFF31240D8}"/>
                </a:ext>
              </a:extLst>
            </p:cNvPr>
            <p:cNvSpPr/>
            <p:nvPr/>
          </p:nvSpPr>
          <p:spPr>
            <a:xfrm>
              <a:off x="2164714" y="4057653"/>
              <a:ext cx="9673590" cy="1150618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673336" y="191769"/>
                  </a:moveTo>
                  <a:lnTo>
                    <a:pt x="9673336" y="958723"/>
                  </a:lnTo>
                  <a:lnTo>
                    <a:pt x="9668271" y="1002696"/>
                  </a:lnTo>
                  <a:lnTo>
                    <a:pt x="9653845" y="1043061"/>
                  </a:lnTo>
                  <a:lnTo>
                    <a:pt x="9631208" y="1078668"/>
                  </a:lnTo>
                  <a:lnTo>
                    <a:pt x="9601511" y="1108365"/>
                  </a:lnTo>
                  <a:lnTo>
                    <a:pt x="9565904" y="1131002"/>
                  </a:lnTo>
                  <a:lnTo>
                    <a:pt x="9525539" y="1145428"/>
                  </a:lnTo>
                  <a:lnTo>
                    <a:pt x="9481566" y="1150493"/>
                  </a:lnTo>
                  <a:lnTo>
                    <a:pt x="0" y="1150493"/>
                  </a:lnTo>
                  <a:lnTo>
                    <a:pt x="0" y="0"/>
                  </a:lnTo>
                  <a:lnTo>
                    <a:pt x="9481566" y="0"/>
                  </a:lnTo>
                  <a:lnTo>
                    <a:pt x="9525539" y="5064"/>
                  </a:lnTo>
                  <a:lnTo>
                    <a:pt x="9565904" y="19490"/>
                  </a:lnTo>
                  <a:lnTo>
                    <a:pt x="9601511" y="42127"/>
                  </a:lnTo>
                  <a:lnTo>
                    <a:pt x="9631208" y="71824"/>
                  </a:lnTo>
                  <a:lnTo>
                    <a:pt x="9653845" y="107431"/>
                  </a:lnTo>
                  <a:lnTo>
                    <a:pt x="9668271" y="147796"/>
                  </a:lnTo>
                  <a:lnTo>
                    <a:pt x="9673336" y="191769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88A1A769-93AA-4239-A884-D5593A7655BE}"/>
              </a:ext>
            </a:extLst>
          </p:cNvPr>
          <p:cNvSpPr/>
          <p:nvPr/>
        </p:nvSpPr>
        <p:spPr>
          <a:xfrm>
            <a:off x="5419785" y="931167"/>
            <a:ext cx="675507" cy="28048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51AD98D5-420C-44C9-885E-C04EEE36350E}"/>
              </a:ext>
            </a:extLst>
          </p:cNvPr>
          <p:cNvSpPr/>
          <p:nvPr/>
        </p:nvSpPr>
        <p:spPr>
          <a:xfrm>
            <a:off x="6252800" y="3664483"/>
            <a:ext cx="729884" cy="56989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FF69FD7D-58F2-45B0-B7A9-478C893E918A}"/>
              </a:ext>
            </a:extLst>
          </p:cNvPr>
          <p:cNvGrpSpPr/>
          <p:nvPr/>
        </p:nvGrpSpPr>
        <p:grpSpPr>
          <a:xfrm>
            <a:off x="973563" y="4369725"/>
            <a:ext cx="4649628" cy="805684"/>
            <a:chOff x="1163892" y="2647188"/>
            <a:chExt cx="4935506" cy="678138"/>
          </a:xfrm>
        </p:grpSpPr>
        <p:grpSp>
          <p:nvGrpSpPr>
            <p:cNvPr id="96" name="object 16">
              <a:extLst>
                <a:ext uri="{FF2B5EF4-FFF2-40B4-BE49-F238E27FC236}">
                  <a16:creationId xmlns:a16="http://schemas.microsoft.com/office/drawing/2014/main" id="{3844A2C5-9254-455D-AD45-9B4D2C37CF7C}"/>
                </a:ext>
              </a:extLst>
            </p:cNvPr>
            <p:cNvGrpSpPr/>
            <p:nvPr/>
          </p:nvGrpSpPr>
          <p:grpSpPr>
            <a:xfrm>
              <a:off x="1163892" y="2647188"/>
              <a:ext cx="4935506" cy="678138"/>
              <a:chOff x="2164714" y="4057650"/>
              <a:chExt cx="9673590" cy="1150623"/>
            </a:xfrm>
          </p:grpSpPr>
          <p:sp>
            <p:nvSpPr>
              <p:cNvPr id="98" name="object 17">
                <a:extLst>
                  <a:ext uri="{FF2B5EF4-FFF2-40B4-BE49-F238E27FC236}">
                    <a16:creationId xmlns:a16="http://schemas.microsoft.com/office/drawing/2014/main" id="{9A2089E6-6C41-4E02-8C77-13AE617C19DF}"/>
                  </a:ext>
                </a:extLst>
              </p:cNvPr>
              <p:cNvSpPr/>
              <p:nvPr/>
            </p:nvSpPr>
            <p:spPr>
              <a:xfrm>
                <a:off x="2164714" y="4057650"/>
                <a:ext cx="9673590" cy="1150620"/>
              </a:xfrm>
              <a:custGeom>
                <a:avLst/>
                <a:gdLst/>
                <a:ahLst/>
                <a:cxnLst/>
                <a:rect l="l" t="t" r="r" b="b"/>
                <a:pathLst>
                  <a:path w="9673590" h="1150620">
                    <a:moveTo>
                      <a:pt x="9481566" y="0"/>
                    </a:moveTo>
                    <a:lnTo>
                      <a:pt x="0" y="0"/>
                    </a:lnTo>
                    <a:lnTo>
                      <a:pt x="0" y="1150493"/>
                    </a:lnTo>
                    <a:lnTo>
                      <a:pt x="9481566" y="1150493"/>
                    </a:lnTo>
                    <a:lnTo>
                      <a:pt x="9525539" y="1145428"/>
                    </a:lnTo>
                    <a:lnTo>
                      <a:pt x="9565904" y="1131002"/>
                    </a:lnTo>
                    <a:lnTo>
                      <a:pt x="9601511" y="1108365"/>
                    </a:lnTo>
                    <a:lnTo>
                      <a:pt x="9631208" y="1078668"/>
                    </a:lnTo>
                    <a:lnTo>
                      <a:pt x="9653845" y="1043061"/>
                    </a:lnTo>
                    <a:lnTo>
                      <a:pt x="9668271" y="1002696"/>
                    </a:lnTo>
                    <a:lnTo>
                      <a:pt x="9673336" y="958723"/>
                    </a:lnTo>
                    <a:lnTo>
                      <a:pt x="9673336" y="191769"/>
                    </a:lnTo>
                    <a:lnTo>
                      <a:pt x="9668271" y="147796"/>
                    </a:lnTo>
                    <a:lnTo>
                      <a:pt x="9653845" y="107431"/>
                    </a:lnTo>
                    <a:lnTo>
                      <a:pt x="9631208" y="71824"/>
                    </a:lnTo>
                    <a:lnTo>
                      <a:pt x="9601511" y="42127"/>
                    </a:lnTo>
                    <a:lnTo>
                      <a:pt x="9565904" y="19490"/>
                    </a:lnTo>
                    <a:lnTo>
                      <a:pt x="9525539" y="5064"/>
                    </a:lnTo>
                    <a:lnTo>
                      <a:pt x="9481566" y="0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99" name="object 18">
                <a:extLst>
                  <a:ext uri="{FF2B5EF4-FFF2-40B4-BE49-F238E27FC236}">
                    <a16:creationId xmlns:a16="http://schemas.microsoft.com/office/drawing/2014/main" id="{7FD6A6D6-D9C6-4EB0-ACDC-6A10A77C845C}"/>
                  </a:ext>
                </a:extLst>
              </p:cNvPr>
              <p:cNvSpPr/>
              <p:nvPr/>
            </p:nvSpPr>
            <p:spPr>
              <a:xfrm>
                <a:off x="2164715" y="4057654"/>
                <a:ext cx="9673589" cy="1150619"/>
              </a:xfrm>
              <a:custGeom>
                <a:avLst/>
                <a:gdLst/>
                <a:ahLst/>
                <a:cxnLst/>
                <a:rect l="l" t="t" r="r" b="b"/>
                <a:pathLst>
                  <a:path w="9673590" h="1150620">
                    <a:moveTo>
                      <a:pt x="9673336" y="191769"/>
                    </a:moveTo>
                    <a:lnTo>
                      <a:pt x="9673336" y="958723"/>
                    </a:lnTo>
                    <a:lnTo>
                      <a:pt x="9668271" y="1002696"/>
                    </a:lnTo>
                    <a:lnTo>
                      <a:pt x="9653845" y="1043061"/>
                    </a:lnTo>
                    <a:lnTo>
                      <a:pt x="9631208" y="1078668"/>
                    </a:lnTo>
                    <a:lnTo>
                      <a:pt x="9601511" y="1108365"/>
                    </a:lnTo>
                    <a:lnTo>
                      <a:pt x="9565904" y="1131002"/>
                    </a:lnTo>
                    <a:lnTo>
                      <a:pt x="9525539" y="1145428"/>
                    </a:lnTo>
                    <a:lnTo>
                      <a:pt x="9481566" y="1150493"/>
                    </a:lnTo>
                    <a:lnTo>
                      <a:pt x="0" y="1150493"/>
                    </a:lnTo>
                    <a:lnTo>
                      <a:pt x="0" y="0"/>
                    </a:lnTo>
                    <a:lnTo>
                      <a:pt x="9481566" y="0"/>
                    </a:lnTo>
                    <a:lnTo>
                      <a:pt x="9525539" y="5064"/>
                    </a:lnTo>
                    <a:lnTo>
                      <a:pt x="9565904" y="19490"/>
                    </a:lnTo>
                    <a:lnTo>
                      <a:pt x="9601511" y="42127"/>
                    </a:lnTo>
                    <a:lnTo>
                      <a:pt x="9631208" y="71824"/>
                    </a:lnTo>
                    <a:lnTo>
                      <a:pt x="9653845" y="107431"/>
                    </a:lnTo>
                    <a:lnTo>
                      <a:pt x="9668271" y="147796"/>
                    </a:lnTo>
                    <a:lnTo>
                      <a:pt x="9673336" y="191769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97" name="object 19">
              <a:extLst>
                <a:ext uri="{FF2B5EF4-FFF2-40B4-BE49-F238E27FC236}">
                  <a16:creationId xmlns:a16="http://schemas.microsoft.com/office/drawing/2014/main" id="{FA43098F-E52B-41A4-B889-D6E13FD6D523}"/>
                </a:ext>
              </a:extLst>
            </p:cNvPr>
            <p:cNvSpPr txBox="1"/>
            <p:nvPr/>
          </p:nvSpPr>
          <p:spPr>
            <a:xfrm>
              <a:off x="1209434" y="2698458"/>
              <a:ext cx="4740597" cy="2607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8573" rIns="0" bIns="0" rtlCol="0">
              <a:spAutoFit/>
            </a:bodyPr>
            <a:lstStyle/>
            <a:p>
              <a:pPr marL="9049" algn="ctr">
                <a:spcBef>
                  <a:spcPts val="68"/>
                </a:spcBef>
                <a:tabLst>
                  <a:tab pos="224314" algn="l"/>
                </a:tabLst>
              </a:pPr>
              <a:endParaRPr sz="1500" dirty="0"/>
            </a:p>
          </p:txBody>
        </p:sp>
      </p:grpSp>
      <p:sp>
        <p:nvSpPr>
          <p:cNvPr id="101" name="Овал 100">
            <a:extLst>
              <a:ext uri="{FF2B5EF4-FFF2-40B4-BE49-F238E27FC236}">
                <a16:creationId xmlns:a16="http://schemas.microsoft.com/office/drawing/2014/main" id="{1B537513-588E-43A5-B715-31602B68E4F5}"/>
              </a:ext>
            </a:extLst>
          </p:cNvPr>
          <p:cNvSpPr/>
          <p:nvPr/>
        </p:nvSpPr>
        <p:spPr>
          <a:xfrm>
            <a:off x="6250349" y="4474248"/>
            <a:ext cx="752681" cy="62286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02" name="Левая фигурная скобка 101">
            <a:extLst>
              <a:ext uri="{FF2B5EF4-FFF2-40B4-BE49-F238E27FC236}">
                <a16:creationId xmlns:a16="http://schemas.microsoft.com/office/drawing/2014/main" id="{FDCF658D-95E8-4836-92B1-D80205757667}"/>
              </a:ext>
            </a:extLst>
          </p:cNvPr>
          <p:cNvSpPr/>
          <p:nvPr/>
        </p:nvSpPr>
        <p:spPr>
          <a:xfrm>
            <a:off x="7078533" y="2126806"/>
            <a:ext cx="396785" cy="570173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Левая фигурная скобка 102">
            <a:extLst>
              <a:ext uri="{FF2B5EF4-FFF2-40B4-BE49-F238E27FC236}">
                <a16:creationId xmlns:a16="http://schemas.microsoft.com/office/drawing/2014/main" id="{303D301A-B628-454A-B17E-CED2D5BBDC2D}"/>
              </a:ext>
            </a:extLst>
          </p:cNvPr>
          <p:cNvSpPr/>
          <p:nvPr/>
        </p:nvSpPr>
        <p:spPr>
          <a:xfrm>
            <a:off x="7075429" y="2862784"/>
            <a:ext cx="348416" cy="655842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CD83CA-00A4-457C-BB49-7CCA2E869AB1}"/>
              </a:ext>
            </a:extLst>
          </p:cNvPr>
          <p:cNvSpPr txBox="1"/>
          <p:nvPr/>
        </p:nvSpPr>
        <p:spPr>
          <a:xfrm>
            <a:off x="7380666" y="4474248"/>
            <a:ext cx="1389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17 - СОШ</a:t>
            </a:r>
          </a:p>
          <a:p>
            <a:r>
              <a:rPr lang="ru-RU" sz="1500" dirty="0"/>
              <a:t>  8 - ДОУ</a:t>
            </a:r>
          </a:p>
          <a:p>
            <a:r>
              <a:rPr lang="ru-RU" sz="1500" dirty="0"/>
              <a:t>  2 - СПО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8A044E4-BE7A-4900-B6A3-A51EFF1730E2}"/>
              </a:ext>
            </a:extLst>
          </p:cNvPr>
          <p:cNvSpPr txBox="1"/>
          <p:nvPr/>
        </p:nvSpPr>
        <p:spPr>
          <a:xfrm>
            <a:off x="7412653" y="2882984"/>
            <a:ext cx="138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12 - СПО</a:t>
            </a:r>
          </a:p>
          <a:p>
            <a:r>
              <a:rPr lang="ru-RU" sz="1500" dirty="0"/>
              <a:t>67 - СОШ</a:t>
            </a:r>
          </a:p>
        </p:txBody>
      </p:sp>
      <p:sp>
        <p:nvSpPr>
          <p:cNvPr id="110" name="Левая фигурная скобка 109">
            <a:extLst>
              <a:ext uri="{FF2B5EF4-FFF2-40B4-BE49-F238E27FC236}">
                <a16:creationId xmlns:a16="http://schemas.microsoft.com/office/drawing/2014/main" id="{793DA92D-E8E4-4F86-A569-D67F562CF082}"/>
              </a:ext>
            </a:extLst>
          </p:cNvPr>
          <p:cNvSpPr/>
          <p:nvPr/>
        </p:nvSpPr>
        <p:spPr>
          <a:xfrm>
            <a:off x="7117173" y="4414730"/>
            <a:ext cx="297708" cy="903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" name="object 16">
            <a:extLst>
              <a:ext uri="{FF2B5EF4-FFF2-40B4-BE49-F238E27FC236}">
                <a16:creationId xmlns:a16="http://schemas.microsoft.com/office/drawing/2014/main" id="{BEFFF62C-0FF0-458C-8D43-5081DC0BD01A}"/>
              </a:ext>
            </a:extLst>
          </p:cNvPr>
          <p:cNvGrpSpPr/>
          <p:nvPr/>
        </p:nvGrpSpPr>
        <p:grpSpPr>
          <a:xfrm>
            <a:off x="973563" y="5306223"/>
            <a:ext cx="4623898" cy="591753"/>
            <a:chOff x="2164714" y="4057650"/>
            <a:chExt cx="9673590" cy="1150623"/>
          </a:xfrm>
        </p:grpSpPr>
        <p:sp>
          <p:nvSpPr>
            <p:cNvPr id="114" name="object 17">
              <a:extLst>
                <a:ext uri="{FF2B5EF4-FFF2-40B4-BE49-F238E27FC236}">
                  <a16:creationId xmlns:a16="http://schemas.microsoft.com/office/drawing/2014/main" id="{E49C0D2D-8ECD-4E82-A117-5C86A9CA9404}"/>
                </a:ext>
              </a:extLst>
            </p:cNvPr>
            <p:cNvSpPr/>
            <p:nvPr/>
          </p:nvSpPr>
          <p:spPr>
            <a:xfrm>
              <a:off x="2164714" y="4057650"/>
              <a:ext cx="9673590" cy="1150620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481566" y="0"/>
                  </a:moveTo>
                  <a:lnTo>
                    <a:pt x="0" y="0"/>
                  </a:lnTo>
                  <a:lnTo>
                    <a:pt x="0" y="1150493"/>
                  </a:lnTo>
                  <a:lnTo>
                    <a:pt x="9481566" y="1150493"/>
                  </a:lnTo>
                  <a:lnTo>
                    <a:pt x="9525539" y="1145428"/>
                  </a:lnTo>
                  <a:lnTo>
                    <a:pt x="9565904" y="1131002"/>
                  </a:lnTo>
                  <a:lnTo>
                    <a:pt x="9601511" y="1108365"/>
                  </a:lnTo>
                  <a:lnTo>
                    <a:pt x="9631208" y="1078668"/>
                  </a:lnTo>
                  <a:lnTo>
                    <a:pt x="9653845" y="1043061"/>
                  </a:lnTo>
                  <a:lnTo>
                    <a:pt x="9668271" y="1002696"/>
                  </a:lnTo>
                  <a:lnTo>
                    <a:pt x="9673336" y="958723"/>
                  </a:lnTo>
                  <a:lnTo>
                    <a:pt x="9673336" y="191769"/>
                  </a:lnTo>
                  <a:lnTo>
                    <a:pt x="9668271" y="147796"/>
                  </a:lnTo>
                  <a:lnTo>
                    <a:pt x="9653845" y="107431"/>
                  </a:lnTo>
                  <a:lnTo>
                    <a:pt x="9631208" y="71824"/>
                  </a:lnTo>
                  <a:lnTo>
                    <a:pt x="9601511" y="42127"/>
                  </a:lnTo>
                  <a:lnTo>
                    <a:pt x="9565904" y="19490"/>
                  </a:lnTo>
                  <a:lnTo>
                    <a:pt x="9525539" y="5064"/>
                  </a:lnTo>
                  <a:lnTo>
                    <a:pt x="9481566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5" name="object 18">
              <a:extLst>
                <a:ext uri="{FF2B5EF4-FFF2-40B4-BE49-F238E27FC236}">
                  <a16:creationId xmlns:a16="http://schemas.microsoft.com/office/drawing/2014/main" id="{C713DF2F-5742-4804-9CC7-1B8A163BFC37}"/>
                </a:ext>
              </a:extLst>
            </p:cNvPr>
            <p:cNvSpPr/>
            <p:nvPr/>
          </p:nvSpPr>
          <p:spPr>
            <a:xfrm>
              <a:off x="2164715" y="4057654"/>
              <a:ext cx="9673589" cy="1150619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673336" y="191769"/>
                  </a:moveTo>
                  <a:lnTo>
                    <a:pt x="9673336" y="958723"/>
                  </a:lnTo>
                  <a:lnTo>
                    <a:pt x="9668271" y="1002696"/>
                  </a:lnTo>
                  <a:lnTo>
                    <a:pt x="9653845" y="1043061"/>
                  </a:lnTo>
                  <a:lnTo>
                    <a:pt x="9631208" y="1078668"/>
                  </a:lnTo>
                  <a:lnTo>
                    <a:pt x="9601511" y="1108365"/>
                  </a:lnTo>
                  <a:lnTo>
                    <a:pt x="9565904" y="1131002"/>
                  </a:lnTo>
                  <a:lnTo>
                    <a:pt x="9525539" y="1145428"/>
                  </a:lnTo>
                  <a:lnTo>
                    <a:pt x="9481566" y="1150493"/>
                  </a:lnTo>
                  <a:lnTo>
                    <a:pt x="0" y="1150493"/>
                  </a:lnTo>
                  <a:lnTo>
                    <a:pt x="0" y="0"/>
                  </a:lnTo>
                  <a:lnTo>
                    <a:pt x="9481566" y="0"/>
                  </a:lnTo>
                  <a:lnTo>
                    <a:pt x="9525539" y="5064"/>
                  </a:lnTo>
                  <a:lnTo>
                    <a:pt x="9565904" y="19490"/>
                  </a:lnTo>
                  <a:lnTo>
                    <a:pt x="9601511" y="42127"/>
                  </a:lnTo>
                  <a:lnTo>
                    <a:pt x="9631208" y="71824"/>
                  </a:lnTo>
                  <a:lnTo>
                    <a:pt x="9653845" y="107431"/>
                  </a:lnTo>
                  <a:lnTo>
                    <a:pt x="9668271" y="147796"/>
                  </a:lnTo>
                  <a:lnTo>
                    <a:pt x="9673336" y="191769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id="{0EF4D4D5-4498-4B17-9490-8D18ECF8186B}"/>
              </a:ext>
            </a:extLst>
          </p:cNvPr>
          <p:cNvSpPr/>
          <p:nvPr/>
        </p:nvSpPr>
        <p:spPr>
          <a:xfrm>
            <a:off x="6239850" y="5352795"/>
            <a:ext cx="729884" cy="5088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95D85B42-DFE3-462D-9B9E-BFF1221736BA}"/>
              </a:ext>
            </a:extLst>
          </p:cNvPr>
          <p:cNvCxnSpPr>
            <a:cxnSpLocks/>
          </p:cNvCxnSpPr>
          <p:nvPr/>
        </p:nvCxnSpPr>
        <p:spPr>
          <a:xfrm>
            <a:off x="7075228" y="3996098"/>
            <a:ext cx="428749" cy="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33FB444C-17E2-4198-9BC4-20CD7D6AE44F}"/>
              </a:ext>
            </a:extLst>
          </p:cNvPr>
          <p:cNvSpPr txBox="1"/>
          <p:nvPr/>
        </p:nvSpPr>
        <p:spPr>
          <a:xfrm>
            <a:off x="7475318" y="3841978"/>
            <a:ext cx="87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СОШ</a:t>
            </a: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6B7CD189-EFF7-42A0-8A85-A19000DB12A3}"/>
              </a:ext>
            </a:extLst>
          </p:cNvPr>
          <p:cNvGrpSpPr/>
          <p:nvPr/>
        </p:nvGrpSpPr>
        <p:grpSpPr>
          <a:xfrm>
            <a:off x="195042" y="1400379"/>
            <a:ext cx="716633" cy="734508"/>
            <a:chOff x="1610143" y="5552186"/>
            <a:chExt cx="775565" cy="1027074"/>
          </a:xfrm>
        </p:grpSpPr>
        <p:sp>
          <p:nvSpPr>
            <p:cNvPr id="122" name="object 13">
              <a:extLst>
                <a:ext uri="{FF2B5EF4-FFF2-40B4-BE49-F238E27FC236}">
                  <a16:creationId xmlns:a16="http://schemas.microsoft.com/office/drawing/2014/main" id="{EB59DBAB-9C30-4BF1-B565-93119C1EB964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5">
              <a:extLst>
                <a:ext uri="{FF2B5EF4-FFF2-40B4-BE49-F238E27FC236}">
                  <a16:creationId xmlns:a16="http://schemas.microsoft.com/office/drawing/2014/main" id="{94F4A1F4-5AD8-462A-9D7B-D3D085AE3215}"/>
                </a:ext>
              </a:extLst>
            </p:cNvPr>
            <p:cNvSpPr txBox="1"/>
            <p:nvPr/>
          </p:nvSpPr>
          <p:spPr>
            <a:xfrm>
              <a:off x="1639727" y="5903772"/>
              <a:ext cx="692304" cy="42512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125" name="Стрелка: вправо 124">
            <a:extLst>
              <a:ext uri="{FF2B5EF4-FFF2-40B4-BE49-F238E27FC236}">
                <a16:creationId xmlns:a16="http://schemas.microsoft.com/office/drawing/2014/main" id="{3A7B3E27-C55E-4D34-B89D-7312C45B3788}"/>
              </a:ext>
            </a:extLst>
          </p:cNvPr>
          <p:cNvSpPr/>
          <p:nvPr/>
        </p:nvSpPr>
        <p:spPr>
          <a:xfrm>
            <a:off x="5728874" y="1673061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F47536EF-68F6-4029-97AD-88C87CEE002B}"/>
              </a:ext>
            </a:extLst>
          </p:cNvPr>
          <p:cNvGrpSpPr/>
          <p:nvPr/>
        </p:nvGrpSpPr>
        <p:grpSpPr>
          <a:xfrm>
            <a:off x="217995" y="2068367"/>
            <a:ext cx="671115" cy="733346"/>
            <a:chOff x="1631530" y="5651016"/>
            <a:chExt cx="775565" cy="1027074"/>
          </a:xfrm>
        </p:grpSpPr>
        <p:sp>
          <p:nvSpPr>
            <p:cNvPr id="127" name="object 13">
              <a:extLst>
                <a:ext uri="{FF2B5EF4-FFF2-40B4-BE49-F238E27FC236}">
                  <a16:creationId xmlns:a16="http://schemas.microsoft.com/office/drawing/2014/main" id="{6163E174-1D46-44D2-984A-3933BD196B6F}"/>
                </a:ext>
              </a:extLst>
            </p:cNvPr>
            <p:cNvSpPr/>
            <p:nvPr/>
          </p:nvSpPr>
          <p:spPr>
            <a:xfrm>
              <a:off x="1631530" y="565101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5">
              <a:extLst>
                <a:ext uri="{FF2B5EF4-FFF2-40B4-BE49-F238E27FC236}">
                  <a16:creationId xmlns:a16="http://schemas.microsoft.com/office/drawing/2014/main" id="{1A7AB672-890F-4C09-86D5-196F388C8D58}"/>
                </a:ext>
              </a:extLst>
            </p:cNvPr>
            <p:cNvSpPr txBox="1"/>
            <p:nvPr/>
          </p:nvSpPr>
          <p:spPr>
            <a:xfrm>
              <a:off x="1639727" y="5903773"/>
              <a:ext cx="692304" cy="5361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0A085BAE-7DD3-47CE-9A4C-4FC6EF3350B3}"/>
              </a:ext>
            </a:extLst>
          </p:cNvPr>
          <p:cNvGrpSpPr/>
          <p:nvPr/>
        </p:nvGrpSpPr>
        <p:grpSpPr>
          <a:xfrm>
            <a:off x="217994" y="2775426"/>
            <a:ext cx="671115" cy="733346"/>
            <a:chOff x="1610143" y="5552186"/>
            <a:chExt cx="775565" cy="1027074"/>
          </a:xfrm>
        </p:grpSpPr>
        <p:sp>
          <p:nvSpPr>
            <p:cNvPr id="130" name="object 13">
              <a:extLst>
                <a:ext uri="{FF2B5EF4-FFF2-40B4-BE49-F238E27FC236}">
                  <a16:creationId xmlns:a16="http://schemas.microsoft.com/office/drawing/2014/main" id="{7462382D-6380-4C9B-A027-590E13E7D18C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5">
              <a:extLst>
                <a:ext uri="{FF2B5EF4-FFF2-40B4-BE49-F238E27FC236}">
                  <a16:creationId xmlns:a16="http://schemas.microsoft.com/office/drawing/2014/main" id="{20B9829C-7F29-4D19-AFAC-84D56D949533}"/>
                </a:ext>
              </a:extLst>
            </p:cNvPr>
            <p:cNvSpPr txBox="1"/>
            <p:nvPr/>
          </p:nvSpPr>
          <p:spPr>
            <a:xfrm>
              <a:off x="1639727" y="5903773"/>
              <a:ext cx="692304" cy="5361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3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610BA72-1E5D-4CAC-B261-DF556017EE71}"/>
              </a:ext>
            </a:extLst>
          </p:cNvPr>
          <p:cNvGrpSpPr/>
          <p:nvPr/>
        </p:nvGrpSpPr>
        <p:grpSpPr>
          <a:xfrm>
            <a:off x="206669" y="3530920"/>
            <a:ext cx="671115" cy="733346"/>
            <a:chOff x="1610143" y="5552186"/>
            <a:chExt cx="775565" cy="1027074"/>
          </a:xfrm>
        </p:grpSpPr>
        <p:sp>
          <p:nvSpPr>
            <p:cNvPr id="133" name="object 13">
              <a:extLst>
                <a:ext uri="{FF2B5EF4-FFF2-40B4-BE49-F238E27FC236}">
                  <a16:creationId xmlns:a16="http://schemas.microsoft.com/office/drawing/2014/main" id="{F59E7899-199D-497E-AD64-68B1FB2BD40A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5">
              <a:extLst>
                <a:ext uri="{FF2B5EF4-FFF2-40B4-BE49-F238E27FC236}">
                  <a16:creationId xmlns:a16="http://schemas.microsoft.com/office/drawing/2014/main" id="{271E4324-4A28-469F-81EC-14ED846E504D}"/>
                </a:ext>
              </a:extLst>
            </p:cNvPr>
            <p:cNvSpPr txBox="1"/>
            <p:nvPr/>
          </p:nvSpPr>
          <p:spPr>
            <a:xfrm>
              <a:off x="1639727" y="5903773"/>
              <a:ext cx="692304" cy="5361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4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E2AE004-7BCF-46C9-81A6-D454FCC994A6}"/>
              </a:ext>
            </a:extLst>
          </p:cNvPr>
          <p:cNvGrpSpPr/>
          <p:nvPr/>
        </p:nvGrpSpPr>
        <p:grpSpPr>
          <a:xfrm>
            <a:off x="207692" y="4306667"/>
            <a:ext cx="671115" cy="733346"/>
            <a:chOff x="1610143" y="5552186"/>
            <a:chExt cx="775565" cy="1027074"/>
          </a:xfrm>
        </p:grpSpPr>
        <p:sp>
          <p:nvSpPr>
            <p:cNvPr id="136" name="object 13">
              <a:extLst>
                <a:ext uri="{FF2B5EF4-FFF2-40B4-BE49-F238E27FC236}">
                  <a16:creationId xmlns:a16="http://schemas.microsoft.com/office/drawing/2014/main" id="{7CE9D9D2-5552-4185-BA17-04A38B15D76A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1D1BC5E4-AAE3-4C49-A3AB-8FAA6045A5C8}"/>
                </a:ext>
              </a:extLst>
            </p:cNvPr>
            <p:cNvSpPr txBox="1"/>
            <p:nvPr/>
          </p:nvSpPr>
          <p:spPr>
            <a:xfrm>
              <a:off x="1639727" y="5903773"/>
              <a:ext cx="692304" cy="5361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5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541F68AC-D548-4202-8B7A-7A0B2ECE7A71}"/>
              </a:ext>
            </a:extLst>
          </p:cNvPr>
          <p:cNvGrpSpPr/>
          <p:nvPr/>
        </p:nvGrpSpPr>
        <p:grpSpPr>
          <a:xfrm>
            <a:off x="217994" y="5090327"/>
            <a:ext cx="711325" cy="768201"/>
            <a:chOff x="1610143" y="5552186"/>
            <a:chExt cx="775565" cy="1027074"/>
          </a:xfrm>
        </p:grpSpPr>
        <p:sp>
          <p:nvSpPr>
            <p:cNvPr id="139" name="object 13">
              <a:extLst>
                <a:ext uri="{FF2B5EF4-FFF2-40B4-BE49-F238E27FC236}">
                  <a16:creationId xmlns:a16="http://schemas.microsoft.com/office/drawing/2014/main" id="{8D1CAD55-459B-4411-AF46-51848344B19F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5">
              <a:extLst>
                <a:ext uri="{FF2B5EF4-FFF2-40B4-BE49-F238E27FC236}">
                  <a16:creationId xmlns:a16="http://schemas.microsoft.com/office/drawing/2014/main" id="{E89791EE-0030-4382-9ADA-35D454187FDD}"/>
                </a:ext>
              </a:extLst>
            </p:cNvPr>
            <p:cNvSpPr txBox="1"/>
            <p:nvPr/>
          </p:nvSpPr>
          <p:spPr>
            <a:xfrm>
              <a:off x="1639727" y="5903773"/>
              <a:ext cx="692304" cy="53611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6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146" name="Стрелка: вправо 145">
            <a:extLst>
              <a:ext uri="{FF2B5EF4-FFF2-40B4-BE49-F238E27FC236}">
                <a16:creationId xmlns:a16="http://schemas.microsoft.com/office/drawing/2014/main" id="{44A44FF3-DA86-46E9-931A-CAA173207A19}"/>
              </a:ext>
            </a:extLst>
          </p:cNvPr>
          <p:cNvSpPr/>
          <p:nvPr/>
        </p:nvSpPr>
        <p:spPr>
          <a:xfrm>
            <a:off x="5722285" y="2353622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: вправо 146">
            <a:extLst>
              <a:ext uri="{FF2B5EF4-FFF2-40B4-BE49-F238E27FC236}">
                <a16:creationId xmlns:a16="http://schemas.microsoft.com/office/drawing/2014/main" id="{87A92C94-228D-4C18-A646-5A8378757597}"/>
              </a:ext>
            </a:extLst>
          </p:cNvPr>
          <p:cNvSpPr/>
          <p:nvPr/>
        </p:nvSpPr>
        <p:spPr>
          <a:xfrm>
            <a:off x="5720236" y="3069979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трелка: вправо 147">
            <a:extLst>
              <a:ext uri="{FF2B5EF4-FFF2-40B4-BE49-F238E27FC236}">
                <a16:creationId xmlns:a16="http://schemas.microsoft.com/office/drawing/2014/main" id="{EA3564F6-F60B-48EB-9377-8C36E022C774}"/>
              </a:ext>
            </a:extLst>
          </p:cNvPr>
          <p:cNvSpPr/>
          <p:nvPr/>
        </p:nvSpPr>
        <p:spPr>
          <a:xfrm>
            <a:off x="5728874" y="3822206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: вправо 148">
            <a:extLst>
              <a:ext uri="{FF2B5EF4-FFF2-40B4-BE49-F238E27FC236}">
                <a16:creationId xmlns:a16="http://schemas.microsoft.com/office/drawing/2014/main" id="{A823625E-5A09-4257-A09C-1A86E28E7EE1}"/>
              </a:ext>
            </a:extLst>
          </p:cNvPr>
          <p:cNvSpPr/>
          <p:nvPr/>
        </p:nvSpPr>
        <p:spPr>
          <a:xfrm>
            <a:off x="5728874" y="4634082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: вправо 149">
            <a:extLst>
              <a:ext uri="{FF2B5EF4-FFF2-40B4-BE49-F238E27FC236}">
                <a16:creationId xmlns:a16="http://schemas.microsoft.com/office/drawing/2014/main" id="{29B9582B-E595-4256-BC01-7A4B02B31898}"/>
              </a:ext>
            </a:extLst>
          </p:cNvPr>
          <p:cNvSpPr/>
          <p:nvPr/>
        </p:nvSpPr>
        <p:spPr>
          <a:xfrm>
            <a:off x="5731610" y="5525705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4" name="object 16">
            <a:extLst>
              <a:ext uri="{FF2B5EF4-FFF2-40B4-BE49-F238E27FC236}">
                <a16:creationId xmlns:a16="http://schemas.microsoft.com/office/drawing/2014/main" id="{35226A1E-C50A-4F78-BC93-9F3220BC792F}"/>
              </a:ext>
            </a:extLst>
          </p:cNvPr>
          <p:cNvGrpSpPr/>
          <p:nvPr/>
        </p:nvGrpSpPr>
        <p:grpSpPr>
          <a:xfrm>
            <a:off x="943253" y="6041666"/>
            <a:ext cx="4642050" cy="485121"/>
            <a:chOff x="2164712" y="4057650"/>
            <a:chExt cx="9673592" cy="1150622"/>
          </a:xfrm>
        </p:grpSpPr>
        <p:sp>
          <p:nvSpPr>
            <p:cNvPr id="155" name="object 17">
              <a:extLst>
                <a:ext uri="{FF2B5EF4-FFF2-40B4-BE49-F238E27FC236}">
                  <a16:creationId xmlns:a16="http://schemas.microsoft.com/office/drawing/2014/main" id="{24B72D02-3561-4F05-801D-999C1D67321C}"/>
                </a:ext>
              </a:extLst>
            </p:cNvPr>
            <p:cNvSpPr/>
            <p:nvPr/>
          </p:nvSpPr>
          <p:spPr>
            <a:xfrm>
              <a:off x="2164714" y="4057650"/>
              <a:ext cx="9673590" cy="1150620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481566" y="0"/>
                  </a:moveTo>
                  <a:lnTo>
                    <a:pt x="0" y="0"/>
                  </a:lnTo>
                  <a:lnTo>
                    <a:pt x="0" y="1150493"/>
                  </a:lnTo>
                  <a:lnTo>
                    <a:pt x="9481566" y="1150493"/>
                  </a:lnTo>
                  <a:lnTo>
                    <a:pt x="9525539" y="1145428"/>
                  </a:lnTo>
                  <a:lnTo>
                    <a:pt x="9565904" y="1131002"/>
                  </a:lnTo>
                  <a:lnTo>
                    <a:pt x="9601511" y="1108365"/>
                  </a:lnTo>
                  <a:lnTo>
                    <a:pt x="9631208" y="1078668"/>
                  </a:lnTo>
                  <a:lnTo>
                    <a:pt x="9653845" y="1043061"/>
                  </a:lnTo>
                  <a:lnTo>
                    <a:pt x="9668271" y="1002696"/>
                  </a:lnTo>
                  <a:lnTo>
                    <a:pt x="9673336" y="958723"/>
                  </a:lnTo>
                  <a:lnTo>
                    <a:pt x="9673336" y="191769"/>
                  </a:lnTo>
                  <a:lnTo>
                    <a:pt x="9668271" y="147796"/>
                  </a:lnTo>
                  <a:lnTo>
                    <a:pt x="9653845" y="107431"/>
                  </a:lnTo>
                  <a:lnTo>
                    <a:pt x="9631208" y="71824"/>
                  </a:lnTo>
                  <a:lnTo>
                    <a:pt x="9601511" y="42127"/>
                  </a:lnTo>
                  <a:lnTo>
                    <a:pt x="9565904" y="19490"/>
                  </a:lnTo>
                  <a:lnTo>
                    <a:pt x="9525539" y="5064"/>
                  </a:lnTo>
                  <a:lnTo>
                    <a:pt x="9481566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6" name="object 18">
              <a:extLst>
                <a:ext uri="{FF2B5EF4-FFF2-40B4-BE49-F238E27FC236}">
                  <a16:creationId xmlns:a16="http://schemas.microsoft.com/office/drawing/2014/main" id="{CA41EDC1-4BF0-469B-9952-59F4B01096ED}"/>
                </a:ext>
              </a:extLst>
            </p:cNvPr>
            <p:cNvSpPr/>
            <p:nvPr/>
          </p:nvSpPr>
          <p:spPr>
            <a:xfrm>
              <a:off x="2164712" y="4057653"/>
              <a:ext cx="9673589" cy="1150619"/>
            </a:xfrm>
            <a:custGeom>
              <a:avLst/>
              <a:gdLst/>
              <a:ahLst/>
              <a:cxnLst/>
              <a:rect l="l" t="t" r="r" b="b"/>
              <a:pathLst>
                <a:path w="9673590" h="1150620">
                  <a:moveTo>
                    <a:pt x="9673336" y="191769"/>
                  </a:moveTo>
                  <a:lnTo>
                    <a:pt x="9673336" y="958723"/>
                  </a:lnTo>
                  <a:lnTo>
                    <a:pt x="9668271" y="1002696"/>
                  </a:lnTo>
                  <a:lnTo>
                    <a:pt x="9653845" y="1043061"/>
                  </a:lnTo>
                  <a:lnTo>
                    <a:pt x="9631208" y="1078668"/>
                  </a:lnTo>
                  <a:lnTo>
                    <a:pt x="9601511" y="1108365"/>
                  </a:lnTo>
                  <a:lnTo>
                    <a:pt x="9565904" y="1131002"/>
                  </a:lnTo>
                  <a:lnTo>
                    <a:pt x="9525539" y="1145428"/>
                  </a:lnTo>
                  <a:lnTo>
                    <a:pt x="9481566" y="1150493"/>
                  </a:lnTo>
                  <a:lnTo>
                    <a:pt x="0" y="1150493"/>
                  </a:lnTo>
                  <a:lnTo>
                    <a:pt x="0" y="0"/>
                  </a:lnTo>
                  <a:lnTo>
                    <a:pt x="9481566" y="0"/>
                  </a:lnTo>
                  <a:lnTo>
                    <a:pt x="9525539" y="5064"/>
                  </a:lnTo>
                  <a:lnTo>
                    <a:pt x="9565904" y="19490"/>
                  </a:lnTo>
                  <a:lnTo>
                    <a:pt x="9601511" y="42127"/>
                  </a:lnTo>
                  <a:lnTo>
                    <a:pt x="9631208" y="71824"/>
                  </a:lnTo>
                  <a:lnTo>
                    <a:pt x="9653845" y="107431"/>
                  </a:lnTo>
                  <a:lnTo>
                    <a:pt x="9668271" y="147796"/>
                  </a:lnTo>
                  <a:lnTo>
                    <a:pt x="9673336" y="191769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B7BA5CCE-B09F-488B-AE3A-EAB4C286C49D}"/>
              </a:ext>
            </a:extLst>
          </p:cNvPr>
          <p:cNvGrpSpPr/>
          <p:nvPr/>
        </p:nvGrpSpPr>
        <p:grpSpPr>
          <a:xfrm>
            <a:off x="200350" y="5855578"/>
            <a:ext cx="711325" cy="768201"/>
            <a:chOff x="1610143" y="5552186"/>
            <a:chExt cx="775565" cy="1027074"/>
          </a:xfrm>
        </p:grpSpPr>
        <p:sp>
          <p:nvSpPr>
            <p:cNvPr id="158" name="object 13">
              <a:extLst>
                <a:ext uri="{FF2B5EF4-FFF2-40B4-BE49-F238E27FC236}">
                  <a16:creationId xmlns:a16="http://schemas.microsoft.com/office/drawing/2014/main" id="{F11791DA-4B10-40E1-BEF0-0C011900A60D}"/>
                </a:ext>
              </a:extLst>
            </p:cNvPr>
            <p:cNvSpPr/>
            <p:nvPr/>
          </p:nvSpPr>
          <p:spPr>
            <a:xfrm>
              <a:off x="1610143" y="5552186"/>
              <a:ext cx="775565" cy="1027074"/>
            </a:xfrm>
            <a:custGeom>
              <a:avLst/>
              <a:gdLst/>
              <a:ahLst/>
              <a:cxnLst/>
              <a:rect l="l" t="t" r="r" b="b"/>
              <a:pathLst>
                <a:path w="1816100" h="2594610">
                  <a:moveTo>
                    <a:pt x="1815858" y="0"/>
                  </a:moveTo>
                  <a:lnTo>
                    <a:pt x="907897" y="907923"/>
                  </a:lnTo>
                  <a:lnTo>
                    <a:pt x="0" y="0"/>
                  </a:lnTo>
                  <a:lnTo>
                    <a:pt x="0" y="1686179"/>
                  </a:lnTo>
                  <a:lnTo>
                    <a:pt x="907897" y="2594038"/>
                  </a:lnTo>
                  <a:lnTo>
                    <a:pt x="1815858" y="1686179"/>
                  </a:lnTo>
                  <a:lnTo>
                    <a:pt x="1815858" y="0"/>
                  </a:lnTo>
                  <a:close/>
                </a:path>
              </a:pathLst>
            </a:custGeom>
            <a:solidFill>
              <a:srgbClr val="00A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">
              <a:extLst>
                <a:ext uri="{FF2B5EF4-FFF2-40B4-BE49-F238E27FC236}">
                  <a16:creationId xmlns:a16="http://schemas.microsoft.com/office/drawing/2014/main" id="{ADD169DB-732F-4BFA-8A7D-DFB842348317}"/>
                </a:ext>
              </a:extLst>
            </p:cNvPr>
            <p:cNvSpPr txBox="1"/>
            <p:nvPr/>
          </p:nvSpPr>
          <p:spPr>
            <a:xfrm>
              <a:off x="1639727" y="5903773"/>
              <a:ext cx="692305" cy="51179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7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160" name="object 19">
            <a:extLst>
              <a:ext uri="{FF2B5EF4-FFF2-40B4-BE49-F238E27FC236}">
                <a16:creationId xmlns:a16="http://schemas.microsoft.com/office/drawing/2014/main" id="{4101933C-7BE4-48BD-BA9E-590CD326D181}"/>
              </a:ext>
            </a:extLst>
          </p:cNvPr>
          <p:cNvSpPr txBox="1"/>
          <p:nvPr/>
        </p:nvSpPr>
        <p:spPr>
          <a:xfrm>
            <a:off x="1124081" y="6070699"/>
            <a:ext cx="4319422" cy="408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8573" rIns="0" bIns="0" rtlCol="0">
            <a:spAutoFit/>
          </a:bodyPr>
          <a:lstStyle/>
          <a:p>
            <a:pPr marL="9049" algn="ctr">
              <a:spcBef>
                <a:spcPts val="68"/>
              </a:spcBef>
              <a:tabLst>
                <a:tab pos="224314" algn="l"/>
              </a:tabLst>
            </a:pPr>
            <a:r>
              <a:rPr lang="ru-RU" sz="1300" spc="-8" dirty="0">
                <a:solidFill>
                  <a:srgbClr val="2A3438"/>
                </a:solidFill>
                <a:latin typeface="Microsoft Sans Serif"/>
                <a:cs typeface="Microsoft Sans Serif"/>
              </a:rPr>
              <a:t>в части соблюдения прав обучающихся и работников ОО по обращениям граждан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161" name="Стрелка: вправо 160">
            <a:extLst>
              <a:ext uri="{FF2B5EF4-FFF2-40B4-BE49-F238E27FC236}">
                <a16:creationId xmlns:a16="http://schemas.microsoft.com/office/drawing/2014/main" id="{9F212B79-5D14-4F9D-BD04-B9A08E47DDAE}"/>
              </a:ext>
            </a:extLst>
          </p:cNvPr>
          <p:cNvSpPr/>
          <p:nvPr/>
        </p:nvSpPr>
        <p:spPr>
          <a:xfrm>
            <a:off x="5710817" y="6135613"/>
            <a:ext cx="407332" cy="1040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id="{4911D15C-37BC-441A-80B0-43C0DFCD4E0D}"/>
              </a:ext>
            </a:extLst>
          </p:cNvPr>
          <p:cNvSpPr/>
          <p:nvPr/>
        </p:nvSpPr>
        <p:spPr>
          <a:xfrm>
            <a:off x="6224800" y="6045367"/>
            <a:ext cx="729884" cy="5088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4BC682-5B3A-428F-A101-5B2686C9FB05}"/>
              </a:ext>
            </a:extLst>
          </p:cNvPr>
          <p:cNvSpPr txBox="1"/>
          <p:nvPr/>
        </p:nvSpPr>
        <p:spPr>
          <a:xfrm>
            <a:off x="7352571" y="5897974"/>
            <a:ext cx="138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4 - СОШ</a:t>
            </a:r>
          </a:p>
          <a:p>
            <a:r>
              <a:rPr lang="ru-RU" sz="1400" dirty="0"/>
              <a:t>1 - ДОУ</a:t>
            </a:r>
          </a:p>
          <a:p>
            <a:r>
              <a:rPr lang="ru-RU" sz="1400" dirty="0"/>
              <a:t>2 - СПО</a:t>
            </a:r>
          </a:p>
          <a:p>
            <a:r>
              <a:rPr lang="ru-RU" sz="1400" dirty="0"/>
              <a:t>1 - ДОСААФ</a:t>
            </a:r>
          </a:p>
        </p:txBody>
      </p:sp>
      <p:sp>
        <p:nvSpPr>
          <p:cNvPr id="108" name="Левая фигурная скобка 107">
            <a:extLst>
              <a:ext uri="{FF2B5EF4-FFF2-40B4-BE49-F238E27FC236}">
                <a16:creationId xmlns:a16="http://schemas.microsoft.com/office/drawing/2014/main" id="{7FAF54BD-DC8F-48AD-87D4-6C6F5B7DFD9D}"/>
              </a:ext>
            </a:extLst>
          </p:cNvPr>
          <p:cNvSpPr/>
          <p:nvPr/>
        </p:nvSpPr>
        <p:spPr>
          <a:xfrm>
            <a:off x="7026723" y="5969238"/>
            <a:ext cx="273954" cy="8115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EFABF7-E7CB-4883-8A7A-1CAF3D21854E}"/>
              </a:ext>
            </a:extLst>
          </p:cNvPr>
          <p:cNvSpPr/>
          <p:nvPr/>
        </p:nvSpPr>
        <p:spPr>
          <a:xfrm>
            <a:off x="941977" y="53167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9" algn="ctr">
              <a:spcBef>
                <a:spcPts val="68"/>
              </a:spcBef>
              <a:tabLst>
                <a:tab pos="224314" algn="l"/>
              </a:tabLst>
            </a:pPr>
            <a:r>
              <a:rPr lang="ru-RU" sz="1400" dirty="0"/>
              <a:t>по обеспечению безопасности обучающихся в части антитеррористической защищенности объекта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016810-C1F9-4E8A-964F-F44464379510}"/>
              </a:ext>
            </a:extLst>
          </p:cNvPr>
          <p:cNvSpPr/>
          <p:nvPr/>
        </p:nvSpPr>
        <p:spPr>
          <a:xfrm>
            <a:off x="1058682" y="435166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9" algn="ctr">
              <a:spcBef>
                <a:spcPts val="68"/>
              </a:spcBef>
              <a:tabLst>
                <a:tab pos="224314" algn="l"/>
              </a:tabLst>
            </a:pPr>
            <a:r>
              <a:rPr lang="ru-RU" sz="1400" dirty="0"/>
              <a:t>по обеспечению безопасности обучающихся в части соблюдения ограничений на занятие трудовой деятельностью в сфере образования и воспитания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0CFC22-FD5C-4044-A7FF-27C4BE7AD4E9}"/>
              </a:ext>
            </a:extLst>
          </p:cNvPr>
          <p:cNvSpPr/>
          <p:nvPr/>
        </p:nvSpPr>
        <p:spPr>
          <a:xfrm>
            <a:off x="929319" y="3598793"/>
            <a:ext cx="4490466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" algn="ctr">
              <a:spcBef>
                <a:spcPts val="68"/>
              </a:spcBef>
              <a:spcAft>
                <a:spcPts val="0"/>
              </a:spcAft>
              <a:tabLst>
                <a:tab pos="224282" algn="l"/>
              </a:tabLs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по информированию участников экзамена и их </a:t>
            </a:r>
            <a:endParaRPr lang="ru-RU" dirty="0"/>
          </a:p>
          <a:p>
            <a:pPr marL="9144" algn="ctr">
              <a:spcBef>
                <a:spcPts val="68"/>
              </a:spcBef>
              <a:spcAft>
                <a:spcPts val="0"/>
              </a:spcAft>
              <a:tabLst>
                <a:tab pos="224282" algn="l"/>
              </a:tabLs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родителей  о порядке проведения ГИА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463E46-E713-4907-9BF8-2687CC86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C9B211-1789-4963-9AD4-402A85379ACE}"/>
              </a:ext>
            </a:extLst>
          </p:cNvPr>
          <p:cNvSpPr txBox="1">
            <a:spLocks/>
          </p:cNvSpPr>
          <p:nvPr/>
        </p:nvSpPr>
        <p:spPr bwMode="auto">
          <a:xfrm>
            <a:off x="107504" y="171287"/>
            <a:ext cx="8928992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ОБРАЩЕНИЙ ГРАЖДАН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734AF1-9193-45A3-A8A3-5E684163EC15}"/>
              </a:ext>
            </a:extLst>
          </p:cNvPr>
          <p:cNvSpPr/>
          <p:nvPr/>
        </p:nvSpPr>
        <p:spPr>
          <a:xfrm>
            <a:off x="1115616" y="895927"/>
            <a:ext cx="7416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Распространенные жалобы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на деятельность образовательных организаций: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  сбор денежных средств на различные нужды учреждения (по горячей линии);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  ограничение права на получение общедоступного общего образования;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отказ в приеме на обучение детей, имеющих право на преимущественное зачисление;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</a:rPr>
              <a:t>нарушение трудового законодательства, злоупотребление должностным положением.</a:t>
            </a:r>
            <a:endParaRPr lang="ru-RU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D121953-CECC-403A-A8AD-318C31EDB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73513"/>
              </p:ext>
            </p:extLst>
          </p:nvPr>
        </p:nvGraphicFramePr>
        <p:xfrm>
          <a:off x="1979712" y="4077072"/>
          <a:ext cx="4357464" cy="240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D0D283-EF8D-4945-AA53-A367E33CBDEB}"/>
              </a:ext>
            </a:extLst>
          </p:cNvPr>
          <p:cNvSpPr txBox="1"/>
          <p:nvPr/>
        </p:nvSpPr>
        <p:spPr>
          <a:xfrm>
            <a:off x="1475656" y="3622378"/>
            <a:ext cx="6970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Количество письменных жалоб граждан за 1 полугодие 2023 года:</a:t>
            </a:r>
          </a:p>
        </p:txBody>
      </p:sp>
    </p:spTree>
    <p:extLst>
      <p:ext uri="{BB962C8B-B14F-4D97-AF65-F5344CB8AC3E}">
        <p14:creationId xmlns:p14="http://schemas.microsoft.com/office/powerpoint/2010/main" val="369712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9359524-EF9D-4526-A42A-805C6D07C6F5}"/>
              </a:ext>
            </a:extLst>
          </p:cNvPr>
          <p:cNvSpPr txBox="1">
            <a:spLocks/>
          </p:cNvSpPr>
          <p:nvPr/>
        </p:nvSpPr>
        <p:spPr bwMode="auto">
          <a:xfrm>
            <a:off x="-18883" y="122777"/>
            <a:ext cx="9144000" cy="6402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 РИСКОВ. КАТЕГОРИРОВАНИЕ ОБЪЕКТОВ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предварительная оценка)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Выноска 1 (граница и черта) 10">
            <a:extLst>
              <a:ext uri="{FF2B5EF4-FFF2-40B4-BE49-F238E27FC236}">
                <a16:creationId xmlns:a16="http://schemas.microsoft.com/office/drawing/2014/main" id="{4C363061-D37B-420E-B6B2-70CBC340E707}"/>
              </a:ext>
            </a:extLst>
          </p:cNvPr>
          <p:cNvSpPr/>
          <p:nvPr/>
        </p:nvSpPr>
        <p:spPr bwMode="auto">
          <a:xfrm>
            <a:off x="683568" y="4653136"/>
            <a:ext cx="3305079" cy="1944216"/>
          </a:xfrm>
          <a:prstGeom prst="accentBorderCallout1">
            <a:avLst>
              <a:gd name="adj1" fmla="val 35246"/>
              <a:gd name="adj2" fmla="val -3571"/>
              <a:gd name="adj3" fmla="val 100648"/>
              <a:gd name="adj4" fmla="val -349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МОУО</a:t>
            </a:r>
            <a:endParaRPr lang="ru-RU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анализ отнесения ОО к категориям риска;</a:t>
            </a:r>
            <a:endParaRPr sz="36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выявление причин и проблем;</a:t>
            </a:r>
            <a:endParaRPr sz="36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профилактика нарушений</a:t>
            </a:r>
            <a:endParaRPr sz="3600" dirty="0"/>
          </a:p>
        </p:txBody>
      </p:sp>
      <p:sp>
        <p:nvSpPr>
          <p:cNvPr id="13" name="Выноска 1 (граница и черта) 29">
            <a:extLst>
              <a:ext uri="{FF2B5EF4-FFF2-40B4-BE49-F238E27FC236}">
                <a16:creationId xmlns:a16="http://schemas.microsoft.com/office/drawing/2014/main" id="{B2A6A75B-4557-45C5-BC55-9408CEECB988}"/>
              </a:ext>
            </a:extLst>
          </p:cNvPr>
          <p:cNvSpPr/>
          <p:nvPr/>
        </p:nvSpPr>
        <p:spPr bwMode="auto">
          <a:xfrm>
            <a:off x="4932040" y="4653136"/>
            <a:ext cx="3744416" cy="2016224"/>
          </a:xfrm>
          <a:prstGeom prst="accentBorderCallout1">
            <a:avLst>
              <a:gd name="adj1" fmla="val 25389"/>
              <a:gd name="adj2" fmla="val -3783"/>
              <a:gd name="adj3" fmla="val 23744"/>
              <a:gd name="adj4" fmla="val -335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Образовательная организация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анализ отнесения ОО к категориям риска, обращение об изменении при необходимости;</a:t>
            </a:r>
            <a:endParaRPr sz="32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выявление причин и проблем;</a:t>
            </a:r>
            <a:endParaRPr sz="32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предупреждение нарушений;</a:t>
            </a:r>
            <a:endParaRPr sz="3200" dirty="0"/>
          </a:p>
          <a:p>
            <a:pPr marL="285750" indent="-285750" algn="just">
              <a:buFont typeface="Wingdings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корректировка программ развития, образовательных программ, ВСОКО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553D0-FDC0-461E-BBB9-5EDAB3510FBD}"/>
              </a:ext>
            </a:extLst>
          </p:cNvPr>
          <p:cNvSpPr txBox="1"/>
          <p:nvPr/>
        </p:nvSpPr>
        <p:spPr>
          <a:xfrm>
            <a:off x="2987824" y="4278696"/>
            <a:ext cx="259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РЕШЕНИЕ ПРОБЛЕМЫ: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EED9EC-25B5-4906-B0E8-BDF03F0AEC0A}"/>
              </a:ext>
            </a:extLst>
          </p:cNvPr>
          <p:cNvSpPr/>
          <p:nvPr/>
        </p:nvSpPr>
        <p:spPr>
          <a:xfrm>
            <a:off x="3779912" y="834859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 dirty="0">
                <a:latin typeface="Arial"/>
                <a:cs typeface="Arial"/>
              </a:rPr>
              <a:t>в сравнении с 2022 годом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132B9-69FD-49A5-8B65-931DA216EB4F}"/>
              </a:ext>
            </a:extLst>
          </p:cNvPr>
          <p:cNvSpPr txBox="1"/>
          <p:nvPr/>
        </p:nvSpPr>
        <p:spPr>
          <a:xfrm>
            <a:off x="1076529" y="889581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2023 г.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C685876-DF14-4BBB-9C04-C18605601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300394"/>
              </p:ext>
            </p:extLst>
          </p:nvPr>
        </p:nvGraphicFramePr>
        <p:xfrm>
          <a:off x="251520" y="1313846"/>
          <a:ext cx="2952328" cy="21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768E1EA-8B75-4993-A8A3-6DE70CD5D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38696"/>
              </p:ext>
            </p:extLst>
          </p:nvPr>
        </p:nvGraphicFramePr>
        <p:xfrm>
          <a:off x="3707904" y="11259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225347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Коллегия МОН">
  <a:themeElements>
    <a:clrScheme name="презентация Коллегия М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Коллегия М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Коллегия М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Коллегия МОН</Template>
  <TotalTime>27168</TotalTime>
  <Words>1314</Words>
  <Application>Microsoft Office PowerPoint</Application>
  <PresentationFormat>Экран (4:3)</PresentationFormat>
  <Paragraphs>238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</vt:lpstr>
      <vt:lpstr>Georgia</vt:lpstr>
      <vt:lpstr>Microsoft Sans Serif</vt:lpstr>
      <vt:lpstr>Times New Roman</vt:lpstr>
      <vt:lpstr>Verdana</vt:lpstr>
      <vt:lpstr>Wingdings</vt:lpstr>
      <vt:lpstr>презентация Коллегия МОН</vt:lpstr>
      <vt:lpstr>1_Оформление по умолчанию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ПЛАНОВЫЕ КОНТРОЛЬНЫЕ (НАДЗОРНЫЕ)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реализации проекта  по модернизации региональных систем дошкольного образования</dc:title>
  <dc:creator>Alex</dc:creator>
  <cp:lastModifiedBy>Тувобрнадзор</cp:lastModifiedBy>
  <cp:revision>2652</cp:revision>
  <cp:lastPrinted>2023-03-28T03:24:28Z</cp:lastPrinted>
  <dcterms:created xsi:type="dcterms:W3CDTF">2012-03-09T08:33:32Z</dcterms:created>
  <dcterms:modified xsi:type="dcterms:W3CDTF">2023-08-24T10:27:00Z</dcterms:modified>
</cp:coreProperties>
</file>