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86" r:id="rId2"/>
    <p:sldId id="288" r:id="rId3"/>
    <p:sldId id="336" r:id="rId4"/>
    <p:sldId id="342" r:id="rId5"/>
    <p:sldId id="351" r:id="rId6"/>
    <p:sldId id="338" r:id="rId7"/>
    <p:sldId id="339" r:id="rId8"/>
    <p:sldId id="340" r:id="rId9"/>
    <p:sldId id="341" r:id="rId10"/>
    <p:sldId id="343" r:id="rId11"/>
    <p:sldId id="344" r:id="rId12"/>
    <p:sldId id="345" r:id="rId13"/>
    <p:sldId id="348" r:id="rId14"/>
    <p:sldId id="347" r:id="rId15"/>
    <p:sldId id="350" r:id="rId16"/>
    <p:sldId id="349" r:id="rId17"/>
    <p:sldId id="300" r:id="rId18"/>
    <p:sldId id="301" r:id="rId19"/>
  </p:sldIdLst>
  <p:sldSz cx="20104100" cy="11309350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996633"/>
    <a:srgbClr val="FFE285"/>
    <a:srgbClr val="FFF3CD"/>
    <a:srgbClr val="FFE9A3"/>
    <a:srgbClr val="FFEEB9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>
      <p:cViewPr varScale="1">
        <p:scale>
          <a:sx n="71" d="100"/>
          <a:sy n="71" d="100"/>
        </p:scale>
        <p:origin x="174" y="66"/>
      </p:cViewPr>
      <p:guideLst>
        <p:guide orient="horz" pos="2880"/>
        <p:guide pos="21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50;\Documents\&#1054;&#1058;&#1063;&#1045;&#1058;&#1067;%20&#1044;&#1054;&#1050;&#1051;&#1040;&#1044;&#1067;\&#1054;&#1058;&#1063;&#1045;&#1058;&#1067;%201&#1087;&#1075;%202019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50;\Documents\&#1054;&#1058;&#1063;&#1045;&#1058;&#1067;%20&#1044;&#1054;&#1050;&#1051;&#1040;&#1044;&#1067;\&#1054;&#1058;&#1063;&#1045;&#1058;&#1067;%201&#1087;&#1075;%202019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5;&#1086;&#1083;&#1100;&#1079;&#1086;&#1074;&#1072;&#1090;&#1077;&#1083;&#1100;\Documents\&#1057;&#1086;&#1074;&#1077;&#1097;&#1072;&#1085;&#1080;&#1103;,%20&#1082;&#1086;&#1083;&#1083;&#1077;&#1075;&#1080;&#1080;\&#1040;&#1074;&#1075;&#1091;&#1089;&#1090;&#1086;&#1074;&#1089;&#1082;&#1086;&#1077;%20&#1089;&#1086;&#1074;&#1077;&#1097;&#1072;&#1085;&#1080;&#1077;%202023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5;&#1086;&#1083;&#1100;&#1079;&#1086;&#1074;&#1072;&#1090;&#1077;&#1083;&#1100;\Documents\&#1057;&#1086;&#1074;&#1077;&#1097;&#1072;&#1085;&#1080;&#1103;,%20&#1082;&#1086;&#1083;&#1083;&#1077;&#1075;&#1080;&#1080;\&#1040;&#1074;&#1075;&#1091;&#1089;&#1090;&#1086;&#1074;&#1089;&#1082;&#1086;&#1077;%20&#1089;&#1086;&#1074;&#1077;&#1097;&#1072;&#1085;&#1080;&#1077;%202023\&#1051;&#1080;&#1089;&#1090;%20Microsoft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142249234182394"/>
          <c:y val="0.20688700372775218"/>
          <c:w val="0.60393447178706694"/>
          <c:h val="0.59103469670160913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482C-4D54-A5AE-89F3E1BCC125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482C-4D54-A5AE-89F3E1BCC12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2-482C-4D54-A5AE-89F3E1BCC125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82C-4D54-A5AE-89F3E1BCC125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482C-4D54-A5AE-89F3E1BCC125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82C-4D54-A5AE-89F3E1BCC125}"/>
              </c:ext>
            </c:extLst>
          </c:dPt>
          <c:dPt>
            <c:idx val="6"/>
            <c:bubble3D val="0"/>
            <c:spPr>
              <a:solidFill>
                <a:srgbClr val="8FD7DB"/>
              </a:solidFill>
            </c:spPr>
            <c:extLst>
              <c:ext xmlns:c16="http://schemas.microsoft.com/office/drawing/2014/chart" uri="{C3380CC4-5D6E-409C-BE32-E72D297353CC}">
                <c16:uniqueId val="{00000006-482C-4D54-A5AE-89F3E1BCC125}"/>
              </c:ext>
            </c:extLst>
          </c:dPt>
          <c:dLbls>
            <c:dLbl>
              <c:idx val="0"/>
              <c:layout>
                <c:manualLayout>
                  <c:x val="1.4914465543596744E-2"/>
                  <c:y val="-0.16184062880852165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Дошкольные -</a:t>
                    </a:r>
                    <a:r>
                      <a: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191</a:t>
                    </a:r>
                    <a:endParaRPr lang="ru-RU" sz="1800" b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12342949817911"/>
                      <c:h val="0.129881533659027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82C-4D54-A5AE-89F3E1BCC125}"/>
                </c:ext>
              </c:extLst>
            </c:dLbl>
            <c:dLbl>
              <c:idx val="1"/>
              <c:layout>
                <c:manualLayout>
                  <c:x val="5.6855286325955823E-2"/>
                  <c:y val="1.6210924525934433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Дополнительного профессионального образования- 1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46420108006137"/>
                      <c:h val="0.330988251329271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82C-4D54-A5AE-89F3E1BCC125}"/>
                </c:ext>
              </c:extLst>
            </c:dLbl>
            <c:dLbl>
              <c:idx val="2"/>
              <c:layout>
                <c:manualLayout>
                  <c:x val="-0.27652146371313652"/>
                  <c:y val="7.9408169103837051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>
                        <a:solidFill>
                          <a:srgbClr val="0070C0"/>
                        </a:solidFill>
                      </a:rPr>
                      <a:t>Профессиональные - 16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99651357895689"/>
                      <c:h val="0.122607637524705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82C-4D54-A5AE-89F3E1BCC125}"/>
                </c:ext>
              </c:extLst>
            </c:dLbl>
            <c:dLbl>
              <c:idx val="3"/>
              <c:layout>
                <c:manualLayout>
                  <c:x val="-1.4257415659868501E-2"/>
                  <c:y val="0.15806188201310953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err="1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Общеобразо-вательные</a:t>
                    </a:r>
                    <a:r>
                      <a: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 </a:t>
                    </a:r>
                    <a:r>
                      <a: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173</a:t>
                    </a:r>
                    <a:endParaRPr lang="ru-RU" sz="1800" b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3152499628974"/>
                      <c:h val="0.181890912197758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82C-4D54-A5AE-89F3E1BCC125}"/>
                </c:ext>
              </c:extLst>
            </c:dLbl>
            <c:dLbl>
              <c:idx val="4"/>
              <c:layout>
                <c:manualLayout>
                  <c:x val="-1.5420846472600233E-2"/>
                  <c:y val="-7.1024799835631994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Дополнительного образования- 84</a:t>
                    </a:r>
                    <a:endParaRPr lang="ru-RU" sz="1800" b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83020056178823"/>
                      <c:h val="0.230434892494149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82C-4D54-A5AE-89F3E1BCC125}"/>
                </c:ext>
              </c:extLst>
            </c:dLbl>
            <c:dLbl>
              <c:idx val="5"/>
              <c:layout>
                <c:manualLayout>
                  <c:x val="8.2034118794761426E-2"/>
                  <c:y val="-0.11815435386011958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Иные ОО - </a:t>
                    </a:r>
                    <a:r>
                      <a: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56</a:t>
                    </a:r>
                    <a:endParaRPr lang="ru-RU" sz="1800" b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137532061725"/>
                      <c:h val="0.111828944115940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82C-4D54-A5AE-89F3E1BCC125}"/>
                </c:ext>
              </c:extLst>
            </c:dLbl>
            <c:dLbl>
              <c:idx val="6"/>
              <c:layout>
                <c:manualLayout>
                  <c:x val="0.14128870509731917"/>
                  <c:y val="-1.4206200959469802E-3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Научные организации- 4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18677601718421"/>
                      <c:h val="0.16841212407208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82C-4D54-A5AE-89F3E1BCC1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48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Лист5!$A$5:$G$5</c:f>
              <c:strCache>
                <c:ptCount val="7"/>
                <c:pt idx="0">
                  <c:v>Дошкольные ОО</c:v>
                </c:pt>
                <c:pt idx="1">
                  <c:v>Организации дополнительного профессионального образования</c:v>
                </c:pt>
                <c:pt idx="2">
                  <c:v>Профессиональные ОО</c:v>
                </c:pt>
                <c:pt idx="3">
                  <c:v>Общеобразовательные организации</c:v>
                </c:pt>
                <c:pt idx="4">
                  <c:v>Организации дополнительного образования</c:v>
                </c:pt>
                <c:pt idx="5">
                  <c:v>Иные ОО</c:v>
                </c:pt>
                <c:pt idx="6">
                  <c:v>Научные организации</c:v>
                </c:pt>
              </c:strCache>
            </c:strRef>
          </c:cat>
          <c:val>
            <c:numRef>
              <c:f>Лист5!$A$6:$G$6</c:f>
              <c:numCache>
                <c:formatCode>General</c:formatCode>
                <c:ptCount val="7"/>
                <c:pt idx="0">
                  <c:v>196</c:v>
                </c:pt>
                <c:pt idx="1">
                  <c:v>4</c:v>
                </c:pt>
                <c:pt idx="2">
                  <c:v>16</c:v>
                </c:pt>
                <c:pt idx="3">
                  <c:v>179</c:v>
                </c:pt>
                <c:pt idx="4">
                  <c:v>65</c:v>
                </c:pt>
                <c:pt idx="5">
                  <c:v>27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82C-4D54-A5AE-89F3E1BCC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7228461157514"/>
          <c:y val="0.17033664436879808"/>
          <c:w val="0.72958447146011829"/>
          <c:h val="0.68311254587339443"/>
        </c:manualLayout>
      </c:layout>
      <c:pie3DChart>
        <c:varyColors val="1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</c:spPr>
          <c:explosion val="25"/>
          <c:dPt>
            <c:idx val="0"/>
            <c:bubble3D val="0"/>
            <c:explosion val="23"/>
            <c:spPr>
              <a:solidFill>
                <a:srgbClr val="A6FCCD"/>
              </a:solidFill>
            </c:spPr>
            <c:extLst>
              <c:ext xmlns:c16="http://schemas.microsoft.com/office/drawing/2014/chart" uri="{C3380CC4-5D6E-409C-BE32-E72D297353CC}">
                <c16:uniqueId val="{00000001-73FA-4131-9FC1-D2776B7F73B1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3FA-4131-9FC1-D2776B7F73B1}"/>
              </c:ext>
            </c:extLst>
          </c:dPt>
          <c:dLbls>
            <c:dLbl>
              <c:idx val="0"/>
              <c:layout>
                <c:manualLayout>
                  <c:x val="5.7023220870755557E-2"/>
                  <c:y val="0.11002185397393877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800" dirty="0">
                        <a:solidFill>
                          <a:srgbClr val="0070C0"/>
                        </a:solidFill>
                      </a:rPr>
                      <a:t>Общеобразовательных</a:t>
                    </a:r>
                    <a:r>
                      <a:rPr lang="ru-RU" sz="1800" dirty="0"/>
                      <a:t> – </a:t>
                    </a:r>
                    <a:r>
                      <a:rPr lang="ru-RU" sz="1800" dirty="0" smtClean="0">
                        <a:solidFill>
                          <a:srgbClr val="FF0000"/>
                        </a:solidFill>
                      </a:rPr>
                      <a:t>168</a:t>
                    </a:r>
                    <a:endParaRPr lang="ru-RU" sz="180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52110585960063"/>
                      <c:h val="0.203050785091686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3FA-4131-9FC1-D2776B7F73B1}"/>
                </c:ext>
              </c:extLst>
            </c:dLbl>
            <c:dLbl>
              <c:idx val="1"/>
              <c:layout>
                <c:manualLayout>
                  <c:x val="4.0615535605386353E-2"/>
                  <c:y val="8.0233935079706206E-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>
                        <a:solidFill>
                          <a:srgbClr val="0070C0"/>
                        </a:solidFill>
                      </a:rPr>
                      <a:t>Профессиональных</a:t>
                    </a:r>
                    <a:r>
                      <a:rPr lang="ru-RU" sz="1800" dirty="0">
                        <a:solidFill>
                          <a:schemeClr val="tx2"/>
                        </a:solidFill>
                      </a:rPr>
                      <a:t>  -</a:t>
                    </a:r>
                    <a:r>
                      <a:rPr lang="ru-RU" sz="3200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ru-RU" sz="3200" dirty="0" smtClean="0">
                        <a:solidFill>
                          <a:srgbClr val="FF0000"/>
                        </a:solidFill>
                      </a:rPr>
                      <a:t>15</a:t>
                    </a:r>
                    <a:endParaRPr lang="ru-RU" sz="600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3190914922339"/>
                      <c:h val="0.35270351972417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3FA-4131-9FC1-D2776B7F73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Лист5!$B$44:$B$45</c:f>
              <c:strCache>
                <c:ptCount val="2"/>
                <c:pt idx="0">
                  <c:v>плановых проверок</c:v>
                </c:pt>
                <c:pt idx="1">
                  <c:v>внеплановых проверок</c:v>
                </c:pt>
              </c:strCache>
            </c:strRef>
          </c:cat>
          <c:val>
            <c:numRef>
              <c:f>Лист5!$C$44:$C$45</c:f>
              <c:numCache>
                <c:formatCode>General</c:formatCode>
                <c:ptCount val="2"/>
                <c:pt idx="0">
                  <c:v>72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FA-4131-9FC1-D2776B7F7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557845259837255E-2"/>
          <c:y val="1.52411179602007E-2"/>
          <c:w val="0.93918199403111269"/>
          <c:h val="0.7129130975510207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Лист2!$B$5</c:f>
              <c:strCache>
                <c:ptCount val="1"/>
                <c:pt idx="0">
                  <c:v>Наличие доступа к учебному плану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Лист2!$A$6:$A$27</c:f>
              <c:strCache>
                <c:ptCount val="22"/>
                <c:pt idx="0">
                  <c:v>СОШ с.Тээли</c:v>
                </c:pt>
                <c:pt idx="1">
                  <c:v>СОШ № 1 с. К-Мажалык</c:v>
                </c:pt>
                <c:pt idx="2">
                  <c:v>СОШ № 1 г.Чадаана</c:v>
                </c:pt>
                <c:pt idx="3">
                  <c:v>СОШ № 1 с.Сарыг-Сеп</c:v>
                </c:pt>
                <c:pt idx="4">
                  <c:v>СОШ № 1 пгт. Каа-Хем</c:v>
                </c:pt>
                <c:pt idx="5">
                  <c:v>СОШ № 1 с.Мугур-Аксы</c:v>
                </c:pt>
                <c:pt idx="6">
                  <c:v>СОШ с.Суг-Аксы</c:v>
                </c:pt>
                <c:pt idx="7">
                  <c:v>СОШ с. Хандагайты</c:v>
                </c:pt>
                <c:pt idx="8">
                  <c:v>СОШ № 1 г.Турана</c:v>
                </c:pt>
                <c:pt idx="9">
                  <c:v>СОШ с. Бай-Хаак</c:v>
                </c:pt>
                <c:pt idx="10">
                  <c:v>СОШ с.Кунгуртуг</c:v>
                </c:pt>
                <c:pt idx="11">
                  <c:v>СОШ № 1 с.Самагалтай</c:v>
                </c:pt>
                <c:pt idx="12">
                  <c:v>СОШ с. Тоора-Хем</c:v>
                </c:pt>
                <c:pt idx="13">
                  <c:v>СОШ № 1 г.Шагонара</c:v>
                </c:pt>
                <c:pt idx="14">
                  <c:v>СОШ с.Чаа-Холь</c:v>
                </c:pt>
                <c:pt idx="15">
                  <c:v>СОШ с. Хову-Аксы</c:v>
                </c:pt>
                <c:pt idx="16">
                  <c:v>МБОУ Эрзинская СШ </c:v>
                </c:pt>
                <c:pt idx="17">
                  <c:v>СОШ № 1 г.Ак-Довурак</c:v>
                </c:pt>
                <c:pt idx="18">
                  <c:v>СОШ № 8 г. Кызыла</c:v>
                </c:pt>
                <c:pt idx="19">
                  <c:v>Лицей № 15 г.Кызыла</c:v>
                </c:pt>
                <c:pt idx="20">
                  <c:v>ГБОУ РШИ ТКК</c:v>
                </c:pt>
                <c:pt idx="21">
                  <c:v>ГАОУ РТ ТРЛИ</c:v>
                </c:pt>
              </c:strCache>
            </c:strRef>
          </c:cat>
          <c:val>
            <c:numRef>
              <c:f>Лист2!$B$6:$B$27</c:f>
              <c:numCache>
                <c:formatCode>General</c:formatCode>
                <c:ptCount val="22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10-44AD-BA87-B8C35B97A9AB}"/>
            </c:ext>
          </c:extLst>
        </c:ser>
        <c:ser>
          <c:idx val="1"/>
          <c:order val="1"/>
          <c:tx>
            <c:strRef>
              <c:f>Лист2!$C$5</c:f>
              <c:strCache>
                <c:ptCount val="1"/>
                <c:pt idx="0">
                  <c:v>Наличие рабочих программ</c:v>
                </c:pt>
              </c:strCache>
            </c:strRef>
          </c:tx>
          <c:spPr>
            <a:solidFill>
              <a:srgbClr val="FFE285"/>
            </a:solidFill>
            <a:ln>
              <a:noFill/>
            </a:ln>
            <a:effectLst/>
            <a:sp3d/>
          </c:spPr>
          <c:invertIfNegative val="0"/>
          <c:cat>
            <c:strRef>
              <c:f>Лист2!$A$6:$A$27</c:f>
              <c:strCache>
                <c:ptCount val="22"/>
                <c:pt idx="0">
                  <c:v>СОШ с.Тээли</c:v>
                </c:pt>
                <c:pt idx="1">
                  <c:v>СОШ № 1 с. К-Мажалык</c:v>
                </c:pt>
                <c:pt idx="2">
                  <c:v>СОШ № 1 г.Чадаана</c:v>
                </c:pt>
                <c:pt idx="3">
                  <c:v>СОШ № 1 с.Сарыг-Сеп</c:v>
                </c:pt>
                <c:pt idx="4">
                  <c:v>СОШ № 1 пгт. Каа-Хем</c:v>
                </c:pt>
                <c:pt idx="5">
                  <c:v>СОШ № 1 с.Мугур-Аксы</c:v>
                </c:pt>
                <c:pt idx="6">
                  <c:v>СОШ с.Суг-Аксы</c:v>
                </c:pt>
                <c:pt idx="7">
                  <c:v>СОШ с. Хандагайты</c:v>
                </c:pt>
                <c:pt idx="8">
                  <c:v>СОШ № 1 г.Турана</c:v>
                </c:pt>
                <c:pt idx="9">
                  <c:v>СОШ с. Бай-Хаак</c:v>
                </c:pt>
                <c:pt idx="10">
                  <c:v>СОШ с.Кунгуртуг</c:v>
                </c:pt>
                <c:pt idx="11">
                  <c:v>СОШ № 1 с.Самагалтай</c:v>
                </c:pt>
                <c:pt idx="12">
                  <c:v>СОШ с. Тоора-Хем</c:v>
                </c:pt>
                <c:pt idx="13">
                  <c:v>СОШ № 1 г.Шагонара</c:v>
                </c:pt>
                <c:pt idx="14">
                  <c:v>СОШ с.Чаа-Холь</c:v>
                </c:pt>
                <c:pt idx="15">
                  <c:v>СОШ с. Хову-Аксы</c:v>
                </c:pt>
                <c:pt idx="16">
                  <c:v>МБОУ Эрзинская СШ </c:v>
                </c:pt>
                <c:pt idx="17">
                  <c:v>СОШ № 1 г.Ак-Довурак</c:v>
                </c:pt>
                <c:pt idx="18">
                  <c:v>СОШ № 8 г. Кызыла</c:v>
                </c:pt>
                <c:pt idx="19">
                  <c:v>Лицей № 15 г.Кызыла</c:v>
                </c:pt>
                <c:pt idx="20">
                  <c:v>ГБОУ РШИ ТКК</c:v>
                </c:pt>
                <c:pt idx="21">
                  <c:v>ГАОУ РТ ТРЛИ</c:v>
                </c:pt>
              </c:strCache>
            </c:strRef>
          </c:cat>
          <c:val>
            <c:numRef>
              <c:f>Лист2!$C$6:$C$27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10-44AD-BA87-B8C35B97A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022512"/>
        <c:axId val="210019600"/>
        <c:axId val="0"/>
      </c:bar3DChart>
      <c:catAx>
        <c:axId val="21002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0019600"/>
        <c:crosses val="autoZero"/>
        <c:auto val="1"/>
        <c:lblAlgn val="ctr"/>
        <c:lblOffset val="100"/>
        <c:noMultiLvlLbl val="0"/>
      </c:catAx>
      <c:valAx>
        <c:axId val="210019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002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314903992944863"/>
          <c:y val="8.8634513832479708E-2"/>
          <c:w val="0.32276372450096608"/>
          <c:h val="0.116198694099149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051133090071059E-2"/>
          <c:y val="4.1619603584034763E-2"/>
          <c:w val="0.92098377184559244"/>
          <c:h val="0.5851911937731921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Лист3!$B$3</c:f>
              <c:strCache>
                <c:ptCount val="1"/>
                <c:pt idx="0">
                  <c:v>Наличие доступа к цифровой (электронной) библиотеке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Лист3!$A$4:$A$18</c:f>
              <c:strCache>
                <c:ptCount val="15"/>
                <c:pt idx="0">
                  <c:v>  ГБПОУ РТ «КТТ»  </c:v>
                </c:pt>
                <c:pt idx="1">
                  <c:v>ГБПОУ РТ «ТСХТ»</c:v>
                </c:pt>
                <c:pt idx="2">
                  <c:v>ГБПОУ РТ «ТСТ»</c:v>
                </c:pt>
                <c:pt idx="3">
                  <c:v>ГБПОУ РТ «ТТТ»</c:v>
                </c:pt>
                <c:pt idx="4">
                  <c:v>ГБПОУ РТ «ТТА»</c:v>
                </c:pt>
                <c:pt idx="5">
                  <c:v>ГБПОУ РТ «ТПТ»  </c:v>
                </c:pt>
                <c:pt idx="6">
                  <c:v>ГБПОУ РТ "ТГТ"</c:v>
                </c:pt>
                <c:pt idx="7">
                  <c:v>ГБПОУ РТ «ТТНП» </c:v>
                </c:pt>
                <c:pt idx="8">
                  <c:v>НОУ СПО «КТЭИП»  </c:v>
                </c:pt>
                <c:pt idx="9">
                  <c:v>ГБПОУ РТ "УОР"</c:v>
                </c:pt>
                <c:pt idx="10">
                  <c:v>ГБПОУ РТ «ТТИТ»  </c:v>
                </c:pt>
                <c:pt idx="11">
                  <c:v>БПОУ РТ «АГТ»   </c:v>
                </c:pt>
                <c:pt idx="12">
                  <c:v>ГБПОУ РТ «ТАПТ»  </c:v>
                </c:pt>
                <c:pt idx="13">
                  <c:v>ГБПОУ РТ "ККИ"</c:v>
                </c:pt>
                <c:pt idx="14">
                  <c:v>ГБПОУ РТ «РМК»</c:v>
                </c:pt>
              </c:strCache>
            </c:strRef>
          </c:cat>
          <c:val>
            <c:numRef>
              <c:f>Лист3!$B$4:$B$18</c:f>
              <c:numCache>
                <c:formatCode>General</c:formatCode>
                <c:ptCount val="1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2-4E2C-B893-76672CC55281}"/>
            </c:ext>
          </c:extLst>
        </c:ser>
        <c:ser>
          <c:idx val="1"/>
          <c:order val="1"/>
          <c:tx>
            <c:strRef>
              <c:f>Лист3!$C$3</c:f>
              <c:strCache>
                <c:ptCount val="1"/>
                <c:pt idx="0">
                  <c:v>Наличие доступа к электронному расписанию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  <a:sp3d/>
          </c:spPr>
          <c:invertIfNegative val="0"/>
          <c:cat>
            <c:strRef>
              <c:f>Лист3!$A$4:$A$18</c:f>
              <c:strCache>
                <c:ptCount val="15"/>
                <c:pt idx="0">
                  <c:v>  ГБПОУ РТ «КТТ»  </c:v>
                </c:pt>
                <c:pt idx="1">
                  <c:v>ГБПОУ РТ «ТСХТ»</c:v>
                </c:pt>
                <c:pt idx="2">
                  <c:v>ГБПОУ РТ «ТСТ»</c:v>
                </c:pt>
                <c:pt idx="3">
                  <c:v>ГБПОУ РТ «ТТТ»</c:v>
                </c:pt>
                <c:pt idx="4">
                  <c:v>ГБПОУ РТ «ТТА»</c:v>
                </c:pt>
                <c:pt idx="5">
                  <c:v>ГБПОУ РТ «ТПТ»  </c:v>
                </c:pt>
                <c:pt idx="6">
                  <c:v>ГБПОУ РТ "ТГТ"</c:v>
                </c:pt>
                <c:pt idx="7">
                  <c:v>ГБПОУ РТ «ТТНП» </c:v>
                </c:pt>
                <c:pt idx="8">
                  <c:v>НОУ СПО «КТЭИП»  </c:v>
                </c:pt>
                <c:pt idx="9">
                  <c:v>ГБПОУ РТ "УОР"</c:v>
                </c:pt>
                <c:pt idx="10">
                  <c:v>ГБПОУ РТ «ТТИТ»  </c:v>
                </c:pt>
                <c:pt idx="11">
                  <c:v>БПОУ РТ «АГТ»   </c:v>
                </c:pt>
                <c:pt idx="12">
                  <c:v>ГБПОУ РТ «ТАПТ»  </c:v>
                </c:pt>
                <c:pt idx="13">
                  <c:v>ГБПОУ РТ "ККИ"</c:v>
                </c:pt>
                <c:pt idx="14">
                  <c:v>ГБПОУ РТ «РМК»</c:v>
                </c:pt>
              </c:strCache>
            </c:strRef>
          </c:cat>
          <c:val>
            <c:numRef>
              <c:f>Лист3!$C$4:$C$18</c:f>
              <c:numCache>
                <c:formatCode>General</c:formatCode>
                <c:ptCount val="1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82-4E2C-B893-76672CC55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7909056"/>
        <c:axId val="437908640"/>
        <c:axId val="0"/>
      </c:bar3DChart>
      <c:catAx>
        <c:axId val="43790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7908640"/>
        <c:crosses val="autoZero"/>
        <c:auto val="1"/>
        <c:lblAlgn val="ctr"/>
        <c:lblOffset val="100"/>
        <c:noMultiLvlLbl val="0"/>
      </c:catAx>
      <c:valAx>
        <c:axId val="437908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790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074968200243836"/>
          <c:y val="0.11081707177907109"/>
          <c:w val="0.47102450231731097"/>
          <c:h val="0.145697867799738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789237-4D27-45A2-B01B-5CA2AEAB082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7986B1A-6A9A-43B3-AB19-49B02399A798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целей государственной аккредитации образовательной деятельности</a:t>
          </a:r>
        </a:p>
      </dgm:t>
    </dgm:pt>
    <dgm:pt modelId="{295D6825-6BAB-460E-B5EA-915DCC74ED65}" type="parTrans" cxnId="{03068BCF-5727-4F4E-B721-9A693AD0540C}">
      <dgm:prSet/>
      <dgm:spPr/>
      <dgm:t>
        <a:bodyPr/>
        <a:lstStyle/>
        <a:p>
          <a:endParaRPr lang="ru-RU"/>
        </a:p>
      </dgm:t>
    </dgm:pt>
    <dgm:pt modelId="{BB026543-AFE3-4664-9FB2-30ADBA1536C6}" type="sibTrans" cxnId="{03068BCF-5727-4F4E-B721-9A693AD0540C}">
      <dgm:prSet/>
      <dgm:spPr/>
      <dgm:t>
        <a:bodyPr/>
        <a:lstStyle/>
        <a:p>
          <a:endParaRPr lang="ru-RU"/>
        </a:p>
      </dgm:t>
    </dgm:pt>
    <dgm:pt modelId="{8580975D-4C66-4044-8FDD-C1C45BBDC806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целей осуществления аккредитационного мониторинга </a:t>
          </a:r>
        </a:p>
      </dgm:t>
    </dgm:pt>
    <dgm:pt modelId="{2EA3AFFD-FB4A-456E-80B6-2731FDED2C2C}" type="parTrans" cxnId="{5C4CFB61-947D-4EA5-88C4-7AB48C06EF92}">
      <dgm:prSet/>
      <dgm:spPr/>
      <dgm:t>
        <a:bodyPr/>
        <a:lstStyle/>
        <a:p>
          <a:endParaRPr lang="ru-RU"/>
        </a:p>
      </dgm:t>
    </dgm:pt>
    <dgm:pt modelId="{F1AAF584-FADD-4D32-8A46-0F8452FB74F1}" type="sibTrans" cxnId="{5C4CFB61-947D-4EA5-88C4-7AB48C06EF92}">
      <dgm:prSet/>
      <dgm:spPr/>
      <dgm:t>
        <a:bodyPr/>
        <a:lstStyle/>
        <a:p>
          <a:endParaRPr lang="ru-RU"/>
        </a:p>
      </dgm:t>
    </dgm:pt>
    <dgm:pt modelId="{C5A36842-06E6-416C-AA7B-4E0C2D8BC45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целей осуществления федерального государственного контроля (надзора) в сфере образования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CE3099-B7C9-4468-9877-3A93564E16A1}" type="parTrans" cxnId="{A7FD623F-B211-4296-B98E-FCDEEF0554D1}">
      <dgm:prSet/>
      <dgm:spPr/>
      <dgm:t>
        <a:bodyPr/>
        <a:lstStyle/>
        <a:p>
          <a:endParaRPr lang="ru-RU"/>
        </a:p>
      </dgm:t>
    </dgm:pt>
    <dgm:pt modelId="{7AB0AB2C-E74E-4411-B356-847AECDB7313}" type="sibTrans" cxnId="{A7FD623F-B211-4296-B98E-FCDEEF0554D1}">
      <dgm:prSet/>
      <dgm:spPr/>
      <dgm:t>
        <a:bodyPr/>
        <a:lstStyle/>
        <a:p>
          <a:endParaRPr lang="ru-RU"/>
        </a:p>
      </dgm:t>
    </dgm:pt>
    <dgm:pt modelId="{0DDB3585-249F-493C-8E6B-B91EE7A3ADA5}" type="pres">
      <dgm:prSet presAssocID="{DF789237-4D27-45A2-B01B-5CA2AEAB082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E193C3D-3770-4900-BD84-AD99B5517AF9}" type="pres">
      <dgm:prSet presAssocID="{DF789237-4D27-45A2-B01B-5CA2AEAB0820}" presName="Name1" presStyleCnt="0"/>
      <dgm:spPr/>
    </dgm:pt>
    <dgm:pt modelId="{ACF5B46A-E068-46D2-86AB-F3954AACE87F}" type="pres">
      <dgm:prSet presAssocID="{DF789237-4D27-45A2-B01B-5CA2AEAB0820}" presName="cycle" presStyleCnt="0"/>
      <dgm:spPr/>
    </dgm:pt>
    <dgm:pt modelId="{BF3916A1-C8EA-4DC3-B887-8910E8308212}" type="pres">
      <dgm:prSet presAssocID="{DF789237-4D27-45A2-B01B-5CA2AEAB0820}" presName="srcNode" presStyleLbl="node1" presStyleIdx="0" presStyleCnt="3"/>
      <dgm:spPr/>
    </dgm:pt>
    <dgm:pt modelId="{BA2B7EC3-8481-411F-AAF1-03F7DB022BFF}" type="pres">
      <dgm:prSet presAssocID="{DF789237-4D27-45A2-B01B-5CA2AEAB0820}" presName="conn" presStyleLbl="parChTrans1D2" presStyleIdx="0" presStyleCnt="1"/>
      <dgm:spPr/>
      <dgm:t>
        <a:bodyPr/>
        <a:lstStyle/>
        <a:p>
          <a:endParaRPr lang="ru-RU"/>
        </a:p>
      </dgm:t>
    </dgm:pt>
    <dgm:pt modelId="{8C4898DC-4CD6-4A5B-B360-2C4CFA7B8C1E}" type="pres">
      <dgm:prSet presAssocID="{DF789237-4D27-45A2-B01B-5CA2AEAB0820}" presName="extraNode" presStyleLbl="node1" presStyleIdx="0" presStyleCnt="3"/>
      <dgm:spPr/>
    </dgm:pt>
    <dgm:pt modelId="{C2A6C17A-8793-4438-B7A4-B69E3C377968}" type="pres">
      <dgm:prSet presAssocID="{DF789237-4D27-45A2-B01B-5CA2AEAB0820}" presName="dstNode" presStyleLbl="node1" presStyleIdx="0" presStyleCnt="3"/>
      <dgm:spPr/>
    </dgm:pt>
    <dgm:pt modelId="{59367CAA-BA89-4D49-8785-799C19C4CCC1}" type="pres">
      <dgm:prSet presAssocID="{47986B1A-6A9A-43B3-AB19-49B02399A79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FC11C-5011-4E31-AC9C-75423D4E86F5}" type="pres">
      <dgm:prSet presAssocID="{47986B1A-6A9A-43B3-AB19-49B02399A798}" presName="accent_1" presStyleCnt="0"/>
      <dgm:spPr/>
    </dgm:pt>
    <dgm:pt modelId="{C5F27A77-C9E1-4B70-949E-DBBBFC135886}" type="pres">
      <dgm:prSet presAssocID="{47986B1A-6A9A-43B3-AB19-49B02399A798}" presName="accentRepeatNode" presStyleLbl="solidFgAcc1" presStyleIdx="0" presStyleCnt="3"/>
      <dgm:spPr/>
    </dgm:pt>
    <dgm:pt modelId="{EC64C498-79B7-4A42-8469-448E401359A2}" type="pres">
      <dgm:prSet presAssocID="{8580975D-4C66-4044-8FDD-C1C45BBDC80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5EB63-4173-4884-AFA1-A7F525B867CB}" type="pres">
      <dgm:prSet presAssocID="{8580975D-4C66-4044-8FDD-C1C45BBDC806}" presName="accent_2" presStyleCnt="0"/>
      <dgm:spPr/>
    </dgm:pt>
    <dgm:pt modelId="{1AD5A39C-7ABA-411A-B363-FA33CABF6AE2}" type="pres">
      <dgm:prSet presAssocID="{8580975D-4C66-4044-8FDD-C1C45BBDC806}" presName="accentRepeatNode" presStyleLbl="solidFgAcc1" presStyleIdx="1" presStyleCnt="3"/>
      <dgm:spPr/>
    </dgm:pt>
    <dgm:pt modelId="{2D4B0ECA-9D0C-4C18-8F50-FC07FDCCCF2B}" type="pres">
      <dgm:prSet presAssocID="{C5A36842-06E6-416C-AA7B-4E0C2D8BC45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8E52A-03E7-4BB7-8C14-95B686530317}" type="pres">
      <dgm:prSet presAssocID="{C5A36842-06E6-416C-AA7B-4E0C2D8BC458}" presName="accent_3" presStyleCnt="0"/>
      <dgm:spPr/>
    </dgm:pt>
    <dgm:pt modelId="{BD0A4D1C-E45E-4E8B-9BBE-66370983BC02}" type="pres">
      <dgm:prSet presAssocID="{C5A36842-06E6-416C-AA7B-4E0C2D8BC458}" presName="accentRepeatNode" presStyleLbl="solidFgAcc1" presStyleIdx="2" presStyleCnt="3"/>
      <dgm:spPr/>
    </dgm:pt>
  </dgm:ptLst>
  <dgm:cxnLst>
    <dgm:cxn modelId="{927A738B-3503-49E9-8E32-CF7C37753864}" type="presOf" srcId="{BB026543-AFE3-4664-9FB2-30ADBA1536C6}" destId="{BA2B7EC3-8481-411F-AAF1-03F7DB022BFF}" srcOrd="0" destOrd="0" presId="urn:microsoft.com/office/officeart/2008/layout/VerticalCurvedList"/>
    <dgm:cxn modelId="{6E0C90E6-2538-4AF9-9509-644A3AB778F3}" type="presOf" srcId="{47986B1A-6A9A-43B3-AB19-49B02399A798}" destId="{59367CAA-BA89-4D49-8785-799C19C4CCC1}" srcOrd="0" destOrd="0" presId="urn:microsoft.com/office/officeart/2008/layout/VerticalCurvedList"/>
    <dgm:cxn modelId="{03068BCF-5727-4F4E-B721-9A693AD0540C}" srcId="{DF789237-4D27-45A2-B01B-5CA2AEAB0820}" destId="{47986B1A-6A9A-43B3-AB19-49B02399A798}" srcOrd="0" destOrd="0" parTransId="{295D6825-6BAB-460E-B5EA-915DCC74ED65}" sibTransId="{BB026543-AFE3-4664-9FB2-30ADBA1536C6}"/>
    <dgm:cxn modelId="{A7FD623F-B211-4296-B98E-FCDEEF0554D1}" srcId="{DF789237-4D27-45A2-B01B-5CA2AEAB0820}" destId="{C5A36842-06E6-416C-AA7B-4E0C2D8BC458}" srcOrd="2" destOrd="0" parTransId="{85CE3099-B7C9-4468-9877-3A93564E16A1}" sibTransId="{7AB0AB2C-E74E-4411-B356-847AECDB7313}"/>
    <dgm:cxn modelId="{5C4CFB61-947D-4EA5-88C4-7AB48C06EF92}" srcId="{DF789237-4D27-45A2-B01B-5CA2AEAB0820}" destId="{8580975D-4C66-4044-8FDD-C1C45BBDC806}" srcOrd="1" destOrd="0" parTransId="{2EA3AFFD-FB4A-456E-80B6-2731FDED2C2C}" sibTransId="{F1AAF584-FADD-4D32-8A46-0F8452FB74F1}"/>
    <dgm:cxn modelId="{7AC2E6A7-E956-4E1B-8A1E-78639F11B595}" type="presOf" srcId="{8580975D-4C66-4044-8FDD-C1C45BBDC806}" destId="{EC64C498-79B7-4A42-8469-448E401359A2}" srcOrd="0" destOrd="0" presId="urn:microsoft.com/office/officeart/2008/layout/VerticalCurvedList"/>
    <dgm:cxn modelId="{25818EDF-0B7E-4F70-9675-2B73CF5DDFBF}" type="presOf" srcId="{DF789237-4D27-45A2-B01B-5CA2AEAB0820}" destId="{0DDB3585-249F-493C-8E6B-B91EE7A3ADA5}" srcOrd="0" destOrd="0" presId="urn:microsoft.com/office/officeart/2008/layout/VerticalCurvedList"/>
    <dgm:cxn modelId="{FFFD3EC1-DD7A-4897-AFAE-6FD9EC8571D9}" type="presOf" srcId="{C5A36842-06E6-416C-AA7B-4E0C2D8BC458}" destId="{2D4B0ECA-9D0C-4C18-8F50-FC07FDCCCF2B}" srcOrd="0" destOrd="0" presId="urn:microsoft.com/office/officeart/2008/layout/VerticalCurvedList"/>
    <dgm:cxn modelId="{51E643A0-5AFD-4A01-AE3A-1DCB907A5278}" type="presParOf" srcId="{0DDB3585-249F-493C-8E6B-B91EE7A3ADA5}" destId="{7E193C3D-3770-4900-BD84-AD99B5517AF9}" srcOrd="0" destOrd="0" presId="urn:microsoft.com/office/officeart/2008/layout/VerticalCurvedList"/>
    <dgm:cxn modelId="{399D51C2-FD8C-4CC9-A5C8-C18551851B0F}" type="presParOf" srcId="{7E193C3D-3770-4900-BD84-AD99B5517AF9}" destId="{ACF5B46A-E068-46D2-86AB-F3954AACE87F}" srcOrd="0" destOrd="0" presId="urn:microsoft.com/office/officeart/2008/layout/VerticalCurvedList"/>
    <dgm:cxn modelId="{DDE5759B-05E3-4CE8-9E00-0DBEB68E0B06}" type="presParOf" srcId="{ACF5B46A-E068-46D2-86AB-F3954AACE87F}" destId="{BF3916A1-C8EA-4DC3-B887-8910E8308212}" srcOrd="0" destOrd="0" presId="urn:microsoft.com/office/officeart/2008/layout/VerticalCurvedList"/>
    <dgm:cxn modelId="{7589E28E-B642-4A3A-B362-3C1A1A0723A5}" type="presParOf" srcId="{ACF5B46A-E068-46D2-86AB-F3954AACE87F}" destId="{BA2B7EC3-8481-411F-AAF1-03F7DB022BFF}" srcOrd="1" destOrd="0" presId="urn:microsoft.com/office/officeart/2008/layout/VerticalCurvedList"/>
    <dgm:cxn modelId="{4CF5F105-C1EC-4FCC-A7AD-6FDE6EBAD9BD}" type="presParOf" srcId="{ACF5B46A-E068-46D2-86AB-F3954AACE87F}" destId="{8C4898DC-4CD6-4A5B-B360-2C4CFA7B8C1E}" srcOrd="2" destOrd="0" presId="urn:microsoft.com/office/officeart/2008/layout/VerticalCurvedList"/>
    <dgm:cxn modelId="{74A7B834-4E39-47E2-870F-A69DC60E36E1}" type="presParOf" srcId="{ACF5B46A-E068-46D2-86AB-F3954AACE87F}" destId="{C2A6C17A-8793-4438-B7A4-B69E3C377968}" srcOrd="3" destOrd="0" presId="urn:microsoft.com/office/officeart/2008/layout/VerticalCurvedList"/>
    <dgm:cxn modelId="{96B752ED-A3DC-4E48-8562-F8C1D843453B}" type="presParOf" srcId="{7E193C3D-3770-4900-BD84-AD99B5517AF9}" destId="{59367CAA-BA89-4D49-8785-799C19C4CCC1}" srcOrd="1" destOrd="0" presId="urn:microsoft.com/office/officeart/2008/layout/VerticalCurvedList"/>
    <dgm:cxn modelId="{B9CBE6D1-1D75-40A6-B3FD-611C26E6690B}" type="presParOf" srcId="{7E193C3D-3770-4900-BD84-AD99B5517AF9}" destId="{633FC11C-5011-4E31-AC9C-75423D4E86F5}" srcOrd="2" destOrd="0" presId="urn:microsoft.com/office/officeart/2008/layout/VerticalCurvedList"/>
    <dgm:cxn modelId="{F19AD9E3-DD3A-42A7-AD60-0280E606C1DA}" type="presParOf" srcId="{633FC11C-5011-4E31-AC9C-75423D4E86F5}" destId="{C5F27A77-C9E1-4B70-949E-DBBBFC135886}" srcOrd="0" destOrd="0" presId="urn:microsoft.com/office/officeart/2008/layout/VerticalCurvedList"/>
    <dgm:cxn modelId="{F1B4801C-6854-46E5-8871-94B11E312991}" type="presParOf" srcId="{7E193C3D-3770-4900-BD84-AD99B5517AF9}" destId="{EC64C498-79B7-4A42-8469-448E401359A2}" srcOrd="3" destOrd="0" presId="urn:microsoft.com/office/officeart/2008/layout/VerticalCurvedList"/>
    <dgm:cxn modelId="{0ECD324B-C769-41A6-9D23-F4C1AF4C2B0B}" type="presParOf" srcId="{7E193C3D-3770-4900-BD84-AD99B5517AF9}" destId="{E825EB63-4173-4884-AFA1-A7F525B867CB}" srcOrd="4" destOrd="0" presId="urn:microsoft.com/office/officeart/2008/layout/VerticalCurvedList"/>
    <dgm:cxn modelId="{154AE320-A947-4084-A85C-C9A410DA4B29}" type="presParOf" srcId="{E825EB63-4173-4884-AFA1-A7F525B867CB}" destId="{1AD5A39C-7ABA-411A-B363-FA33CABF6AE2}" srcOrd="0" destOrd="0" presId="urn:microsoft.com/office/officeart/2008/layout/VerticalCurvedList"/>
    <dgm:cxn modelId="{E1A20FA6-C265-43AA-A934-CDD6AF52D7CB}" type="presParOf" srcId="{7E193C3D-3770-4900-BD84-AD99B5517AF9}" destId="{2D4B0ECA-9D0C-4C18-8F50-FC07FDCCCF2B}" srcOrd="5" destOrd="0" presId="urn:microsoft.com/office/officeart/2008/layout/VerticalCurvedList"/>
    <dgm:cxn modelId="{723340FC-1B5C-4B07-8EAD-E8FB05CAC0A8}" type="presParOf" srcId="{7E193C3D-3770-4900-BD84-AD99B5517AF9}" destId="{71E8E52A-03E7-4BB7-8C14-95B686530317}" srcOrd="6" destOrd="0" presId="urn:microsoft.com/office/officeart/2008/layout/VerticalCurvedList"/>
    <dgm:cxn modelId="{F2675C88-9144-4D2D-ABE2-224AC9287C34}" type="presParOf" srcId="{71E8E52A-03E7-4BB7-8C14-95B686530317}" destId="{BD0A4D1C-E45E-4E8B-9BBE-66370983BC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B7EC3-8481-411F-AAF1-03F7DB022BFF}">
      <dsp:nvSpPr>
        <dsp:cNvPr id="0" name=""/>
        <dsp:cNvSpPr/>
      </dsp:nvSpPr>
      <dsp:spPr>
        <a:xfrm>
          <a:off x="-4760700" y="-729699"/>
          <a:ext cx="5670445" cy="5670445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67CAA-BA89-4D49-8785-799C19C4CCC1}">
      <dsp:nvSpPr>
        <dsp:cNvPr id="0" name=""/>
        <dsp:cNvSpPr/>
      </dsp:nvSpPr>
      <dsp:spPr>
        <a:xfrm>
          <a:off x="585096" y="421104"/>
          <a:ext cx="8293406" cy="8422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50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целей государственной аккредитации образовательной деятельности</a:t>
          </a:r>
        </a:p>
      </dsp:txBody>
      <dsp:txXfrm>
        <a:off x="585096" y="421104"/>
        <a:ext cx="8293406" cy="842209"/>
      </dsp:txXfrm>
    </dsp:sp>
    <dsp:sp modelId="{C5F27A77-C9E1-4B70-949E-DBBBFC135886}">
      <dsp:nvSpPr>
        <dsp:cNvPr id="0" name=""/>
        <dsp:cNvSpPr/>
      </dsp:nvSpPr>
      <dsp:spPr>
        <a:xfrm>
          <a:off x="58715" y="315828"/>
          <a:ext cx="1052761" cy="10527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4C498-79B7-4A42-8469-448E401359A2}">
      <dsp:nvSpPr>
        <dsp:cNvPr id="0" name=""/>
        <dsp:cNvSpPr/>
      </dsp:nvSpPr>
      <dsp:spPr>
        <a:xfrm>
          <a:off x="891239" y="1684418"/>
          <a:ext cx="7987263" cy="842209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50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целей осуществления аккредитационного мониторинга </a:t>
          </a:r>
        </a:p>
      </dsp:txBody>
      <dsp:txXfrm>
        <a:off x="891239" y="1684418"/>
        <a:ext cx="7987263" cy="842209"/>
      </dsp:txXfrm>
    </dsp:sp>
    <dsp:sp modelId="{1AD5A39C-7ABA-411A-B363-FA33CABF6AE2}">
      <dsp:nvSpPr>
        <dsp:cNvPr id="0" name=""/>
        <dsp:cNvSpPr/>
      </dsp:nvSpPr>
      <dsp:spPr>
        <a:xfrm>
          <a:off x="364858" y="1579142"/>
          <a:ext cx="1052761" cy="10527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B0ECA-9D0C-4C18-8F50-FC07FDCCCF2B}">
      <dsp:nvSpPr>
        <dsp:cNvPr id="0" name=""/>
        <dsp:cNvSpPr/>
      </dsp:nvSpPr>
      <dsp:spPr>
        <a:xfrm>
          <a:off x="585096" y="2947732"/>
          <a:ext cx="8293406" cy="84220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50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целей осуществления федерального государственного контроля (надзора) в сфере образования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5096" y="2947732"/>
        <a:ext cx="8293406" cy="842209"/>
      </dsp:txXfrm>
    </dsp:sp>
    <dsp:sp modelId="{BD0A4D1C-E45E-4E8B-9BBE-66370983BC02}">
      <dsp:nvSpPr>
        <dsp:cNvPr id="0" name=""/>
        <dsp:cNvSpPr/>
      </dsp:nvSpPr>
      <dsp:spPr>
        <a:xfrm>
          <a:off x="58715" y="2842456"/>
          <a:ext cx="1052761" cy="10527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632" cy="338818"/>
          </a:xfrm>
          <a:prstGeom prst="rect">
            <a:avLst/>
          </a:prstGeom>
        </p:spPr>
        <p:txBody>
          <a:bodyPr vert="horz" lIns="48619" tIns="24309" rIns="48619" bIns="24309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526" y="0"/>
            <a:ext cx="4308632" cy="338818"/>
          </a:xfrm>
          <a:prstGeom prst="rect">
            <a:avLst/>
          </a:prstGeom>
        </p:spPr>
        <p:txBody>
          <a:bodyPr vert="horz" lIns="48619" tIns="24309" rIns="48619" bIns="24309" rtlCol="0"/>
          <a:lstStyle>
            <a:lvl1pPr algn="r">
              <a:defRPr sz="600"/>
            </a:lvl1pPr>
          </a:lstStyle>
          <a:p>
            <a:fld id="{2CE8DFFD-AD84-47C6-9DA7-7C4E606ABB9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846138"/>
            <a:ext cx="4052887" cy="2281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19" tIns="24309" rIns="48619" bIns="243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8" y="3253407"/>
            <a:ext cx="7954638" cy="2663086"/>
          </a:xfrm>
          <a:prstGeom prst="rect">
            <a:avLst/>
          </a:prstGeom>
        </p:spPr>
        <p:txBody>
          <a:bodyPr vert="horz" lIns="48619" tIns="24309" rIns="48619" bIns="2430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2346"/>
            <a:ext cx="4308632" cy="338817"/>
          </a:xfrm>
          <a:prstGeom prst="rect">
            <a:avLst/>
          </a:prstGeom>
        </p:spPr>
        <p:txBody>
          <a:bodyPr vert="horz" lIns="48619" tIns="24309" rIns="48619" bIns="24309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526" y="6422346"/>
            <a:ext cx="4308632" cy="338817"/>
          </a:xfrm>
          <a:prstGeom prst="rect">
            <a:avLst/>
          </a:prstGeom>
        </p:spPr>
        <p:txBody>
          <a:bodyPr vert="horz" lIns="48619" tIns="24309" rIns="48619" bIns="24309" rtlCol="0" anchor="b"/>
          <a:lstStyle>
            <a:lvl1pPr algn="r">
              <a:defRPr sz="600"/>
            </a:lvl1pPr>
          </a:lstStyle>
          <a:p>
            <a:fld id="{32C413DE-8CFA-41DE-BFD1-4C7D87250B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CB4A0-68D6-4336-ABD8-F0BE3F72F19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115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  <a:cs typeface="Arial" panose="020B0604020202020204" pitchFamily="34" charset="0"/>
              </a:defRPr>
            </a:lvl9pPr>
          </a:lstStyle>
          <a:p>
            <a:fld id="{B936E77B-3025-47BF-BC83-7ED70820B7BC}" type="slidenum">
              <a:rPr lang="ru-RU" altLang="ru-RU" smtClean="0">
                <a:latin typeface="Calibri" panose="020F0502020204030204" pitchFamily="34" charset="0"/>
              </a:rPr>
              <a:pPr/>
              <a:t>5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03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-298450" y="444500"/>
            <a:ext cx="3959225" cy="22272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C86B70E-C795-4460-8DD8-1EC3C2487C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20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2B35F-ED40-4EEA-8437-F77A2D0BF9BB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7854" y="0"/>
            <a:ext cx="19233657" cy="113242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2087" y="2023433"/>
            <a:ext cx="8319917" cy="8318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6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id="{3E02EBB0-15BB-41C4-B951-56DD18C5B9C2}"/>
              </a:ext>
            </a:extLst>
          </p:cNvPr>
          <p:cNvSpPr/>
          <p:nvPr userDrawn="1"/>
        </p:nvSpPr>
        <p:spPr>
          <a:xfrm flipH="1">
            <a:off x="-516710" y="151388"/>
            <a:ext cx="2174015" cy="1876102"/>
          </a:xfrm>
          <a:prstGeom prst="parallelogram">
            <a:avLst>
              <a:gd name="adj" fmla="val 9533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481" tIns="71743" rIns="143481" bIns="71743" rtlCol="0" anchor="ctr"/>
          <a:lstStyle/>
          <a:p>
            <a:pPr algn="ctr"/>
            <a:endParaRPr lang="ru-RU" sz="2827">
              <a:solidFill>
                <a:prstClr val="white"/>
              </a:solidFill>
            </a:endParaRPr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id="{5B435CB5-F5E3-4F25-A48E-B49748840E97}"/>
              </a:ext>
            </a:extLst>
          </p:cNvPr>
          <p:cNvSpPr/>
          <p:nvPr userDrawn="1"/>
        </p:nvSpPr>
        <p:spPr>
          <a:xfrm flipH="1">
            <a:off x="-771047" y="0"/>
            <a:ext cx="2174015" cy="1876102"/>
          </a:xfrm>
          <a:prstGeom prst="parallelogram">
            <a:avLst>
              <a:gd name="adj" fmla="val 95335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481" tIns="71743" rIns="143481" bIns="71743" rtlCol="0" anchor="ctr"/>
          <a:lstStyle/>
          <a:p>
            <a:pPr algn="ctr"/>
            <a:endParaRPr lang="ru-RU" sz="2827">
              <a:solidFill>
                <a:prstClr val="white"/>
              </a:solidFill>
            </a:endParaRP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B6477F33-4EFB-465A-988D-39C269111A87}"/>
              </a:ext>
            </a:extLst>
          </p:cNvPr>
          <p:cNvSpPr/>
          <p:nvPr userDrawn="1"/>
        </p:nvSpPr>
        <p:spPr>
          <a:xfrm flipH="1" flipV="1">
            <a:off x="12" y="21"/>
            <a:ext cx="1416755" cy="1416812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481" tIns="71743" rIns="143481" bIns="71743" rtlCol="0" anchor="ctr"/>
          <a:lstStyle/>
          <a:p>
            <a:pPr algn="ctr"/>
            <a:endParaRPr lang="ru-RU" sz="2827">
              <a:solidFill>
                <a:prstClr val="whit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A066C5-EDB0-4C34-9DDD-627374CBA2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467" y="398239"/>
            <a:ext cx="1124462" cy="101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2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06922" y="676229"/>
            <a:ext cx="4048014" cy="21462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02126" y="10132834"/>
            <a:ext cx="11755755" cy="1176020"/>
          </a:xfrm>
          <a:custGeom>
            <a:avLst/>
            <a:gdLst/>
            <a:ahLst/>
            <a:cxnLst/>
            <a:rect l="l" t="t" r="r" b="b"/>
            <a:pathLst>
              <a:path w="11755755" h="1176020">
                <a:moveTo>
                  <a:pt x="4460013" y="0"/>
                </a:moveTo>
                <a:lnTo>
                  <a:pt x="100688" y="1103627"/>
                </a:lnTo>
                <a:lnTo>
                  <a:pt x="0" y="1175722"/>
                </a:lnTo>
                <a:lnTo>
                  <a:pt x="2423324" y="1175722"/>
                </a:lnTo>
                <a:lnTo>
                  <a:pt x="2460337" y="1159113"/>
                </a:lnTo>
                <a:lnTo>
                  <a:pt x="2529355" y="1128852"/>
                </a:lnTo>
                <a:lnTo>
                  <a:pt x="2668149" y="1070079"/>
                </a:lnTo>
                <a:lnTo>
                  <a:pt x="2807904" y="1013606"/>
                </a:lnTo>
                <a:lnTo>
                  <a:pt x="2948562" y="959395"/>
                </a:lnTo>
                <a:lnTo>
                  <a:pt x="3090065" y="907406"/>
                </a:lnTo>
                <a:lnTo>
                  <a:pt x="3232354" y="857600"/>
                </a:lnTo>
                <a:lnTo>
                  <a:pt x="3375370" y="809937"/>
                </a:lnTo>
                <a:lnTo>
                  <a:pt x="3519056" y="764379"/>
                </a:lnTo>
                <a:lnTo>
                  <a:pt x="3663353" y="720886"/>
                </a:lnTo>
                <a:lnTo>
                  <a:pt x="3808203" y="679418"/>
                </a:lnTo>
                <a:lnTo>
                  <a:pt x="3953546" y="639937"/>
                </a:lnTo>
                <a:lnTo>
                  <a:pt x="4099325" y="602404"/>
                </a:lnTo>
                <a:lnTo>
                  <a:pt x="4245481" y="566778"/>
                </a:lnTo>
                <a:lnTo>
                  <a:pt x="4465294" y="516831"/>
                </a:lnTo>
                <a:lnTo>
                  <a:pt x="4685627" y="470957"/>
                </a:lnTo>
                <a:lnTo>
                  <a:pt x="4906283" y="429022"/>
                </a:lnTo>
                <a:lnTo>
                  <a:pt x="5127064" y="390894"/>
                </a:lnTo>
                <a:lnTo>
                  <a:pt x="5347773" y="356440"/>
                </a:lnTo>
                <a:lnTo>
                  <a:pt x="5568213" y="325529"/>
                </a:lnTo>
                <a:lnTo>
                  <a:pt x="5861374" y="289595"/>
                </a:lnTo>
                <a:lnTo>
                  <a:pt x="6153239" y="259408"/>
                </a:lnTo>
                <a:lnTo>
                  <a:pt x="6443339" y="234655"/>
                </a:lnTo>
                <a:lnTo>
                  <a:pt x="6731209" y="215020"/>
                </a:lnTo>
                <a:lnTo>
                  <a:pt x="7087195" y="197197"/>
                </a:lnTo>
                <a:lnTo>
                  <a:pt x="7407516" y="186997"/>
                </a:lnTo>
                <a:lnTo>
                  <a:pt x="4460013" y="0"/>
                </a:lnTo>
                <a:close/>
              </a:path>
              <a:path w="11755755" h="1176020">
                <a:moveTo>
                  <a:pt x="7918894" y="181383"/>
                </a:moveTo>
                <a:lnTo>
                  <a:pt x="7782865" y="181621"/>
                </a:lnTo>
                <a:lnTo>
                  <a:pt x="7407516" y="186997"/>
                </a:lnTo>
                <a:lnTo>
                  <a:pt x="11755197" y="462826"/>
                </a:lnTo>
                <a:lnTo>
                  <a:pt x="10414909" y="316312"/>
                </a:lnTo>
                <a:lnTo>
                  <a:pt x="9841428" y="264359"/>
                </a:lnTo>
                <a:lnTo>
                  <a:pt x="9325041" y="227383"/>
                </a:lnTo>
                <a:lnTo>
                  <a:pt x="8835023" y="201809"/>
                </a:lnTo>
                <a:lnTo>
                  <a:pt x="8385386" y="187124"/>
                </a:lnTo>
                <a:lnTo>
                  <a:pt x="7986473" y="181592"/>
                </a:lnTo>
                <a:lnTo>
                  <a:pt x="7918894" y="181383"/>
                </a:lnTo>
                <a:close/>
              </a:path>
            </a:pathLst>
          </a:custGeom>
          <a:solidFill>
            <a:srgbClr val="E2CE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2" y="9863787"/>
            <a:ext cx="20104100" cy="1287780"/>
          </a:xfrm>
          <a:custGeom>
            <a:avLst/>
            <a:gdLst/>
            <a:ahLst/>
            <a:cxnLst/>
            <a:rect l="l" t="t" r="r" b="b"/>
            <a:pathLst>
              <a:path w="20104100" h="1287779">
                <a:moveTo>
                  <a:pt x="20104100" y="536605"/>
                </a:moveTo>
                <a:lnTo>
                  <a:pt x="17905053" y="1025375"/>
                </a:lnTo>
                <a:lnTo>
                  <a:pt x="17828359" y="1040137"/>
                </a:lnTo>
                <a:lnTo>
                  <a:pt x="17751775" y="1054424"/>
                </a:lnTo>
                <a:lnTo>
                  <a:pt x="17675300" y="1068240"/>
                </a:lnTo>
                <a:lnTo>
                  <a:pt x="17598931" y="1081588"/>
                </a:lnTo>
                <a:lnTo>
                  <a:pt x="17522666" y="1094472"/>
                </a:lnTo>
                <a:lnTo>
                  <a:pt x="17446503" y="1106898"/>
                </a:lnTo>
                <a:lnTo>
                  <a:pt x="17370441" y="1118869"/>
                </a:lnTo>
                <a:lnTo>
                  <a:pt x="17294476" y="1130389"/>
                </a:lnTo>
                <a:lnTo>
                  <a:pt x="17218607" y="1141463"/>
                </a:lnTo>
                <a:lnTo>
                  <a:pt x="17142832" y="1152095"/>
                </a:lnTo>
                <a:lnTo>
                  <a:pt x="17067148" y="1162288"/>
                </a:lnTo>
                <a:lnTo>
                  <a:pt x="16991554" y="1172048"/>
                </a:lnTo>
                <a:lnTo>
                  <a:pt x="16916047" y="1181378"/>
                </a:lnTo>
                <a:lnTo>
                  <a:pt x="16840626" y="1190283"/>
                </a:lnTo>
                <a:lnTo>
                  <a:pt x="16765288" y="1198766"/>
                </a:lnTo>
                <a:lnTo>
                  <a:pt x="16690032" y="1206832"/>
                </a:lnTo>
                <a:lnTo>
                  <a:pt x="16614855" y="1214485"/>
                </a:lnTo>
                <a:lnTo>
                  <a:pt x="16539754" y="1221729"/>
                </a:lnTo>
                <a:lnTo>
                  <a:pt x="16464729" y="1228569"/>
                </a:lnTo>
                <a:lnTo>
                  <a:pt x="16389776" y="1235008"/>
                </a:lnTo>
                <a:lnTo>
                  <a:pt x="16314895" y="1241051"/>
                </a:lnTo>
                <a:lnTo>
                  <a:pt x="16240082" y="1246703"/>
                </a:lnTo>
                <a:lnTo>
                  <a:pt x="16165335" y="1251966"/>
                </a:lnTo>
                <a:lnTo>
                  <a:pt x="16090654" y="1256846"/>
                </a:lnTo>
                <a:lnTo>
                  <a:pt x="16016034" y="1261346"/>
                </a:lnTo>
                <a:lnTo>
                  <a:pt x="15941475" y="1265471"/>
                </a:lnTo>
                <a:lnTo>
                  <a:pt x="15866975" y="1269225"/>
                </a:lnTo>
                <a:lnTo>
                  <a:pt x="15792530" y="1272613"/>
                </a:lnTo>
                <a:lnTo>
                  <a:pt x="15718140" y="1275637"/>
                </a:lnTo>
                <a:lnTo>
                  <a:pt x="15643802" y="1278303"/>
                </a:lnTo>
                <a:lnTo>
                  <a:pt x="15569513" y="1280615"/>
                </a:lnTo>
                <a:lnTo>
                  <a:pt x="15495273" y="1282576"/>
                </a:lnTo>
                <a:lnTo>
                  <a:pt x="15421078" y="1284192"/>
                </a:lnTo>
                <a:lnTo>
                  <a:pt x="15346927" y="1285466"/>
                </a:lnTo>
                <a:lnTo>
                  <a:pt x="15272818" y="1286402"/>
                </a:lnTo>
                <a:lnTo>
                  <a:pt x="15198748" y="1287005"/>
                </a:lnTo>
                <a:lnTo>
                  <a:pt x="15124716" y="1287279"/>
                </a:lnTo>
                <a:lnTo>
                  <a:pt x="15050718" y="1287228"/>
                </a:lnTo>
                <a:lnTo>
                  <a:pt x="14976755" y="1286856"/>
                </a:lnTo>
                <a:lnTo>
                  <a:pt x="14902822" y="1286168"/>
                </a:lnTo>
                <a:lnTo>
                  <a:pt x="14828918" y="1285167"/>
                </a:lnTo>
                <a:lnTo>
                  <a:pt x="14755042" y="1283857"/>
                </a:lnTo>
                <a:lnTo>
                  <a:pt x="14681190" y="1282244"/>
                </a:lnTo>
                <a:lnTo>
                  <a:pt x="14607362" y="1280331"/>
                </a:lnTo>
                <a:lnTo>
                  <a:pt x="14533554" y="1278122"/>
                </a:lnTo>
                <a:lnTo>
                  <a:pt x="14459764" y="1275622"/>
                </a:lnTo>
                <a:lnTo>
                  <a:pt x="14385991" y="1272835"/>
                </a:lnTo>
                <a:lnTo>
                  <a:pt x="14312233" y="1269764"/>
                </a:lnTo>
                <a:lnTo>
                  <a:pt x="14238487" y="1266414"/>
                </a:lnTo>
                <a:lnTo>
                  <a:pt x="14164752" y="1262790"/>
                </a:lnTo>
                <a:lnTo>
                  <a:pt x="14091024" y="1258895"/>
                </a:lnTo>
                <a:lnTo>
                  <a:pt x="14017303" y="1254734"/>
                </a:lnTo>
                <a:lnTo>
                  <a:pt x="13943586" y="1250311"/>
                </a:lnTo>
                <a:lnTo>
                  <a:pt x="13869871" y="1245630"/>
                </a:lnTo>
                <a:lnTo>
                  <a:pt x="13796156" y="1240695"/>
                </a:lnTo>
                <a:lnTo>
                  <a:pt x="13722438" y="1235510"/>
                </a:lnTo>
                <a:lnTo>
                  <a:pt x="13648716" y="1230080"/>
                </a:lnTo>
                <a:lnTo>
                  <a:pt x="13574988" y="1224409"/>
                </a:lnTo>
                <a:lnTo>
                  <a:pt x="13501252" y="1218500"/>
                </a:lnTo>
                <a:lnTo>
                  <a:pt x="13427505" y="1212359"/>
                </a:lnTo>
                <a:lnTo>
                  <a:pt x="13353745" y="1205989"/>
                </a:lnTo>
                <a:lnTo>
                  <a:pt x="13279971" y="1199395"/>
                </a:lnTo>
                <a:lnTo>
                  <a:pt x="13206179" y="1192580"/>
                </a:lnTo>
                <a:lnTo>
                  <a:pt x="13132369" y="1185550"/>
                </a:lnTo>
                <a:lnTo>
                  <a:pt x="13058538" y="1178307"/>
                </a:lnTo>
                <a:lnTo>
                  <a:pt x="12984684" y="1170857"/>
                </a:lnTo>
                <a:lnTo>
                  <a:pt x="12910805" y="1163203"/>
                </a:lnTo>
                <a:lnTo>
                  <a:pt x="12836899" y="1155350"/>
                </a:lnTo>
                <a:lnTo>
                  <a:pt x="12762963" y="1147302"/>
                </a:lnTo>
                <a:lnTo>
                  <a:pt x="12688996" y="1139062"/>
                </a:lnTo>
                <a:lnTo>
                  <a:pt x="12614995" y="1130636"/>
                </a:lnTo>
                <a:lnTo>
                  <a:pt x="12540959" y="1122028"/>
                </a:lnTo>
                <a:lnTo>
                  <a:pt x="12466885" y="1113241"/>
                </a:lnTo>
                <a:lnTo>
                  <a:pt x="12392772" y="1104280"/>
                </a:lnTo>
                <a:lnTo>
                  <a:pt x="12318616" y="1095149"/>
                </a:lnTo>
                <a:lnTo>
                  <a:pt x="12244417" y="1085851"/>
                </a:lnTo>
                <a:lnTo>
                  <a:pt x="12170172" y="1076393"/>
                </a:lnTo>
                <a:lnTo>
                  <a:pt x="12095878" y="1066777"/>
                </a:lnTo>
                <a:lnTo>
                  <a:pt x="12021535" y="1057007"/>
                </a:lnTo>
                <a:lnTo>
                  <a:pt x="11947139" y="1047089"/>
                </a:lnTo>
                <a:lnTo>
                  <a:pt x="11872689" y="1037025"/>
                </a:lnTo>
                <a:lnTo>
                  <a:pt x="11798182" y="1026821"/>
                </a:lnTo>
                <a:lnTo>
                  <a:pt x="11723617" y="1016481"/>
                </a:lnTo>
                <a:lnTo>
                  <a:pt x="11648992" y="1006008"/>
                </a:lnTo>
                <a:lnTo>
                  <a:pt x="11574303" y="995407"/>
                </a:lnTo>
                <a:lnTo>
                  <a:pt x="11499550" y="984682"/>
                </a:lnTo>
                <a:lnTo>
                  <a:pt x="11424730" y="973837"/>
                </a:lnTo>
                <a:lnTo>
                  <a:pt x="11349841" y="962877"/>
                </a:lnTo>
                <a:lnTo>
                  <a:pt x="11274881" y="951805"/>
                </a:lnTo>
                <a:lnTo>
                  <a:pt x="11199848" y="940626"/>
                </a:lnTo>
                <a:lnTo>
                  <a:pt x="11124740" y="929345"/>
                </a:lnTo>
                <a:lnTo>
                  <a:pt x="11049555" y="917964"/>
                </a:lnTo>
                <a:lnTo>
                  <a:pt x="10974290" y="906488"/>
                </a:lnTo>
                <a:lnTo>
                  <a:pt x="10898944" y="894923"/>
                </a:lnTo>
                <a:lnTo>
                  <a:pt x="10823514" y="883271"/>
                </a:lnTo>
                <a:lnTo>
                  <a:pt x="10747999" y="871537"/>
                </a:lnTo>
                <a:lnTo>
                  <a:pt x="10672395" y="859725"/>
                </a:lnTo>
                <a:lnTo>
                  <a:pt x="10596702" y="847839"/>
                </a:lnTo>
                <a:lnTo>
                  <a:pt x="10520918" y="835884"/>
                </a:lnTo>
                <a:lnTo>
                  <a:pt x="10445039" y="823863"/>
                </a:lnTo>
                <a:lnTo>
                  <a:pt x="10369064" y="811782"/>
                </a:lnTo>
                <a:lnTo>
                  <a:pt x="10292991" y="799643"/>
                </a:lnTo>
                <a:lnTo>
                  <a:pt x="10216818" y="787452"/>
                </a:lnTo>
                <a:lnTo>
                  <a:pt x="10140542" y="775212"/>
                </a:lnTo>
                <a:lnTo>
                  <a:pt x="10064163" y="762928"/>
                </a:lnTo>
                <a:lnTo>
                  <a:pt x="9987676" y="750604"/>
                </a:lnTo>
                <a:lnTo>
                  <a:pt x="9911081" y="738243"/>
                </a:lnTo>
                <a:lnTo>
                  <a:pt x="9834376" y="725851"/>
                </a:lnTo>
                <a:lnTo>
                  <a:pt x="9757558" y="713431"/>
                </a:lnTo>
                <a:lnTo>
                  <a:pt x="9680624" y="700988"/>
                </a:lnTo>
                <a:lnTo>
                  <a:pt x="9603574" y="688526"/>
                </a:lnTo>
                <a:lnTo>
                  <a:pt x="9526405" y="676048"/>
                </a:lnTo>
                <a:lnTo>
                  <a:pt x="9449115" y="663560"/>
                </a:lnTo>
                <a:lnTo>
                  <a:pt x="9371702" y="651065"/>
                </a:lnTo>
                <a:lnTo>
                  <a:pt x="9294164" y="638567"/>
                </a:lnTo>
                <a:lnTo>
                  <a:pt x="9216498" y="626072"/>
                </a:lnTo>
                <a:lnTo>
                  <a:pt x="9138702" y="613582"/>
                </a:lnTo>
                <a:lnTo>
                  <a:pt x="9060776" y="601102"/>
                </a:lnTo>
                <a:lnTo>
                  <a:pt x="8982715" y="588636"/>
                </a:lnTo>
                <a:lnTo>
                  <a:pt x="8904519" y="576189"/>
                </a:lnTo>
                <a:lnTo>
                  <a:pt x="8826185" y="563765"/>
                </a:lnTo>
                <a:lnTo>
                  <a:pt x="8747712" y="551367"/>
                </a:lnTo>
                <a:lnTo>
                  <a:pt x="8669096" y="539000"/>
                </a:lnTo>
                <a:lnTo>
                  <a:pt x="8590337" y="526669"/>
                </a:lnTo>
                <a:lnTo>
                  <a:pt x="8511431" y="514377"/>
                </a:lnTo>
                <a:lnTo>
                  <a:pt x="8432377" y="502129"/>
                </a:lnTo>
                <a:lnTo>
                  <a:pt x="8353173" y="489928"/>
                </a:lnTo>
                <a:lnTo>
                  <a:pt x="8273816" y="477779"/>
                </a:lnTo>
                <a:lnTo>
                  <a:pt x="8194305" y="465687"/>
                </a:lnTo>
                <a:lnTo>
                  <a:pt x="8114638" y="453654"/>
                </a:lnTo>
                <a:lnTo>
                  <a:pt x="8034812" y="441687"/>
                </a:lnTo>
                <a:lnTo>
                  <a:pt x="7954825" y="429788"/>
                </a:lnTo>
                <a:lnTo>
                  <a:pt x="7874675" y="417962"/>
                </a:lnTo>
                <a:lnTo>
                  <a:pt x="7794361" y="406213"/>
                </a:lnTo>
                <a:lnTo>
                  <a:pt x="7713879" y="394545"/>
                </a:lnTo>
                <a:lnTo>
                  <a:pt x="7633229" y="382963"/>
                </a:lnTo>
                <a:lnTo>
                  <a:pt x="7552407" y="371470"/>
                </a:lnTo>
                <a:lnTo>
                  <a:pt x="7471412" y="360072"/>
                </a:lnTo>
                <a:lnTo>
                  <a:pt x="7390242" y="348771"/>
                </a:lnTo>
                <a:lnTo>
                  <a:pt x="7308894" y="337572"/>
                </a:lnTo>
                <a:lnTo>
                  <a:pt x="7227367" y="326480"/>
                </a:lnTo>
                <a:lnTo>
                  <a:pt x="7145659" y="315499"/>
                </a:lnTo>
                <a:lnTo>
                  <a:pt x="7063767" y="304632"/>
                </a:lnTo>
                <a:lnTo>
                  <a:pt x="6981689" y="293885"/>
                </a:lnTo>
                <a:lnTo>
                  <a:pt x="6899423" y="283260"/>
                </a:lnTo>
                <a:lnTo>
                  <a:pt x="6816967" y="272763"/>
                </a:lnTo>
                <a:lnTo>
                  <a:pt x="6734319" y="262397"/>
                </a:lnTo>
                <a:lnTo>
                  <a:pt x="6651478" y="252167"/>
                </a:lnTo>
                <a:lnTo>
                  <a:pt x="6568440" y="242077"/>
                </a:lnTo>
                <a:lnTo>
                  <a:pt x="6485203" y="232131"/>
                </a:lnTo>
                <a:lnTo>
                  <a:pt x="6401767" y="222334"/>
                </a:lnTo>
                <a:lnTo>
                  <a:pt x="6318128" y="212689"/>
                </a:lnTo>
                <a:lnTo>
                  <a:pt x="6234284" y="203200"/>
                </a:lnTo>
                <a:lnTo>
                  <a:pt x="6150234" y="193873"/>
                </a:lnTo>
                <a:lnTo>
                  <a:pt x="6065976" y="184710"/>
                </a:lnTo>
                <a:lnTo>
                  <a:pt x="5981506" y="175717"/>
                </a:lnTo>
                <a:lnTo>
                  <a:pt x="5896824" y="166897"/>
                </a:lnTo>
                <a:lnTo>
                  <a:pt x="5811927" y="158254"/>
                </a:lnTo>
                <a:lnTo>
                  <a:pt x="5726812" y="149794"/>
                </a:lnTo>
                <a:lnTo>
                  <a:pt x="5641479" y="141519"/>
                </a:lnTo>
                <a:lnTo>
                  <a:pt x="5555924" y="133435"/>
                </a:lnTo>
                <a:lnTo>
                  <a:pt x="5470147" y="125545"/>
                </a:lnTo>
                <a:lnTo>
                  <a:pt x="5384143" y="117854"/>
                </a:lnTo>
                <a:lnTo>
                  <a:pt x="5297913" y="110365"/>
                </a:lnTo>
                <a:lnTo>
                  <a:pt x="5211452" y="103083"/>
                </a:lnTo>
                <a:lnTo>
                  <a:pt x="5124761" y="96013"/>
                </a:lnTo>
                <a:lnTo>
                  <a:pt x="5037835" y="89157"/>
                </a:lnTo>
                <a:lnTo>
                  <a:pt x="4950674" y="82522"/>
                </a:lnTo>
                <a:lnTo>
                  <a:pt x="4863275" y="76109"/>
                </a:lnTo>
                <a:lnTo>
                  <a:pt x="4775635" y="69925"/>
                </a:lnTo>
                <a:lnTo>
                  <a:pt x="4687754" y="63973"/>
                </a:lnTo>
                <a:lnTo>
                  <a:pt x="4599629" y="58257"/>
                </a:lnTo>
                <a:lnTo>
                  <a:pt x="4511257" y="52781"/>
                </a:lnTo>
                <a:lnTo>
                  <a:pt x="4422638" y="47551"/>
                </a:lnTo>
                <a:lnTo>
                  <a:pt x="4333767" y="42568"/>
                </a:lnTo>
                <a:lnTo>
                  <a:pt x="4244645" y="37839"/>
                </a:lnTo>
                <a:lnTo>
                  <a:pt x="4155267" y="33367"/>
                </a:lnTo>
                <a:lnTo>
                  <a:pt x="4065633" y="29157"/>
                </a:lnTo>
                <a:lnTo>
                  <a:pt x="3975741" y="25212"/>
                </a:lnTo>
                <a:lnTo>
                  <a:pt x="3885587" y="21537"/>
                </a:lnTo>
                <a:lnTo>
                  <a:pt x="3795171" y="18136"/>
                </a:lnTo>
                <a:lnTo>
                  <a:pt x="3704489" y="15012"/>
                </a:lnTo>
                <a:lnTo>
                  <a:pt x="3613541" y="12172"/>
                </a:lnTo>
                <a:lnTo>
                  <a:pt x="3522323" y="9617"/>
                </a:lnTo>
                <a:lnTo>
                  <a:pt x="3430835" y="7354"/>
                </a:lnTo>
                <a:lnTo>
                  <a:pt x="3339072" y="5385"/>
                </a:lnTo>
                <a:lnTo>
                  <a:pt x="3247035" y="3715"/>
                </a:lnTo>
                <a:lnTo>
                  <a:pt x="3154720" y="2349"/>
                </a:lnTo>
                <a:lnTo>
                  <a:pt x="3062125" y="1290"/>
                </a:lnTo>
                <a:lnTo>
                  <a:pt x="2969248" y="542"/>
                </a:lnTo>
                <a:lnTo>
                  <a:pt x="2876088" y="111"/>
                </a:lnTo>
                <a:lnTo>
                  <a:pt x="2782642" y="0"/>
                </a:lnTo>
                <a:lnTo>
                  <a:pt x="2688908" y="212"/>
                </a:lnTo>
                <a:lnTo>
                  <a:pt x="2594884" y="753"/>
                </a:lnTo>
                <a:lnTo>
                  <a:pt x="2500568" y="1627"/>
                </a:lnTo>
                <a:lnTo>
                  <a:pt x="2405958" y="2837"/>
                </a:lnTo>
                <a:lnTo>
                  <a:pt x="2311052" y="4389"/>
                </a:lnTo>
                <a:lnTo>
                  <a:pt x="2215847" y="6285"/>
                </a:lnTo>
                <a:lnTo>
                  <a:pt x="2120341" y="8531"/>
                </a:lnTo>
                <a:lnTo>
                  <a:pt x="2024534" y="11131"/>
                </a:lnTo>
                <a:lnTo>
                  <a:pt x="0" y="21754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76342" y="9101828"/>
            <a:ext cx="16828135" cy="2207260"/>
          </a:xfrm>
          <a:custGeom>
            <a:avLst/>
            <a:gdLst/>
            <a:ahLst/>
            <a:cxnLst/>
            <a:rect l="l" t="t" r="r" b="b"/>
            <a:pathLst>
              <a:path w="16828135" h="2207259">
                <a:moveTo>
                  <a:pt x="0" y="2206727"/>
                </a:moveTo>
                <a:lnTo>
                  <a:pt x="52681" y="2180654"/>
                </a:lnTo>
                <a:lnTo>
                  <a:pt x="120032" y="2148097"/>
                </a:lnTo>
                <a:lnTo>
                  <a:pt x="187718" y="2116141"/>
                </a:lnTo>
                <a:lnTo>
                  <a:pt x="255732" y="2084783"/>
                </a:lnTo>
                <a:lnTo>
                  <a:pt x="324065" y="2054016"/>
                </a:lnTo>
                <a:lnTo>
                  <a:pt x="392709" y="2023836"/>
                </a:lnTo>
                <a:lnTo>
                  <a:pt x="461658" y="1994239"/>
                </a:lnTo>
                <a:lnTo>
                  <a:pt x="530902" y="1965218"/>
                </a:lnTo>
                <a:lnTo>
                  <a:pt x="600434" y="1936771"/>
                </a:lnTo>
                <a:lnTo>
                  <a:pt x="670246" y="1908891"/>
                </a:lnTo>
                <a:lnTo>
                  <a:pt x="740330" y="1881573"/>
                </a:lnTo>
                <a:lnTo>
                  <a:pt x="810678" y="1854813"/>
                </a:lnTo>
                <a:lnTo>
                  <a:pt x="881283" y="1828607"/>
                </a:lnTo>
                <a:lnTo>
                  <a:pt x="952135" y="1802948"/>
                </a:lnTo>
                <a:lnTo>
                  <a:pt x="1023229" y="1777832"/>
                </a:lnTo>
                <a:lnTo>
                  <a:pt x="1094554" y="1753255"/>
                </a:lnTo>
                <a:lnTo>
                  <a:pt x="1166105" y="1729211"/>
                </a:lnTo>
                <a:lnTo>
                  <a:pt x="1237872" y="1705696"/>
                </a:lnTo>
                <a:lnTo>
                  <a:pt x="1309847" y="1682704"/>
                </a:lnTo>
                <a:lnTo>
                  <a:pt x="1382024" y="1660231"/>
                </a:lnTo>
                <a:lnTo>
                  <a:pt x="1454394" y="1638272"/>
                </a:lnTo>
                <a:lnTo>
                  <a:pt x="1526948" y="1616822"/>
                </a:lnTo>
                <a:lnTo>
                  <a:pt x="1599680" y="1595876"/>
                </a:lnTo>
                <a:lnTo>
                  <a:pt x="1672582" y="1575429"/>
                </a:lnTo>
                <a:lnTo>
                  <a:pt x="1745644" y="1555477"/>
                </a:lnTo>
                <a:lnTo>
                  <a:pt x="1818860" y="1536014"/>
                </a:lnTo>
                <a:lnTo>
                  <a:pt x="1892221" y="1517036"/>
                </a:lnTo>
                <a:lnTo>
                  <a:pt x="1965721" y="1498538"/>
                </a:lnTo>
                <a:lnTo>
                  <a:pt x="2039349" y="1480514"/>
                </a:lnTo>
                <a:lnTo>
                  <a:pt x="2113100" y="1462961"/>
                </a:lnTo>
                <a:lnTo>
                  <a:pt x="2186964" y="1445872"/>
                </a:lnTo>
                <a:lnTo>
                  <a:pt x="2260935" y="1429244"/>
                </a:lnTo>
                <a:lnTo>
                  <a:pt x="2335004" y="1413071"/>
                </a:lnTo>
                <a:lnTo>
                  <a:pt x="2409162" y="1397349"/>
                </a:lnTo>
                <a:lnTo>
                  <a:pt x="2483403" y="1382072"/>
                </a:lnTo>
                <a:lnTo>
                  <a:pt x="2557719" y="1367236"/>
                </a:lnTo>
                <a:lnTo>
                  <a:pt x="2632101" y="1352836"/>
                </a:lnTo>
                <a:lnTo>
                  <a:pt x="2706541" y="1338867"/>
                </a:lnTo>
                <a:lnTo>
                  <a:pt x="2781032" y="1325323"/>
                </a:lnTo>
                <a:lnTo>
                  <a:pt x="2855566" y="1312201"/>
                </a:lnTo>
                <a:lnTo>
                  <a:pt x="2930135" y="1299496"/>
                </a:lnTo>
                <a:lnTo>
                  <a:pt x="3004730" y="1287201"/>
                </a:lnTo>
                <a:lnTo>
                  <a:pt x="3079345" y="1275314"/>
                </a:lnTo>
                <a:lnTo>
                  <a:pt x="3153970" y="1263828"/>
                </a:lnTo>
                <a:lnTo>
                  <a:pt x="3228599" y="1252738"/>
                </a:lnTo>
                <a:lnTo>
                  <a:pt x="3303223" y="1242041"/>
                </a:lnTo>
                <a:lnTo>
                  <a:pt x="3377835" y="1231731"/>
                </a:lnTo>
                <a:lnTo>
                  <a:pt x="3452426" y="1221803"/>
                </a:lnTo>
                <a:lnTo>
                  <a:pt x="3526988" y="1212252"/>
                </a:lnTo>
                <a:lnTo>
                  <a:pt x="3601515" y="1203074"/>
                </a:lnTo>
                <a:lnTo>
                  <a:pt x="3675997" y="1194263"/>
                </a:lnTo>
                <a:lnTo>
                  <a:pt x="3750426" y="1185815"/>
                </a:lnTo>
                <a:lnTo>
                  <a:pt x="3824796" y="1177724"/>
                </a:lnTo>
                <a:lnTo>
                  <a:pt x="3899098" y="1169987"/>
                </a:lnTo>
                <a:lnTo>
                  <a:pt x="3973324" y="1162597"/>
                </a:lnTo>
                <a:lnTo>
                  <a:pt x="4047466" y="1155551"/>
                </a:lnTo>
                <a:lnTo>
                  <a:pt x="4121517" y="1148843"/>
                </a:lnTo>
                <a:lnTo>
                  <a:pt x="4195467" y="1142468"/>
                </a:lnTo>
                <a:lnTo>
                  <a:pt x="4269311" y="1136422"/>
                </a:lnTo>
                <a:lnTo>
                  <a:pt x="4343039" y="1130699"/>
                </a:lnTo>
                <a:lnTo>
                  <a:pt x="4416643" y="1125296"/>
                </a:lnTo>
                <a:lnTo>
                  <a:pt x="4490116" y="1120206"/>
                </a:lnTo>
                <a:lnTo>
                  <a:pt x="4563451" y="1115425"/>
                </a:lnTo>
                <a:lnTo>
                  <a:pt x="4636638" y="1110948"/>
                </a:lnTo>
                <a:lnTo>
                  <a:pt x="4709670" y="1106770"/>
                </a:lnTo>
                <a:lnTo>
                  <a:pt x="4782539" y="1102887"/>
                </a:lnTo>
                <a:lnTo>
                  <a:pt x="4855238" y="1099293"/>
                </a:lnTo>
                <a:lnTo>
                  <a:pt x="4927758" y="1095984"/>
                </a:lnTo>
                <a:lnTo>
                  <a:pt x="5000091" y="1092954"/>
                </a:lnTo>
                <a:lnTo>
                  <a:pt x="5072230" y="1090200"/>
                </a:lnTo>
                <a:lnTo>
                  <a:pt x="5144166" y="1087715"/>
                </a:lnTo>
                <a:lnTo>
                  <a:pt x="5215893" y="1085495"/>
                </a:lnTo>
                <a:lnTo>
                  <a:pt x="5287400" y="1083536"/>
                </a:lnTo>
                <a:lnTo>
                  <a:pt x="5358682" y="1081832"/>
                </a:lnTo>
                <a:lnTo>
                  <a:pt x="5429730" y="1080378"/>
                </a:lnTo>
                <a:lnTo>
                  <a:pt x="5500536" y="1079170"/>
                </a:lnTo>
                <a:lnTo>
                  <a:pt x="5571092" y="1078203"/>
                </a:lnTo>
                <a:lnTo>
                  <a:pt x="5641390" y="1077471"/>
                </a:lnTo>
                <a:lnTo>
                  <a:pt x="5711423" y="1076970"/>
                </a:lnTo>
                <a:lnTo>
                  <a:pt x="5781182" y="1076696"/>
                </a:lnTo>
                <a:lnTo>
                  <a:pt x="5850659" y="1076642"/>
                </a:lnTo>
                <a:lnTo>
                  <a:pt x="5919847" y="1076805"/>
                </a:lnTo>
                <a:lnTo>
                  <a:pt x="5988738" y="1077179"/>
                </a:lnTo>
                <a:lnTo>
                  <a:pt x="6057324" y="1077760"/>
                </a:lnTo>
                <a:lnTo>
                  <a:pt x="6125596" y="1078543"/>
                </a:lnTo>
                <a:lnTo>
                  <a:pt x="6193548" y="1079522"/>
                </a:lnTo>
                <a:lnTo>
                  <a:pt x="6261170" y="1080693"/>
                </a:lnTo>
                <a:lnTo>
                  <a:pt x="6328456" y="1082051"/>
                </a:lnTo>
                <a:lnTo>
                  <a:pt x="6395397" y="1083591"/>
                </a:lnTo>
                <a:lnTo>
                  <a:pt x="6461986" y="1085309"/>
                </a:lnTo>
                <a:lnTo>
                  <a:pt x="6528213" y="1087199"/>
                </a:lnTo>
                <a:lnTo>
                  <a:pt x="6594073" y="1089256"/>
                </a:lnTo>
                <a:lnTo>
                  <a:pt x="6659556" y="1091477"/>
                </a:lnTo>
                <a:lnTo>
                  <a:pt x="6724655" y="1093854"/>
                </a:lnTo>
                <a:lnTo>
                  <a:pt x="6789361" y="1096385"/>
                </a:lnTo>
                <a:lnTo>
                  <a:pt x="6853668" y="1099064"/>
                </a:lnTo>
                <a:lnTo>
                  <a:pt x="6917566" y="1101886"/>
                </a:lnTo>
                <a:lnTo>
                  <a:pt x="6981049" y="1104846"/>
                </a:lnTo>
                <a:lnTo>
                  <a:pt x="7044108" y="1107939"/>
                </a:lnTo>
                <a:lnTo>
                  <a:pt x="7106735" y="1111161"/>
                </a:lnTo>
                <a:lnTo>
                  <a:pt x="7168922" y="1114506"/>
                </a:lnTo>
                <a:lnTo>
                  <a:pt x="7230662" y="1117971"/>
                </a:lnTo>
                <a:lnTo>
                  <a:pt x="7291947" y="1121549"/>
                </a:lnTo>
                <a:lnTo>
                  <a:pt x="7352768" y="1125236"/>
                </a:lnTo>
                <a:lnTo>
                  <a:pt x="7413118" y="1129027"/>
                </a:lnTo>
                <a:lnTo>
                  <a:pt x="7472988" y="1132917"/>
                </a:lnTo>
                <a:lnTo>
                  <a:pt x="7532372" y="1136902"/>
                </a:lnTo>
                <a:lnTo>
                  <a:pt x="7591260" y="1140976"/>
                </a:lnTo>
                <a:lnTo>
                  <a:pt x="7649646" y="1145134"/>
                </a:lnTo>
                <a:lnTo>
                  <a:pt x="7707521" y="1149373"/>
                </a:lnTo>
                <a:lnTo>
                  <a:pt x="7764878" y="1153686"/>
                </a:lnTo>
                <a:lnTo>
                  <a:pt x="7821707" y="1158069"/>
                </a:lnTo>
                <a:lnTo>
                  <a:pt x="7878002" y="1162517"/>
                </a:lnTo>
                <a:lnTo>
                  <a:pt x="7933755" y="1167025"/>
                </a:lnTo>
                <a:lnTo>
                  <a:pt x="7988957" y="1171589"/>
                </a:lnTo>
                <a:lnTo>
                  <a:pt x="8043602" y="1176203"/>
                </a:lnTo>
                <a:lnTo>
                  <a:pt x="8097680" y="1180863"/>
                </a:lnTo>
                <a:lnTo>
                  <a:pt x="8151184" y="1185563"/>
                </a:lnTo>
                <a:lnTo>
                  <a:pt x="8204106" y="1190299"/>
                </a:lnTo>
                <a:lnTo>
                  <a:pt x="8256438" y="1195066"/>
                </a:lnTo>
                <a:lnTo>
                  <a:pt x="8308172" y="1199859"/>
                </a:lnTo>
                <a:lnTo>
                  <a:pt x="8359301" y="1204673"/>
                </a:lnTo>
                <a:lnTo>
                  <a:pt x="8409816" y="1209503"/>
                </a:lnTo>
                <a:lnTo>
                  <a:pt x="8459709" y="1214345"/>
                </a:lnTo>
                <a:lnTo>
                  <a:pt x="8508974" y="1219193"/>
                </a:lnTo>
                <a:lnTo>
                  <a:pt x="8557600" y="1224043"/>
                </a:lnTo>
                <a:lnTo>
                  <a:pt x="8605582" y="1228890"/>
                </a:lnTo>
                <a:lnTo>
                  <a:pt x="8652911" y="1233728"/>
                </a:lnTo>
                <a:lnTo>
                  <a:pt x="8699578" y="1238554"/>
                </a:lnTo>
                <a:lnTo>
                  <a:pt x="8745576" y="1243361"/>
                </a:lnTo>
                <a:lnTo>
                  <a:pt x="8790898" y="1248146"/>
                </a:lnTo>
                <a:lnTo>
                  <a:pt x="8835535" y="1252903"/>
                </a:lnTo>
                <a:lnTo>
                  <a:pt x="8879479" y="1257628"/>
                </a:lnTo>
                <a:lnTo>
                  <a:pt x="8922723" y="1262315"/>
                </a:lnTo>
                <a:lnTo>
                  <a:pt x="8965258" y="1266960"/>
                </a:lnTo>
                <a:lnTo>
                  <a:pt x="9007077" y="1271558"/>
                </a:lnTo>
                <a:lnTo>
                  <a:pt x="9048172" y="1276104"/>
                </a:lnTo>
                <a:lnTo>
                  <a:pt x="9088534" y="1280593"/>
                </a:lnTo>
                <a:lnTo>
                  <a:pt x="9128156" y="1285020"/>
                </a:lnTo>
                <a:lnTo>
                  <a:pt x="9167030" y="1289381"/>
                </a:lnTo>
                <a:lnTo>
                  <a:pt x="9205148" y="1293669"/>
                </a:lnTo>
                <a:lnTo>
                  <a:pt x="9279085" y="1302013"/>
                </a:lnTo>
                <a:lnTo>
                  <a:pt x="9314888" y="1306058"/>
                </a:lnTo>
                <a:lnTo>
                  <a:pt x="9349904" y="1310012"/>
                </a:lnTo>
                <a:lnTo>
                  <a:pt x="9417541" y="1317627"/>
                </a:lnTo>
                <a:lnTo>
                  <a:pt x="9481932" y="1324820"/>
                </a:lnTo>
                <a:lnTo>
                  <a:pt x="9543015" y="1331550"/>
                </a:lnTo>
                <a:lnTo>
                  <a:pt x="9600727" y="1337780"/>
                </a:lnTo>
                <a:lnTo>
                  <a:pt x="9655003" y="1343470"/>
                </a:lnTo>
                <a:lnTo>
                  <a:pt x="9705782" y="1348581"/>
                </a:lnTo>
                <a:lnTo>
                  <a:pt x="9752999" y="1353073"/>
                </a:lnTo>
                <a:lnTo>
                  <a:pt x="9775252" y="1355076"/>
                </a:lnTo>
                <a:lnTo>
                  <a:pt x="9695911" y="1350686"/>
                </a:lnTo>
                <a:lnTo>
                  <a:pt x="9742610" y="1354789"/>
                </a:lnTo>
                <a:lnTo>
                  <a:pt x="9789544" y="1358894"/>
                </a:lnTo>
                <a:lnTo>
                  <a:pt x="9836709" y="1362998"/>
                </a:lnTo>
                <a:lnTo>
                  <a:pt x="9884100" y="1367098"/>
                </a:lnTo>
                <a:lnTo>
                  <a:pt x="9931712" y="1371190"/>
                </a:lnTo>
                <a:lnTo>
                  <a:pt x="9979539" y="1375271"/>
                </a:lnTo>
                <a:lnTo>
                  <a:pt x="10027578" y="1379338"/>
                </a:lnTo>
                <a:lnTo>
                  <a:pt x="10075822" y="1383388"/>
                </a:lnTo>
                <a:lnTo>
                  <a:pt x="10124267" y="1387416"/>
                </a:lnTo>
                <a:lnTo>
                  <a:pt x="10172908" y="1391420"/>
                </a:lnTo>
                <a:lnTo>
                  <a:pt x="10221741" y="1395396"/>
                </a:lnTo>
                <a:lnTo>
                  <a:pt x="10270759" y="1399340"/>
                </a:lnTo>
                <a:lnTo>
                  <a:pt x="10319959" y="1403251"/>
                </a:lnTo>
                <a:lnTo>
                  <a:pt x="10369334" y="1407124"/>
                </a:lnTo>
                <a:lnTo>
                  <a:pt x="10418881" y="1410955"/>
                </a:lnTo>
                <a:lnTo>
                  <a:pt x="10468595" y="1414742"/>
                </a:lnTo>
                <a:lnTo>
                  <a:pt x="10518469" y="1418481"/>
                </a:lnTo>
                <a:lnTo>
                  <a:pt x="10568500" y="1422169"/>
                </a:lnTo>
                <a:lnTo>
                  <a:pt x="10618682" y="1425802"/>
                </a:lnTo>
                <a:lnTo>
                  <a:pt x="10669011" y="1429377"/>
                </a:lnTo>
                <a:lnTo>
                  <a:pt x="10719482" y="1432891"/>
                </a:lnTo>
                <a:lnTo>
                  <a:pt x="10770088" y="1436340"/>
                </a:lnTo>
                <a:lnTo>
                  <a:pt x="10820827" y="1439721"/>
                </a:lnTo>
                <a:lnTo>
                  <a:pt x="10871692" y="1443031"/>
                </a:lnTo>
                <a:lnTo>
                  <a:pt x="10922679" y="1446266"/>
                </a:lnTo>
                <a:lnTo>
                  <a:pt x="10973782" y="1449423"/>
                </a:lnTo>
                <a:lnTo>
                  <a:pt x="11024997" y="1452499"/>
                </a:lnTo>
                <a:lnTo>
                  <a:pt x="11076319" y="1455489"/>
                </a:lnTo>
                <a:lnTo>
                  <a:pt x="11127743" y="1458392"/>
                </a:lnTo>
                <a:lnTo>
                  <a:pt x="11179264" y="1461203"/>
                </a:lnTo>
                <a:lnTo>
                  <a:pt x="11230877" y="1463919"/>
                </a:lnTo>
                <a:lnTo>
                  <a:pt x="11282577" y="1466537"/>
                </a:lnTo>
                <a:lnTo>
                  <a:pt x="11334358" y="1469053"/>
                </a:lnTo>
                <a:lnTo>
                  <a:pt x="11386217" y="1471465"/>
                </a:lnTo>
                <a:lnTo>
                  <a:pt x="11438148" y="1473768"/>
                </a:lnTo>
                <a:lnTo>
                  <a:pt x="11490146" y="1475959"/>
                </a:lnTo>
                <a:lnTo>
                  <a:pt x="11542207" y="1478036"/>
                </a:lnTo>
                <a:lnTo>
                  <a:pt x="11594324" y="1479994"/>
                </a:lnTo>
                <a:lnTo>
                  <a:pt x="11646494" y="1481830"/>
                </a:lnTo>
                <a:lnTo>
                  <a:pt x="11698711" y="1483542"/>
                </a:lnTo>
                <a:lnTo>
                  <a:pt x="11750971" y="1485125"/>
                </a:lnTo>
                <a:lnTo>
                  <a:pt x="11803268" y="1486576"/>
                </a:lnTo>
                <a:lnTo>
                  <a:pt x="11855598" y="1487892"/>
                </a:lnTo>
                <a:lnTo>
                  <a:pt x="11907955" y="1489069"/>
                </a:lnTo>
                <a:lnTo>
                  <a:pt x="11960334" y="1490105"/>
                </a:lnTo>
                <a:lnTo>
                  <a:pt x="12012731" y="1490995"/>
                </a:lnTo>
                <a:lnTo>
                  <a:pt x="12065141" y="1491737"/>
                </a:lnTo>
                <a:lnTo>
                  <a:pt x="12117559" y="1492327"/>
                </a:lnTo>
                <a:lnTo>
                  <a:pt x="12169979" y="1492762"/>
                </a:lnTo>
                <a:lnTo>
                  <a:pt x="12222397" y="1493038"/>
                </a:lnTo>
                <a:lnTo>
                  <a:pt x="12274808" y="1493152"/>
                </a:lnTo>
                <a:lnTo>
                  <a:pt x="12327207" y="1493100"/>
                </a:lnTo>
                <a:lnTo>
                  <a:pt x="12379589" y="1492880"/>
                </a:lnTo>
                <a:lnTo>
                  <a:pt x="12431948" y="1492488"/>
                </a:lnTo>
                <a:lnTo>
                  <a:pt x="12484281" y="1491921"/>
                </a:lnTo>
                <a:lnTo>
                  <a:pt x="12536582" y="1491175"/>
                </a:lnTo>
                <a:lnTo>
                  <a:pt x="12588846" y="1490246"/>
                </a:lnTo>
                <a:lnTo>
                  <a:pt x="12641068" y="1489132"/>
                </a:lnTo>
                <a:lnTo>
                  <a:pt x="12693243" y="1487830"/>
                </a:lnTo>
                <a:lnTo>
                  <a:pt x="12745366" y="1486335"/>
                </a:lnTo>
                <a:lnTo>
                  <a:pt x="12797433" y="1484645"/>
                </a:lnTo>
                <a:lnTo>
                  <a:pt x="12849438" y="1482755"/>
                </a:lnTo>
                <a:lnTo>
                  <a:pt x="12901376" y="1480664"/>
                </a:lnTo>
                <a:lnTo>
                  <a:pt x="12953243" y="1478367"/>
                </a:lnTo>
                <a:lnTo>
                  <a:pt x="13005033" y="1475861"/>
                </a:lnTo>
                <a:lnTo>
                  <a:pt x="13056742" y="1473142"/>
                </a:lnTo>
                <a:lnTo>
                  <a:pt x="13108364" y="1470208"/>
                </a:lnTo>
                <a:lnTo>
                  <a:pt x="13159895" y="1467055"/>
                </a:lnTo>
                <a:lnTo>
                  <a:pt x="13211329" y="1463680"/>
                </a:lnTo>
                <a:lnTo>
                  <a:pt x="13262662" y="1460078"/>
                </a:lnTo>
                <a:lnTo>
                  <a:pt x="13313889" y="1456248"/>
                </a:lnTo>
                <a:lnTo>
                  <a:pt x="13365004" y="1452185"/>
                </a:lnTo>
                <a:lnTo>
                  <a:pt x="13416004" y="1447887"/>
                </a:lnTo>
                <a:lnTo>
                  <a:pt x="13466882" y="1443349"/>
                </a:lnTo>
                <a:lnTo>
                  <a:pt x="13517634" y="1438569"/>
                </a:lnTo>
                <a:lnTo>
                  <a:pt x="13568255" y="1433542"/>
                </a:lnTo>
                <a:lnTo>
                  <a:pt x="13618740" y="1428267"/>
                </a:lnTo>
                <a:lnTo>
                  <a:pt x="13669084" y="1422739"/>
                </a:lnTo>
                <a:lnTo>
                  <a:pt x="13719282" y="1416955"/>
                </a:lnTo>
                <a:lnTo>
                  <a:pt x="13769329" y="1410912"/>
                </a:lnTo>
                <a:lnTo>
                  <a:pt x="13819221" y="1404606"/>
                </a:lnTo>
                <a:lnTo>
                  <a:pt x="13868951" y="1398034"/>
                </a:lnTo>
                <a:lnTo>
                  <a:pt x="13918516" y="1391193"/>
                </a:lnTo>
                <a:lnTo>
                  <a:pt x="13967910" y="1384079"/>
                </a:lnTo>
                <a:lnTo>
                  <a:pt x="14017128" y="1376689"/>
                </a:lnTo>
                <a:lnTo>
                  <a:pt x="14066166" y="1369020"/>
                </a:lnTo>
                <a:lnTo>
                  <a:pt x="14115019" y="1361067"/>
                </a:lnTo>
                <a:lnTo>
                  <a:pt x="14163680" y="1352829"/>
                </a:lnTo>
                <a:lnTo>
                  <a:pt x="14212146" y="1344301"/>
                </a:lnTo>
                <a:lnTo>
                  <a:pt x="14260412" y="1335480"/>
                </a:lnTo>
                <a:lnTo>
                  <a:pt x="14308473" y="1326363"/>
                </a:lnTo>
                <a:lnTo>
                  <a:pt x="14356322" y="1316947"/>
                </a:lnTo>
                <a:lnTo>
                  <a:pt x="14403957" y="1307227"/>
                </a:lnTo>
                <a:lnTo>
                  <a:pt x="14451372" y="1297202"/>
                </a:lnTo>
                <a:lnTo>
                  <a:pt x="14498561" y="1286866"/>
                </a:lnTo>
                <a:lnTo>
                  <a:pt x="14545520" y="1276218"/>
                </a:lnTo>
                <a:lnTo>
                  <a:pt x="14592244" y="1265253"/>
                </a:lnTo>
                <a:lnTo>
                  <a:pt x="14638727" y="1253969"/>
                </a:lnTo>
                <a:lnTo>
                  <a:pt x="14684966" y="1242361"/>
                </a:lnTo>
                <a:lnTo>
                  <a:pt x="14730955" y="1230428"/>
                </a:lnTo>
                <a:lnTo>
                  <a:pt x="14776689" y="1218164"/>
                </a:lnTo>
                <a:lnTo>
                  <a:pt x="14813965" y="1207868"/>
                </a:lnTo>
                <a:lnTo>
                  <a:pt x="14851100" y="1197338"/>
                </a:lnTo>
                <a:lnTo>
                  <a:pt x="14888093" y="1186572"/>
                </a:lnTo>
                <a:lnTo>
                  <a:pt x="14924941" y="1175569"/>
                </a:lnTo>
                <a:lnTo>
                  <a:pt x="14961644" y="1164327"/>
                </a:lnTo>
                <a:lnTo>
                  <a:pt x="14998198" y="1152844"/>
                </a:lnTo>
                <a:lnTo>
                  <a:pt x="15034603" y="1141120"/>
                </a:lnTo>
                <a:lnTo>
                  <a:pt x="15070857" y="1129152"/>
                </a:lnTo>
                <a:lnTo>
                  <a:pt x="15106957" y="1116939"/>
                </a:lnTo>
                <a:lnTo>
                  <a:pt x="15178693" y="1091773"/>
                </a:lnTo>
                <a:lnTo>
                  <a:pt x="15249795" y="1065610"/>
                </a:lnTo>
                <a:lnTo>
                  <a:pt x="15320251" y="1038438"/>
                </a:lnTo>
                <a:lnTo>
                  <a:pt x="15390045" y="1010245"/>
                </a:lnTo>
                <a:lnTo>
                  <a:pt x="15459166" y="981019"/>
                </a:lnTo>
                <a:lnTo>
                  <a:pt x="15527597" y="950749"/>
                </a:lnTo>
                <a:lnTo>
                  <a:pt x="15595327" y="919422"/>
                </a:lnTo>
                <a:lnTo>
                  <a:pt x="15662340" y="887027"/>
                </a:lnTo>
                <a:lnTo>
                  <a:pt x="15728623" y="853552"/>
                </a:lnTo>
                <a:lnTo>
                  <a:pt x="15794161" y="818985"/>
                </a:lnTo>
                <a:lnTo>
                  <a:pt x="15858942" y="783315"/>
                </a:lnTo>
                <a:lnTo>
                  <a:pt x="15922951" y="746529"/>
                </a:lnTo>
                <a:lnTo>
                  <a:pt x="15986174" y="708615"/>
                </a:lnTo>
                <a:lnTo>
                  <a:pt x="16048598" y="669562"/>
                </a:lnTo>
                <a:lnTo>
                  <a:pt x="16110207" y="629357"/>
                </a:lnTo>
                <a:lnTo>
                  <a:pt x="16170990" y="587990"/>
                </a:lnTo>
                <a:lnTo>
                  <a:pt x="16230931" y="545448"/>
                </a:lnTo>
                <a:lnTo>
                  <a:pt x="16290016" y="501719"/>
                </a:lnTo>
                <a:lnTo>
                  <a:pt x="16348233" y="456791"/>
                </a:lnTo>
                <a:lnTo>
                  <a:pt x="16405566" y="410653"/>
                </a:lnTo>
                <a:lnTo>
                  <a:pt x="16462003" y="363293"/>
                </a:lnTo>
                <a:lnTo>
                  <a:pt x="16517528" y="314699"/>
                </a:lnTo>
                <a:lnTo>
                  <a:pt x="16572129" y="264858"/>
                </a:lnTo>
                <a:lnTo>
                  <a:pt x="16625791" y="213760"/>
                </a:lnTo>
                <a:lnTo>
                  <a:pt x="16678501" y="161392"/>
                </a:lnTo>
                <a:lnTo>
                  <a:pt x="16730244" y="107743"/>
                </a:lnTo>
                <a:lnTo>
                  <a:pt x="16781006" y="52800"/>
                </a:lnTo>
                <a:lnTo>
                  <a:pt x="16806016" y="24840"/>
                </a:lnTo>
                <a:lnTo>
                  <a:pt x="16827758" y="0"/>
                </a:lnTo>
              </a:path>
            </a:pathLst>
          </a:custGeom>
          <a:ln w="31412">
            <a:solidFill>
              <a:srgbClr val="E2CE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778" y="431631"/>
            <a:ext cx="12482542" cy="212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rgbClr val="534741"/>
                </a:solidFill>
                <a:latin typeface="Tahoma" panose="020B0604030504040204"/>
                <a:cs typeface="Tahom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2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33.png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.xml"/><Relationship Id="rId5" Type="http://schemas.openxmlformats.org/officeDocument/2006/relationships/image" Target="../media/image11.png"/><Relationship Id="rId10" Type="http://schemas.microsoft.com/office/2007/relationships/diagramDrawing" Target="../diagrams/drawing1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chart" Target="../charts/chart1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024" y="92075"/>
            <a:ext cx="1821314" cy="1821314"/>
          </a:xfrm>
          <a:prstGeom prst="rect">
            <a:avLst/>
          </a:prstGeom>
        </p:spPr>
      </p:pic>
      <p:sp>
        <p:nvSpPr>
          <p:cNvPr id="5" name="Title 1"/>
          <p:cNvSpPr txBox="1"/>
          <p:nvPr/>
        </p:nvSpPr>
        <p:spPr>
          <a:xfrm>
            <a:off x="3422650" y="3749675"/>
            <a:ext cx="12954000" cy="3467100"/>
          </a:xfrm>
          <a:prstGeom prst="rect">
            <a:avLst/>
          </a:prstGeom>
          <a:noFill/>
        </p:spPr>
        <p:txBody>
          <a:bodyPr vert="horz" lIns="150791" tIns="75396" rIns="150791" bIns="7539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5400" b="1" spc="-1" dirty="0" smtClean="0">
                <a:latin typeface="Arial"/>
                <a:ea typeface="DejaVu Sans"/>
              </a:rPr>
              <a:t>Об аккредитационном мониторинге </a:t>
            </a:r>
            <a:r>
              <a:rPr lang="ru-RU" sz="5400" b="1" spc="-1" dirty="0">
                <a:latin typeface="Arial"/>
                <a:ea typeface="DejaVu Sans"/>
              </a:rPr>
              <a:t>системы образования в 2023 году </a:t>
            </a:r>
            <a:endParaRPr lang="ru-RU" sz="5400" spc="-1" dirty="0">
              <a:latin typeface="Arial"/>
            </a:endParaRPr>
          </a:p>
        </p:txBody>
      </p:sp>
      <p:sp>
        <p:nvSpPr>
          <p:cNvPr id="9" name="Прямоугольник 6"/>
          <p:cNvSpPr/>
          <p:nvPr/>
        </p:nvSpPr>
        <p:spPr bwMode="auto">
          <a:xfrm>
            <a:off x="12185650" y="8245475"/>
            <a:ext cx="6553200" cy="1937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square" lIns="0" tIns="45000" rIns="90000" bIns="45000" anchor="ctr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2400" b="1" spc="-1" dirty="0" smtClean="0">
                <a:latin typeface="Arial"/>
                <a:ea typeface="DejaVu Sans"/>
              </a:rPr>
              <a:t>ОЮН АЛДЫН-АЙ АНДРЕЕВНА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ru-RU" sz="2400" b="1" strike="noStrike" spc="-1" dirty="0" smtClean="0">
                <a:latin typeface="Arial"/>
                <a:ea typeface="DejaVu Sans"/>
              </a:rPr>
              <a:t>региональный координатор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ru-RU" sz="2400" b="1" strike="noStrike" spc="-1" dirty="0" smtClean="0">
                <a:latin typeface="Arial"/>
                <a:ea typeface="DejaVu Sans"/>
              </a:rPr>
              <a:t>Республики Тыва</a:t>
            </a:r>
            <a:endParaRPr lang="ru-RU" sz="2400" b="1" strike="noStrike" spc="0" dirty="0">
              <a:latin typeface="Arial"/>
              <a:ea typeface="DejaVu Sans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2400" b="1" strike="noStrike" spc="0" dirty="0">
                <a:latin typeface="Arial"/>
                <a:ea typeface="DejaVu Sans"/>
              </a:rPr>
              <a:t>аккредитационного мониторинга 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ru-RU" sz="2400" b="1" strike="noStrike" spc="0" dirty="0">
                <a:latin typeface="Arial"/>
                <a:ea typeface="DejaVu Sans"/>
              </a:rPr>
              <a:t>системы </a:t>
            </a:r>
            <a:r>
              <a:rPr lang="ru-RU" sz="2400" b="1" strike="noStrike" spc="0" dirty="0" smtClean="0">
                <a:latin typeface="Arial"/>
                <a:ea typeface="DejaVu Sans"/>
              </a:rPr>
              <a:t>образования</a:t>
            </a:r>
          </a:p>
        </p:txBody>
      </p:sp>
      <p:pic>
        <p:nvPicPr>
          <p:cNvPr id="10" name="Рисунок 5"/>
          <p:cNvPicPr/>
          <p:nvPr/>
        </p:nvPicPr>
        <p:blipFill>
          <a:blip r:embed="rId4"/>
          <a:stretch/>
        </p:blipFill>
        <p:spPr bwMode="auto">
          <a:xfrm>
            <a:off x="13252450" y="92075"/>
            <a:ext cx="2117576" cy="1821314"/>
          </a:xfrm>
          <a:prstGeom prst="rect">
            <a:avLst/>
          </a:prstGeom>
          <a:ln w="0"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25696" y="92075"/>
            <a:ext cx="1836906" cy="1821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" name="Прямоугольник 1"/>
          <p:cNvSpPr/>
          <p:nvPr/>
        </p:nvSpPr>
        <p:spPr bwMode="auto">
          <a:xfrm>
            <a:off x="5708650" y="244475"/>
            <a:ext cx="11277193" cy="2514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118754" rIns="0" bIns="118754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827" b="1" spc="-2" dirty="0">
                <a:latin typeface="Arial"/>
                <a:ea typeface="DejaVu Sans"/>
              </a:rPr>
              <a:t>ПОКАЗАТЕЛИ АККРЕДИТАЦИОННОГО МОНИТОРИНГА </a:t>
            </a:r>
            <a:endParaRPr lang="ru-RU" sz="2827" b="1" spc="-2" dirty="0" smtClean="0"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  <a:defRPr/>
            </a:pPr>
            <a:endParaRPr lang="ru-RU" sz="800" spc="-2" dirty="0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ru-RU" sz="2827" b="1" spc="-2" dirty="0">
                <a:latin typeface="Arial"/>
                <a:ea typeface="DejaVu Sans"/>
              </a:rPr>
              <a:t>НАЧАЛЬНОЕ ОБЩЕЕ </a:t>
            </a:r>
            <a:r>
              <a:rPr lang="ru-RU" sz="2827" b="1" spc="-2" dirty="0" smtClean="0">
                <a:latin typeface="Arial"/>
                <a:ea typeface="DejaVu Sans"/>
              </a:rPr>
              <a:t>ОБРАЗОВАНИЕ – </a:t>
            </a:r>
            <a:r>
              <a:rPr lang="ru-RU" sz="2827" b="1" spc="-2" dirty="0" smtClean="0">
                <a:solidFill>
                  <a:srgbClr val="CC9900"/>
                </a:solidFill>
                <a:latin typeface="Arial"/>
                <a:ea typeface="DejaVu Sans"/>
              </a:rPr>
              <a:t>4 показателя</a:t>
            </a:r>
          </a:p>
          <a:p>
            <a:pPr algn="ctr">
              <a:lnSpc>
                <a:spcPct val="100000"/>
              </a:lnSpc>
              <a:buNone/>
              <a:defRPr/>
            </a:pPr>
            <a:r>
              <a:rPr lang="ru-RU" sz="2827" b="1" spc="-2" dirty="0">
                <a:latin typeface="Arial"/>
                <a:ea typeface="DejaVu Sans"/>
              </a:rPr>
              <a:t>ОСНОВНОЕ ОБЩЕЕ </a:t>
            </a:r>
            <a:r>
              <a:rPr lang="ru-RU" sz="2827" b="1" spc="-2" dirty="0" smtClean="0">
                <a:latin typeface="Arial"/>
                <a:ea typeface="DejaVu Sans"/>
              </a:rPr>
              <a:t>ОБРАЗОВАНИЕ – </a:t>
            </a:r>
            <a:r>
              <a:rPr lang="ru-RU" sz="2827" b="1" spc="-2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DejaVu Sans"/>
              </a:rPr>
              <a:t>6 показателей</a:t>
            </a:r>
            <a:endParaRPr lang="ru-RU" sz="2827" b="1" spc="-2" dirty="0">
              <a:solidFill>
                <a:schemeClr val="accent3">
                  <a:lumMod val="75000"/>
                </a:schemeClr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ru-RU" sz="2827" b="1" spc="-2" dirty="0">
                <a:latin typeface="Arial"/>
                <a:ea typeface="DejaVu Sans"/>
              </a:rPr>
              <a:t>СРЕДНЕЕ ОБЩЕЕ </a:t>
            </a:r>
            <a:r>
              <a:rPr lang="ru-RU" sz="2827" b="1" spc="-2" dirty="0" smtClean="0">
                <a:latin typeface="Arial"/>
                <a:ea typeface="DejaVu Sans"/>
              </a:rPr>
              <a:t>ОБРАЗОВАНИЕ </a:t>
            </a:r>
            <a:r>
              <a:rPr lang="ru-RU" sz="2827" b="1" spc="-2" dirty="0">
                <a:latin typeface="Arial"/>
                <a:ea typeface="DejaVu Sans"/>
              </a:rPr>
              <a:t>–</a:t>
            </a:r>
            <a:r>
              <a:rPr lang="ru-RU" sz="2827" b="1" spc="-2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ru-RU" sz="2827" b="1" spc="-2" dirty="0">
                <a:solidFill>
                  <a:schemeClr val="accent3">
                    <a:lumMod val="75000"/>
                  </a:schemeClr>
                </a:solidFill>
                <a:latin typeface="Arial"/>
                <a:ea typeface="DejaVu Sans"/>
              </a:rPr>
              <a:t>6 показателей</a:t>
            </a:r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246" y="4442"/>
            <a:ext cx="1912145" cy="15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518328"/>
              </p:ext>
            </p:extLst>
          </p:nvPr>
        </p:nvGraphicFramePr>
        <p:xfrm>
          <a:off x="1898650" y="3063875"/>
          <a:ext cx="16154401" cy="7598887"/>
        </p:xfrm>
        <a:graphic>
          <a:graphicData uri="http://schemas.openxmlformats.org/drawingml/2006/table">
            <a:tbl>
              <a:tblPr/>
              <a:tblGrid>
                <a:gridCol w="416676">
                  <a:extLst>
                    <a:ext uri="{9D8B030D-6E8A-4147-A177-3AD203B41FA5}">
                      <a16:colId xmlns:a16="http://schemas.microsoft.com/office/drawing/2014/main" val="1526874512"/>
                    </a:ext>
                  </a:extLst>
                </a:gridCol>
                <a:gridCol w="10796498">
                  <a:extLst>
                    <a:ext uri="{9D8B030D-6E8A-4147-A177-3AD203B41FA5}">
                      <a16:colId xmlns:a16="http://schemas.microsoft.com/office/drawing/2014/main" val="2337712697"/>
                    </a:ext>
                  </a:extLst>
                </a:gridCol>
                <a:gridCol w="3865789">
                  <a:extLst>
                    <a:ext uri="{9D8B030D-6E8A-4147-A177-3AD203B41FA5}">
                      <a16:colId xmlns:a16="http://schemas.microsoft.com/office/drawing/2014/main" val="3312256927"/>
                    </a:ext>
                  </a:extLst>
                </a:gridCol>
                <a:gridCol w="1075438">
                  <a:extLst>
                    <a:ext uri="{9D8B030D-6E8A-4147-A177-3AD203B41FA5}">
                      <a16:colId xmlns:a16="http://schemas.microsoft.com/office/drawing/2014/main" val="2155365542"/>
                    </a:ext>
                  </a:extLst>
                </a:gridCol>
              </a:tblGrid>
              <a:tr h="10675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en-US" sz="18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N </a:t>
                      </a: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п/п</a:t>
                      </a:r>
                      <a:endParaRPr sz="1800" b="1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показателя </a:t>
                      </a: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начального</a:t>
                      </a:r>
                      <a:r>
                        <a:rPr lang="ru-RU" sz="1800" b="1" strike="noStrike" spc="-1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общего, </a:t>
                      </a: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основного </a:t>
                      </a: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общего </a:t>
                      </a: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и среднего общего образования</a:t>
                      </a:r>
                      <a:endParaRPr sz="1800" b="1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1" strike="noStrike" spc="-1" dirty="0" err="1">
                          <a:solidFill>
                            <a:srgbClr val="000000"/>
                          </a:solidFill>
                          <a:latin typeface="Arial"/>
                        </a:rPr>
                        <a:t>Критериальное</a:t>
                      </a: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значение показателя </a:t>
                      </a: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начального общего,</a:t>
                      </a:r>
                      <a:r>
                        <a:rPr lang="ru-RU" sz="1800" b="1" strike="noStrike" spc="-1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основного </a:t>
                      </a: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общего </a:t>
                      </a: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и среднего общего образования</a:t>
                      </a:r>
                      <a:endParaRPr sz="1800" b="1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Кол-во баллов</a:t>
                      </a:r>
                      <a:endParaRPr sz="1800" b="1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686554"/>
                  </a:ext>
                </a:extLst>
              </a:tr>
              <a:tr h="34436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sz="1800" b="1" strike="noStrike" spc="-1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Наличие электронной информационно-образовательной среды - АП</a:t>
                      </a:r>
                      <a:r>
                        <a:rPr lang="ru-RU" sz="1800" b="0" strike="noStrike" spc="-1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Имеется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466786"/>
                  </a:ext>
                </a:extLst>
              </a:tr>
              <a:tr h="344366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Не имеется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950995"/>
                  </a:ext>
                </a:extLst>
              </a:tr>
              <a:tr h="34436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sz="1800" b="1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Участие обучающихся в оценочных мероприятиях, проведенных в рамках мониторинга системы образования, - АП</a:t>
                      </a:r>
                      <a:r>
                        <a:rPr lang="ru-RU" sz="1800" b="0" strike="noStrike" spc="-1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Принимали участие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49136"/>
                  </a:ext>
                </a:extLst>
              </a:tr>
              <a:tr h="362397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Не принимали участие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143522"/>
                  </a:ext>
                </a:extLst>
              </a:tr>
              <a:tr h="344366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sz="1800" b="1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Доля педагогических работников, имеющих первую или высшую квалификационные категории, ученое звание и (или) ученую степень и (или) лиц, приравненных к ним, в общей численности педагогических работников, участвующих в реализации </a:t>
                      </a:r>
                      <a:r>
                        <a:rPr lang="ru-RU" sz="18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основным образовательным программам НОО,</a:t>
                      </a:r>
                      <a:r>
                        <a:rPr lang="ru-RU" sz="1800" b="0" strike="noStrike" spc="-1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ООО, СОО</a:t>
                      </a:r>
                      <a:r>
                        <a:rPr lang="ru-RU" sz="18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- АП</a:t>
                      </a:r>
                      <a:r>
                        <a:rPr lang="ru-RU" sz="1800" b="0" strike="noStrike" spc="-1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50% и более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471926"/>
                  </a:ext>
                </a:extLst>
              </a:tr>
              <a:tr h="344366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20% - 49%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618876"/>
                  </a:ext>
                </a:extLst>
              </a:tr>
              <a:tr h="470588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Менее 20%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977138"/>
                  </a:ext>
                </a:extLst>
              </a:tr>
              <a:tr h="344366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sz="1800" b="1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Доля педагогических работников, прошедших повышение квалификации по профилю педагогической деятельности за последние 3 года, в общем числе педагогических работников, участвующих в реализации </a:t>
                      </a:r>
                      <a:r>
                        <a:rPr lang="ru-RU" sz="18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основных образовательных программ НОО, ООО, СОО,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- АП</a:t>
                      </a:r>
                      <a:r>
                        <a:rPr lang="ru-RU" sz="1800" b="0" strike="noStrike" spc="-1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rgbClr val="FFE9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90% и более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516410"/>
                  </a:ext>
                </a:extLst>
              </a:tr>
              <a:tr h="344366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70% - 89%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360204"/>
                  </a:ext>
                </a:extLst>
              </a:tr>
              <a:tr h="601962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Менее 70%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742482"/>
                  </a:ext>
                </a:extLst>
              </a:tr>
              <a:tr h="344366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sz="1800" b="1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Доля выпускников, не набравших минимальное количество баллов по обязательным учебным предметам при прохождении государственной итоговой аттестации по </a:t>
                      </a:r>
                      <a:r>
                        <a:rPr lang="ru-RU" sz="18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образовательным программам ООО, СОО,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от общего количества выпускников, - АП</a:t>
                      </a:r>
                      <a:r>
                        <a:rPr lang="ru-RU" sz="1800" b="0" strike="noStrike" spc="-1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Менее 5%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364417"/>
                  </a:ext>
                </a:extLst>
              </a:tr>
              <a:tr h="344366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5% - 9%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794090"/>
                  </a:ext>
                </a:extLst>
              </a:tr>
              <a:tr h="470588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10% и более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030429"/>
                  </a:ext>
                </a:extLst>
              </a:tr>
              <a:tr h="344366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sz="1800" b="1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Доля выпускников, получивших допуск к государственной итоговой аттестации по </a:t>
                      </a:r>
                      <a:r>
                        <a:rPr lang="ru-RU" sz="18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образовательным программам ООО (</a:t>
                      </a:r>
                      <a:r>
                        <a:rPr lang="ru-RU" sz="1600" b="0" i="1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без </a:t>
                      </a:r>
                      <a:r>
                        <a:rPr lang="ru-RU" sz="1600" b="0" i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учета повторного прохождения итогового собеседования по русскому языку и (или) ликвидации академической задолженности</a:t>
                      </a:r>
                      <a:r>
                        <a:rPr lang="ru-RU" sz="18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), СОО</a:t>
                      </a:r>
                      <a:r>
                        <a:rPr lang="ru-RU" sz="1800" b="0" strike="noStrike" spc="-1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(</a:t>
                      </a:r>
                      <a:r>
                        <a:rPr lang="ru-RU" sz="1600" b="0" i="1" strike="noStrike" spc="-1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без учета повторного написания итогового сочинения (изложения) и (или) ликвидации академической задолженности</a:t>
                      </a:r>
                      <a:r>
                        <a:rPr lang="ru-RU" sz="1800" b="0" strike="noStrike" spc="-1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r>
                        <a:rPr lang="ru-RU" sz="18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от общего количества выпускников - АП</a:t>
                      </a:r>
                      <a:r>
                        <a:rPr lang="ru-RU" sz="1800" b="0" strike="noStrike" spc="-1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90% и более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519323"/>
                  </a:ext>
                </a:extLst>
              </a:tr>
              <a:tr h="344366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80% - 89%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74091"/>
                  </a:ext>
                </a:extLst>
              </a:tr>
              <a:tr h="47790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Менее 80%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3600" marR="3600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429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60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3B642-7733-BB23-C0B2-B7DCC7092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72" y="582353"/>
            <a:ext cx="4811078" cy="225292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Методика расчета </a:t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АП-1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91528285"/>
              </p:ext>
            </p:extLst>
          </p:nvPr>
        </p:nvGraphicFramePr>
        <p:xfrm>
          <a:off x="7385050" y="5936721"/>
          <a:ext cx="12420600" cy="4937606"/>
        </p:xfrm>
        <a:graphic>
          <a:graphicData uri="http://schemas.openxmlformats.org/drawingml/2006/table">
            <a:tbl>
              <a:tblPr/>
              <a:tblGrid>
                <a:gridCol w="1941585">
                  <a:extLst>
                    <a:ext uri="{9D8B030D-6E8A-4147-A177-3AD203B41FA5}">
                      <a16:colId xmlns:a16="http://schemas.microsoft.com/office/drawing/2014/main" val="2671198009"/>
                    </a:ext>
                  </a:extLst>
                </a:gridCol>
                <a:gridCol w="10479015">
                  <a:extLst>
                    <a:ext uri="{9D8B030D-6E8A-4147-A177-3AD203B41FA5}">
                      <a16:colId xmlns:a16="http://schemas.microsoft.com/office/drawing/2014/main" val="82131125"/>
                    </a:ext>
                  </a:extLst>
                </a:gridCol>
              </a:tblGrid>
              <a:tr h="6055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34537" marR="34537" marT="56820" marB="56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Методика расчета</a:t>
                      </a:r>
                    </a:p>
                  </a:txBody>
                  <a:tcPr marL="34537" marR="34537" marT="56820" marB="56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650128"/>
                  </a:ext>
                </a:extLst>
              </a:tr>
              <a:tr h="38902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Наличие электронной информационно-образовательной среды</a:t>
                      </a:r>
                    </a:p>
                  </a:txBody>
                  <a:tcPr marL="64919" marR="64919" marT="106806" marB="10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93738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93738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937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937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937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937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937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937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937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3738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показателя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АП1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«имеется»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устанавливается, если на официальном сайте образовательной организации НОО, ООО, СОО представлены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</a:t>
                      </a:r>
                      <a:r>
                        <a:rPr kumimoji="0" lang="ru-RU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 следующих компонентов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электронной информационно-образовательной среды:</a:t>
                      </a:r>
                    </a:p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693738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Информация, подтверждающая наличие доступа к сети «Интернет».</a:t>
                      </a:r>
                    </a:p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693738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Локальный нормативно-правовой акт об электронной информационно-образовательной среде.</a:t>
                      </a:r>
                    </a:p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693738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Доступ к цифровой (электронной) библиотеке и</a:t>
                      </a: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иным электронным образовательным ресурсам.</a:t>
                      </a:r>
                    </a:p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693738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Доступ к электронной системе учета обучающихся, учета и хранения их образовательных результатов (электронный журнал, электронный дневник).</a:t>
                      </a:r>
                    </a:p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693738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Доступ к электронным портфолио обучающихся.</a:t>
                      </a:r>
                    </a:p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693738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Доступ к учебному плану, рабочим программам учебных предметов, учебных курсов (в том числе внеурочной деятельности), учебных модулей НОО, ООО, СОО. </a:t>
                      </a:r>
                    </a:p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>
                          <a:tab pos="693738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Личный кабинет в ФГИС «Моя школа»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3738" algn="l"/>
                        </a:tabLst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3738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Источники данных, необходимых для расчета показателя АП1:</a:t>
                      </a: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3738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Официальный сайт в сети «Интернет» организации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осуществляющей образовательную деятельность.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919" marR="64919" marT="106806" marB="10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07351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679876"/>
              </p:ext>
            </p:extLst>
          </p:nvPr>
        </p:nvGraphicFramePr>
        <p:xfrm>
          <a:off x="5424806" y="415691"/>
          <a:ext cx="14083340" cy="493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3022" name="Picture 10" descr="https://thumbs.dreamstime.com/b/%D0%B1%D0%B8%D0%B7%D0%BD%D0%B5%D1%81%D0%BC%D0%B5%D0%BD-%D1%80%D0%B0%D0%B1%D0%BE%D1%82%D0%B0%D1%8F-%D0%B2-%D0%BE%D1%84%D0%B8%D1%81%D0%B5-%D1%81-%D0%BA%D0%BE%D0%BC%D0%BF%D1%8C%D1%82%D0%B5%D1%80-%D0%BA%D0%BD%D0%B8%D0%B6%D0%BA%D0%BE%D0%B9-%D0%B8-%D0%BF%D0%B0%D0%BF%D0%BA%D0%B0%D0%BC%D0%B8-d-%D0%BF%D1%80%D0%B5%D0%B4%D1%81%D1%82%D0%B0%D0%B2%D0%BB%D1%8F%D1%8E%D1%82-119531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5" b="7558"/>
          <a:stretch>
            <a:fillRect/>
          </a:stretch>
        </p:blipFill>
        <p:spPr bwMode="auto">
          <a:xfrm>
            <a:off x="18462812" y="4283075"/>
            <a:ext cx="1641288" cy="150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450" y="26533"/>
            <a:ext cx="1980800" cy="163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13450" y="55157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</a:t>
            </a:r>
            <a:endParaRPr lang="ru-RU" sz="3200" b="1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003924"/>
              </p:ext>
            </p:extLst>
          </p:nvPr>
        </p:nvGraphicFramePr>
        <p:xfrm>
          <a:off x="390711" y="5412692"/>
          <a:ext cx="6324601" cy="5461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3688">
                  <a:extLst>
                    <a:ext uri="{9D8B030D-6E8A-4147-A177-3AD203B41FA5}">
                      <a16:colId xmlns:a16="http://schemas.microsoft.com/office/drawing/2014/main" val="4208647273"/>
                    </a:ext>
                  </a:extLst>
                </a:gridCol>
                <a:gridCol w="1313319">
                  <a:extLst>
                    <a:ext uri="{9D8B030D-6E8A-4147-A177-3AD203B41FA5}">
                      <a16:colId xmlns:a16="http://schemas.microsoft.com/office/drawing/2014/main" val="401458080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1224363482"/>
                    </a:ext>
                  </a:extLst>
                </a:gridCol>
                <a:gridCol w="1656444">
                  <a:extLst>
                    <a:ext uri="{9D8B030D-6E8A-4147-A177-3AD203B41FA5}">
                      <a16:colId xmlns:a16="http://schemas.microsoft.com/office/drawing/2014/main" val="1360260207"/>
                    </a:ext>
                  </a:extLst>
                </a:gridCol>
              </a:tblGrid>
              <a:tr h="49490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Профиль админа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Количество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зарегистрированных </a:t>
                      </a:r>
                      <a:r>
                        <a:rPr lang="ru-RU" sz="1200" b="1" u="none" strike="noStrike" dirty="0">
                          <a:effectLst/>
                        </a:rPr>
                        <a:t>педагогов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Количество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зарегистрированных </a:t>
                      </a:r>
                      <a:r>
                        <a:rPr lang="ru-RU" sz="1200" b="1" u="none" strike="noStrike" dirty="0">
                          <a:effectLst/>
                        </a:rPr>
                        <a:t>обучающихся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FEE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30904"/>
                  </a:ext>
                </a:extLst>
              </a:tr>
              <a:tr h="219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СОШ </a:t>
                      </a:r>
                      <a:r>
                        <a:rPr lang="ru-RU" sz="1200" u="none" strike="noStrike" dirty="0" err="1">
                          <a:effectLst/>
                        </a:rPr>
                        <a:t>с.Тээли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Активный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802674"/>
                  </a:ext>
                </a:extLst>
              </a:tr>
              <a:tr h="219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СОШ № 1 с. К-</a:t>
                      </a:r>
                      <a:r>
                        <a:rPr lang="ru-RU" sz="1200" u="none" strike="noStrike" dirty="0" err="1">
                          <a:effectLst/>
                        </a:rPr>
                        <a:t>Мажалык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Активный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74731"/>
                  </a:ext>
                </a:extLst>
              </a:tr>
              <a:tr h="219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СОШ № 1 </a:t>
                      </a:r>
                      <a:r>
                        <a:rPr lang="ru-RU" sz="1200" u="none" strike="noStrike" dirty="0" err="1">
                          <a:effectLst/>
                        </a:rPr>
                        <a:t>г.Чадаана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Активный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704538"/>
                  </a:ext>
                </a:extLst>
              </a:tr>
              <a:tr h="219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СОШ № 1 </a:t>
                      </a:r>
                      <a:r>
                        <a:rPr lang="ru-RU" sz="1200" u="none" strike="noStrike" dirty="0" err="1">
                          <a:effectLst/>
                        </a:rPr>
                        <a:t>с.Сарыг-Сеп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Активный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058872"/>
                  </a:ext>
                </a:extLst>
              </a:tr>
              <a:tr h="219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СОШ № 1 </a:t>
                      </a:r>
                      <a:r>
                        <a:rPr lang="ru-RU" sz="1200" u="none" strike="noStrike" dirty="0" err="1">
                          <a:effectLst/>
                        </a:rPr>
                        <a:t>пгт</a:t>
                      </a:r>
                      <a:r>
                        <a:rPr lang="ru-RU" sz="1200" u="none" strike="noStrike" dirty="0">
                          <a:effectLst/>
                        </a:rPr>
                        <a:t>. </a:t>
                      </a:r>
                      <a:r>
                        <a:rPr lang="ru-RU" sz="1200" u="none" strike="noStrike" dirty="0" err="1">
                          <a:effectLst/>
                        </a:rPr>
                        <a:t>Каа-Хем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Неактивный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026368"/>
                  </a:ext>
                </a:extLst>
              </a:tr>
              <a:tr h="219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СОШ № 1 </a:t>
                      </a:r>
                      <a:r>
                        <a:rPr lang="ru-RU" sz="1200" u="none" strike="noStrike" dirty="0" err="1">
                          <a:effectLst/>
                        </a:rPr>
                        <a:t>с.Мугур-Аксы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Активный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146645"/>
                  </a:ext>
                </a:extLst>
              </a:tr>
              <a:tr h="219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СОШ </a:t>
                      </a:r>
                      <a:r>
                        <a:rPr lang="ru-RU" sz="1200" u="none" strike="noStrike" dirty="0" err="1">
                          <a:effectLst/>
                        </a:rPr>
                        <a:t>с.Суг-Аксы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Активный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780865"/>
                  </a:ext>
                </a:extLst>
              </a:tr>
              <a:tr h="219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СОШ с. </a:t>
                      </a:r>
                      <a:r>
                        <a:rPr lang="ru-RU" sz="1200" u="none" strike="noStrike" dirty="0" err="1">
                          <a:effectLst/>
                        </a:rPr>
                        <a:t>Хандагайты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Активный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097111"/>
                  </a:ext>
                </a:extLst>
              </a:tr>
              <a:tr h="219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СОШ № 1 </a:t>
                      </a:r>
                      <a:r>
                        <a:rPr lang="ru-RU" sz="1200" u="none" strike="noStrike" dirty="0" err="1">
                          <a:effectLst/>
                        </a:rPr>
                        <a:t>г.Турана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Активный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873609"/>
                  </a:ext>
                </a:extLst>
              </a:tr>
              <a:tr h="219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СОШ с. Бай-Хаак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Активный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758914"/>
                  </a:ext>
                </a:extLst>
              </a:tr>
              <a:tr h="219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СОШ </a:t>
                      </a:r>
                      <a:r>
                        <a:rPr lang="ru-RU" sz="1200" u="none" strike="noStrike" dirty="0" err="1">
                          <a:effectLst/>
                        </a:rPr>
                        <a:t>с.Кунгуртуг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Неактивный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269994"/>
                  </a:ext>
                </a:extLst>
              </a:tr>
              <a:tr h="219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СОШ № 1 </a:t>
                      </a:r>
                      <a:r>
                        <a:rPr lang="ru-RU" sz="1200" u="none" strike="noStrike" dirty="0" err="1">
                          <a:effectLst/>
                        </a:rPr>
                        <a:t>с.Самагалтай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Активный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960746"/>
                  </a:ext>
                </a:extLst>
              </a:tr>
              <a:tr h="219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СОШ с. Тоора-Хем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Активный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73277"/>
                  </a:ext>
                </a:extLst>
              </a:tr>
              <a:tr h="219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СОШ № 1 </a:t>
                      </a:r>
                      <a:r>
                        <a:rPr lang="ru-RU" sz="1200" u="none" strike="noStrike" dirty="0" err="1">
                          <a:effectLst/>
                        </a:rPr>
                        <a:t>г.Шагонара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Активный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831062"/>
                  </a:ext>
                </a:extLst>
              </a:tr>
              <a:tr h="219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СОШ </a:t>
                      </a:r>
                      <a:r>
                        <a:rPr lang="ru-RU" sz="1200" u="none" strike="noStrike" dirty="0" err="1">
                          <a:effectLst/>
                        </a:rPr>
                        <a:t>с.Чаа</a:t>
                      </a:r>
                      <a:r>
                        <a:rPr lang="ru-RU" sz="1200" u="none" strike="noStrike" dirty="0">
                          <a:effectLst/>
                        </a:rPr>
                        <a:t>-Холь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Активный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002303"/>
                  </a:ext>
                </a:extLst>
              </a:tr>
              <a:tr h="219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СОШ с. Хову-Аксы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Активный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59917"/>
                  </a:ext>
                </a:extLst>
              </a:tr>
              <a:tr h="219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МБОУ </a:t>
                      </a:r>
                      <a:r>
                        <a:rPr lang="ru-RU" sz="1200" u="none" strike="noStrike" dirty="0" err="1">
                          <a:effectLst/>
                        </a:rPr>
                        <a:t>Эрзинская</a:t>
                      </a:r>
                      <a:r>
                        <a:rPr lang="ru-RU" sz="1200" u="none" strike="noStrike" dirty="0">
                          <a:effectLst/>
                        </a:rPr>
                        <a:t> СШ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Активный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891889"/>
                  </a:ext>
                </a:extLst>
              </a:tr>
              <a:tr h="219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СОШ № 1 </a:t>
                      </a:r>
                      <a:r>
                        <a:rPr lang="ru-RU" sz="1200" u="none" strike="noStrike" dirty="0" err="1">
                          <a:effectLst/>
                        </a:rPr>
                        <a:t>г.Ак-Довурак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Активный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668289"/>
                  </a:ext>
                </a:extLst>
              </a:tr>
              <a:tr h="219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СОШ № 8 г. Кызыла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Активный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002249"/>
                  </a:ext>
                </a:extLst>
              </a:tr>
              <a:tr h="219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Лицей № 15 </a:t>
                      </a:r>
                      <a:r>
                        <a:rPr lang="ru-RU" sz="1200" u="none" strike="noStrike" dirty="0" err="1">
                          <a:effectLst/>
                        </a:rPr>
                        <a:t>г.Кызыла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Активный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214122"/>
                  </a:ext>
                </a:extLst>
              </a:tr>
              <a:tr h="219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ГБОУ РШИ ТКК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Активный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731719"/>
                  </a:ext>
                </a:extLst>
              </a:tr>
              <a:tr h="219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ГАОУ РТ ТРЛИ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FFE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Активный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456631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C53B642-7733-BB23-C0B2-B7DCC7092AB4}"/>
              </a:ext>
            </a:extLst>
          </p:cNvPr>
          <p:cNvSpPr txBox="1">
            <a:spLocks/>
          </p:cNvSpPr>
          <p:nvPr/>
        </p:nvSpPr>
        <p:spPr>
          <a:xfrm>
            <a:off x="674211" y="4209303"/>
            <a:ext cx="4897756" cy="923330"/>
          </a:xfrm>
          <a:prstGeom prst="rect">
            <a:avLst/>
          </a:prstGeom>
          <a:solidFill>
            <a:srgbClr val="FFF3CD"/>
          </a:solidFill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rgbClr val="534741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algn="ctr">
              <a:defRPr/>
            </a:pPr>
            <a:r>
              <a:rPr lang="ru-RU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Активность школ </a:t>
            </a:r>
            <a:r>
              <a:rPr lang="ru-RU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выборочного мониторинга 1 школа с каждого МОУО</a:t>
            </a:r>
            <a:r>
              <a:rPr lang="ru-RU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>
              <a:defRPr/>
            </a:pPr>
            <a:r>
              <a:rPr lang="ru-RU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в ФГИС «Моя школа»</a:t>
            </a:r>
            <a:endParaRPr lang="ru-RU" sz="2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32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33174495"/>
              </p:ext>
            </p:extLst>
          </p:nvPr>
        </p:nvGraphicFramePr>
        <p:xfrm>
          <a:off x="654718" y="841153"/>
          <a:ext cx="10616532" cy="2799743"/>
        </p:xfrm>
        <a:graphic>
          <a:graphicData uri="http://schemas.openxmlformats.org/drawingml/2006/table">
            <a:tbl>
              <a:tblPr/>
              <a:tblGrid>
                <a:gridCol w="2158332">
                  <a:extLst>
                    <a:ext uri="{9D8B030D-6E8A-4147-A177-3AD203B41FA5}">
                      <a16:colId xmlns:a16="http://schemas.microsoft.com/office/drawing/2014/main" val="2331167424"/>
                    </a:ext>
                  </a:extLst>
                </a:gridCol>
                <a:gridCol w="8458200">
                  <a:extLst>
                    <a:ext uri="{9D8B030D-6E8A-4147-A177-3AD203B41FA5}">
                      <a16:colId xmlns:a16="http://schemas.microsoft.com/office/drawing/2014/main" val="2069100028"/>
                    </a:ext>
                  </a:extLst>
                </a:gridCol>
              </a:tblGrid>
              <a:tr h="5543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34537" marR="34537" marT="56807" marB="5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Методика расчета</a:t>
                      </a:r>
                    </a:p>
                  </a:txBody>
                  <a:tcPr marL="34537" marR="34537" marT="56807" marB="5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565939"/>
                  </a:ext>
                </a:extLst>
              </a:tr>
              <a:tr h="19190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Участие обучающихся 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оценочных мероприятиях,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проведенных в рамках мониторинга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системы образования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19" marR="64919" marT="106783" marB="10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indent="3429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86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86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86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показателя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АП2 «Принимали участие»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устанавливается при наличии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обучающихся НОО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(участие не менее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обучающихся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классов), ООО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(участие не менее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обучающихся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5-8 классов), СОО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(участие не менее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обучающихся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классов) 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организации, участвовавших по всем учебным предметам во всероссийских проверочных работах. </a:t>
                      </a:r>
                    </a:p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Источники данных, необходимых для расчета АП2: </a:t>
                      </a:r>
                    </a:p>
                    <a:p>
                      <a:pPr marL="0" marR="0" lvl="0" indent="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Федеральная информационная система оценки качества образования (ФИОКО)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919" marR="64919" marT="106783" marB="10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665834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C53B642-7733-BB23-C0B2-B7DCC7092AB4}"/>
              </a:ext>
            </a:extLst>
          </p:cNvPr>
          <p:cNvSpPr txBox="1">
            <a:spLocks/>
          </p:cNvSpPr>
          <p:nvPr/>
        </p:nvSpPr>
        <p:spPr>
          <a:xfrm>
            <a:off x="628984" y="287155"/>
            <a:ext cx="5382794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rgbClr val="534741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algn="ctr">
              <a:defRPr/>
            </a:pPr>
            <a:r>
              <a:rPr lang="ru-RU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Методика расчета АП-2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450" y="11865"/>
            <a:ext cx="2438400" cy="13741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7" r="460" b="18089"/>
          <a:stretch/>
        </p:blipFill>
        <p:spPr>
          <a:xfrm>
            <a:off x="11640328" y="1158875"/>
            <a:ext cx="8095127" cy="232106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C53B642-7733-BB23-C0B2-B7DCC7092AB4}"/>
              </a:ext>
            </a:extLst>
          </p:cNvPr>
          <p:cNvSpPr txBox="1">
            <a:spLocks/>
          </p:cNvSpPr>
          <p:nvPr/>
        </p:nvSpPr>
        <p:spPr>
          <a:xfrm>
            <a:off x="6205979" y="3744494"/>
            <a:ext cx="5366824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rgbClr val="534741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algn="ctr">
              <a:defRPr/>
            </a:pPr>
            <a:r>
              <a:rPr lang="ru-RU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Методика расчета АП-3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347894"/>
              </p:ext>
            </p:extLst>
          </p:nvPr>
        </p:nvGraphicFramePr>
        <p:xfrm>
          <a:off x="3474562" y="4342282"/>
          <a:ext cx="16331532" cy="2641126"/>
        </p:xfrm>
        <a:graphic>
          <a:graphicData uri="http://schemas.openxmlformats.org/drawingml/2006/table">
            <a:tbl>
              <a:tblPr/>
              <a:tblGrid>
                <a:gridCol w="4368131">
                  <a:extLst>
                    <a:ext uri="{9D8B030D-6E8A-4147-A177-3AD203B41FA5}">
                      <a16:colId xmlns:a16="http://schemas.microsoft.com/office/drawing/2014/main" val="2331167424"/>
                    </a:ext>
                  </a:extLst>
                </a:gridCol>
                <a:gridCol w="11963401">
                  <a:extLst>
                    <a:ext uri="{9D8B030D-6E8A-4147-A177-3AD203B41FA5}">
                      <a16:colId xmlns:a16="http://schemas.microsoft.com/office/drawing/2014/main" val="2069100028"/>
                    </a:ext>
                  </a:extLst>
                </a:gridCol>
              </a:tblGrid>
              <a:tr h="476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34537" marR="34537" marT="56807" marB="5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Методика расчета</a:t>
                      </a:r>
                    </a:p>
                  </a:txBody>
                  <a:tcPr marL="34537" marR="34537" marT="56807" marB="5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565939"/>
                  </a:ext>
                </a:extLst>
              </a:tr>
              <a:tr h="16508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педагогических работников, имеющих первую или высшую квалификационные категории, ученое звание и (или) ученую степень и (или) лиц, приравненных к ним, в общей численности педагогических работников, участвующих в реализации основных образовательных программ НОО, ООО, СОО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19" marR="64919" marT="106783" marB="10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3429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86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86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86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показателя АП3 рассчитывается как отношение количества педработников, имеющих квалификационные категории по должности «Учитель» и (или) «Преподаватель», и (или) ученое звание и (или) ученую степень и лиц, приравненных к ним, участвующих в реализации учебного плана основных образовательных программ НОО, ООО, СОО, к общему количеству педработников, участвующих в реализации учебного плана основных образовательных программ НОО, ООО, СОО.</a:t>
                      </a:r>
                    </a:p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Источники данных, необходимых для расчета АП2: </a:t>
                      </a:r>
                    </a:p>
                    <a:p>
                      <a:pPr marL="0" marR="0" lvl="0" indent="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Информационная система Рособрнадзора, информация, предоставленная ОО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919" marR="64919" marT="106783" marB="10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665834"/>
                  </a:ext>
                </a:extLst>
              </a:tr>
            </a:tbl>
          </a:graphicData>
        </a:graphic>
      </p:graphicFrame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1C53B642-7733-BB23-C0B2-B7DCC7092AB4}"/>
              </a:ext>
            </a:extLst>
          </p:cNvPr>
          <p:cNvSpPr txBox="1">
            <a:spLocks/>
          </p:cNvSpPr>
          <p:nvPr/>
        </p:nvSpPr>
        <p:spPr>
          <a:xfrm>
            <a:off x="12185650" y="7229338"/>
            <a:ext cx="5613065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rgbClr val="534741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algn="ctr">
              <a:defRPr/>
            </a:pPr>
            <a:r>
              <a:rPr lang="ru-RU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Методика расчета АП-4</a:t>
            </a:r>
            <a:endParaRPr lang="ru-RU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525661"/>
              </p:ext>
            </p:extLst>
          </p:nvPr>
        </p:nvGraphicFramePr>
        <p:xfrm>
          <a:off x="3480793" y="7783336"/>
          <a:ext cx="16325301" cy="2567576"/>
        </p:xfrm>
        <a:graphic>
          <a:graphicData uri="http://schemas.openxmlformats.org/drawingml/2006/table">
            <a:tbl>
              <a:tblPr/>
              <a:tblGrid>
                <a:gridCol w="5727497">
                  <a:extLst>
                    <a:ext uri="{9D8B030D-6E8A-4147-A177-3AD203B41FA5}">
                      <a16:colId xmlns:a16="http://schemas.microsoft.com/office/drawing/2014/main" val="2331167424"/>
                    </a:ext>
                  </a:extLst>
                </a:gridCol>
                <a:gridCol w="10597804">
                  <a:extLst>
                    <a:ext uri="{9D8B030D-6E8A-4147-A177-3AD203B41FA5}">
                      <a16:colId xmlns:a16="http://schemas.microsoft.com/office/drawing/2014/main" val="2069100028"/>
                    </a:ext>
                  </a:extLst>
                </a:gridCol>
              </a:tblGrid>
              <a:tr h="4032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34537" marR="34537" marT="56807" marB="5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Методика расчета</a:t>
                      </a:r>
                    </a:p>
                  </a:txBody>
                  <a:tcPr marL="34537" marR="34537" marT="56807" marB="568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565939"/>
                  </a:ext>
                </a:extLst>
              </a:tr>
              <a:tr h="13962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педагогических работников, прошедших повышение квалификации по профилю педагогической деятельности за последние 3 года, в общем числе педагогических работников, участвующих в реализации основных образовательных программ НОО, ООО, СОО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19" marR="64919" marT="106783" marB="10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3429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86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86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86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показателя АП4 рассчитывается как отношение количества педагогических работников, прошедших повышение квалификации по профилю педагогической деятельности за последние 3 года, участвующих в реализации учебного плана основной образовательной программы НОО, ООО, СОО, к общему количеству педработников, участвующих в реализации учебного плана основных образовательных программ НОО, ООО, СОО. </a:t>
                      </a:r>
                    </a:p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Источники данных, необходимых для расчета АП2: </a:t>
                      </a:r>
                    </a:p>
                    <a:p>
                      <a:pPr marL="0" marR="0" lvl="0" indent="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Информационная система Рособрнадзора, информация, предоставленная ОО</a:t>
                      </a:r>
                    </a:p>
                  </a:txBody>
                  <a:tcPr marL="64919" marR="64919" marT="106783" marB="10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665834"/>
                  </a:ext>
                </a:extLst>
              </a:tr>
            </a:tbl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05" b="90000" l="18333" r="90000">
                        <a14:foregroundMark x1="38222" y1="19524" x2="38222" y2="19524"/>
                        <a14:foregroundMark x1="37444" y1="16984" x2="37444" y2="16984"/>
                        <a14:foregroundMark x1="48000" y1="13175" x2="48000" y2="13175"/>
                        <a14:foregroundMark x1="25667" y1="33333" x2="25667" y2="33333"/>
                        <a14:foregroundMark x1="23556" y1="49048" x2="23556" y2="49048"/>
                        <a14:foregroundMark x1="28333" y1="49524" x2="28333" y2="49524"/>
                        <a14:foregroundMark x1="26000" y1="45556" x2="26000" y2="45556"/>
                        <a14:foregroundMark x1="29000" y1="67143" x2="29000" y2="67143"/>
                        <a14:foregroundMark x1="29000" y1="62698" x2="29000" y2="62698"/>
                        <a14:foregroundMark x1="28000" y1="50794" x2="28000" y2="50794"/>
                        <a14:foregroundMark x1="37111" y1="76825" x2="37111" y2="76825"/>
                        <a14:foregroundMark x1="38111" y1="76190" x2="38111" y2="76190"/>
                        <a14:foregroundMark x1="37444" y1="83810" x2="37444" y2="83810"/>
                        <a14:foregroundMark x1="38444" y1="80159" x2="38444" y2="80159"/>
                        <a14:foregroundMark x1="29222" y1="68571" x2="29222" y2="68571"/>
                        <a14:foregroundMark x1="28333" y1="69048" x2="28333" y2="69048"/>
                        <a14:foregroundMark x1="27556" y1="66349" x2="27556" y2="66349"/>
                        <a14:foregroundMark x1="39444" y1="80317" x2="39444" y2="80317"/>
                        <a14:foregroundMark x1="39000" y1="82540" x2="39000" y2="82540"/>
                        <a14:foregroundMark x1="39222" y1="82063" x2="39222" y2="82063"/>
                        <a14:foregroundMark x1="48111" y1="78889" x2="48111" y2="78889"/>
                        <a14:foregroundMark x1="60889" y1="76349" x2="60444" y2="76667"/>
                        <a14:foregroundMark x1="62778" y1="79365" x2="62778" y2="79365"/>
                        <a14:foregroundMark x1="61000" y1="79524" x2="61000" y2="79524"/>
                        <a14:foregroundMark x1="62556" y1="81587" x2="62556" y2="81587"/>
                        <a14:foregroundMark x1="68444" y1="67143" x2="68444" y2="67143"/>
                        <a14:foregroundMark x1="71222" y1="63016" x2="71222" y2="63016"/>
                        <a14:foregroundMark x1="71444" y1="67460" x2="71444" y2="67460"/>
                        <a14:foregroundMark x1="71444" y1="71746" x2="71444" y2="71746"/>
                        <a14:foregroundMark x1="71222" y1="69365" x2="71222" y2="69365"/>
                        <a14:foregroundMark x1="71333" y1="64921" x2="71333" y2="64921"/>
                        <a14:foregroundMark x1="71667" y1="63968" x2="71667" y2="63968"/>
                        <a14:foregroundMark x1="72667" y1="51905" x2="72667" y2="51905"/>
                        <a14:foregroundMark x1="73444" y1="54286" x2="73444" y2="54286"/>
                        <a14:foregroundMark x1="72778" y1="51111" x2="72778" y2="51111"/>
                        <a14:foregroundMark x1="74000" y1="31587" x2="74000" y2="31587"/>
                        <a14:foregroundMark x1="62222" y1="18889" x2="62222" y2="18889"/>
                        <a14:foregroundMark x1="64333" y1="20794" x2="64333" y2="20794"/>
                        <a14:foregroundMark x1="37667" y1="22063" x2="37667" y2="22063"/>
                        <a14:foregroundMark x1="28889" y1="33175" x2="28889" y2="33175"/>
                        <a14:foregroundMark x1="36667" y1="81270" x2="36667" y2="81270"/>
                        <a14:foregroundMark x1="35889" y1="78254" x2="35889" y2="78254"/>
                        <a14:foregroundMark x1="39889" y1="77143" x2="39889" y2="77143"/>
                        <a14:foregroundMark x1="64556" y1="80317" x2="64000" y2="80317"/>
                        <a14:foregroundMark x1="51556" y1="51270" x2="51556" y2="51270"/>
                        <a14:foregroundMark x1="48111" y1="51111" x2="48111" y2="51111"/>
                        <a14:foregroundMark x1="48667" y1="50952" x2="48667" y2="50952"/>
                        <a14:foregroundMark x1="72222" y1="64286" x2="72222" y2="64286"/>
                        <a14:foregroundMark x1="41111" y1="78254" x2="41111" y2="78254"/>
                        <a14:foregroundMark x1="34000" y1="37460" x2="34000" y2="37460"/>
                        <a14:foregroundMark x1="40667" y1="27778" x2="40667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8" y="7873173"/>
            <a:ext cx="3048002" cy="2133600"/>
          </a:xfrm>
          <a:prstGeom prst="rect">
            <a:avLst/>
          </a:prstGeom>
        </p:spPr>
      </p:pic>
      <p:pic>
        <p:nvPicPr>
          <p:cNvPr id="12" name="Picture 11" descr="https://kb52.ru/images/a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9" b="4796"/>
          <a:stretch>
            <a:fillRect/>
          </a:stretch>
        </p:blipFill>
        <p:spPr bwMode="auto">
          <a:xfrm>
            <a:off x="1416739" y="4511675"/>
            <a:ext cx="178766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003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" name="Прямоугольник 7"/>
          <p:cNvSpPr/>
          <p:nvPr/>
        </p:nvSpPr>
        <p:spPr bwMode="auto">
          <a:xfrm>
            <a:off x="908050" y="469717"/>
            <a:ext cx="12722560" cy="886700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118754" rIns="0" bIns="118754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827" b="1" spc="-2" dirty="0">
                <a:latin typeface="Arial"/>
                <a:ea typeface="DejaVu Sans"/>
              </a:rPr>
              <a:t>ПОКАЗАТЕЛИ АККРЕДИТАЦИОННОГО МОНИТОРИНГА </a:t>
            </a:r>
            <a:endParaRPr lang="ru-RU" sz="2827" spc="-2" dirty="0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ru-RU" sz="2827" b="1" spc="-2" dirty="0">
                <a:latin typeface="Arial"/>
                <a:ea typeface="DejaVu Sans"/>
              </a:rPr>
              <a:t>СРЕДНЕЕ ПРОФЕССИОНАЛЬНОЕ ОБРАЗОВАНИЕ</a:t>
            </a:r>
            <a:endParaRPr lang="ru-RU" sz="2827" spc="-2" dirty="0">
              <a:latin typeface="Arial"/>
            </a:endParaRPr>
          </a:p>
        </p:txBody>
      </p:sp>
      <p:graphicFrame>
        <p:nvGraphicFramePr>
          <p:cNvPr id="201" name="Таблиц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268280"/>
              </p:ext>
            </p:extLst>
          </p:nvPr>
        </p:nvGraphicFramePr>
        <p:xfrm>
          <a:off x="324414" y="1356417"/>
          <a:ext cx="19529736" cy="9185722"/>
        </p:xfrm>
        <a:graphic>
          <a:graphicData uri="http://schemas.openxmlformats.org/drawingml/2006/table">
            <a:tbl>
              <a:tblPr/>
              <a:tblGrid>
                <a:gridCol w="804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5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0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19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en-US" sz="19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N </a:t>
                      </a:r>
                      <a:r>
                        <a:rPr lang="ru-RU" sz="19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п/п</a:t>
                      </a:r>
                      <a:endParaRPr sz="1900" b="1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Наименование показателя мониторинга</a:t>
                      </a:r>
                      <a:endParaRPr sz="1900" b="1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1" strike="noStrike" spc="-1" dirty="0" err="1">
                          <a:solidFill>
                            <a:srgbClr val="000000"/>
                          </a:solidFill>
                          <a:latin typeface="Arial"/>
                        </a:rPr>
                        <a:t>Критериальное</a:t>
                      </a:r>
                      <a:r>
                        <a:rPr lang="ru-RU" sz="19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 значение</a:t>
                      </a:r>
                      <a:endParaRPr sz="1900" b="1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Количество баллов</a:t>
                      </a:r>
                      <a:endParaRPr sz="1900" b="1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0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sz="1900" b="1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Наличие электронной информационно-образовательной среды - АП</a:t>
                      </a:r>
                      <a:r>
                        <a:rPr lang="ru-RU" sz="2000" b="0" strike="noStrike" spc="-1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Имеется</a:t>
                      </a:r>
                      <a:endParaRPr lang="ru-RU" sz="1900" b="0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900" b="0" strike="noStrike" spc="-1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0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Не имеется</a:t>
                      </a:r>
                      <a:endParaRPr lang="ru-RU" sz="1900" b="0" strike="noStrike" spc="-1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900" b="0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909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sz="1900" b="1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Доля выпускников, трудоустроившихся в течение календарного года, следующего за годом выпуска, в общей численности выпускников по образовательной программе среднего профессионального образования - АП</a:t>
                      </a:r>
                      <a:r>
                        <a:rPr lang="ru-RU" sz="2000" b="0" strike="noStrike" spc="-1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51% и более</a:t>
                      </a:r>
                      <a:endParaRPr lang="ru-RU" sz="1900" b="0" strike="noStrike" spc="-1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ru-RU" sz="1900" b="0" strike="noStrike" spc="-1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90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31% - 50%</a:t>
                      </a:r>
                      <a:endParaRPr lang="ru-RU" sz="1900" b="0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900" b="0" strike="noStrike" spc="-1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90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Менее 31%</a:t>
                      </a:r>
                      <a:endParaRPr lang="ru-RU" sz="1900" b="0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900" b="0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90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sz="1900" b="1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Участие обучающихся образовательной организации в оценочных процедурах, проведенных в рамках мониторинга системы </a:t>
                      </a:r>
                      <a:r>
                        <a:rPr lang="ru-RU" sz="20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образования</a:t>
                      </a:r>
                      <a:r>
                        <a:rPr lang="ru-RU" sz="2000" b="0" strike="noStrike" spc="-1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(участие не менее 80% обучающихся соответствующих курсов) </a:t>
                      </a:r>
                      <a:r>
                        <a:rPr lang="ru-RU" sz="20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- </a:t>
                      </a: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АП</a:t>
                      </a:r>
                      <a:r>
                        <a:rPr lang="ru-RU" sz="2000" b="0" strike="noStrike" spc="-1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Принимали участие</a:t>
                      </a:r>
                      <a:endParaRPr lang="ru-RU" sz="1900" b="0" strike="noStrike" spc="-1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900" b="0" strike="noStrike" spc="-1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778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Не принимали участие</a:t>
                      </a:r>
                      <a:endParaRPr lang="ru-RU" sz="1900" b="0" strike="noStrike" spc="-1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900" b="0" strike="noStrike" spc="-1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818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sz="1900" b="1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Медианный результат предшествующей аттестации обучающихся образовательной организации в форме демонстрационного экзамена по образовательной программе среднего профессионального образования (если образовательной программой предусмотрено наличие демонстрационного экзамена) - АП</a:t>
                      </a:r>
                      <a:r>
                        <a:rPr lang="ru-RU" sz="2000" b="0" strike="noStrike" spc="-1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Выше или равен медианному значению</a:t>
                      </a:r>
                      <a:endParaRPr lang="ru-RU" sz="1900" b="0" strike="noStrike" spc="-1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900" b="0" strike="noStrike" spc="-1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026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Меньше медианного значения</a:t>
                      </a:r>
                      <a:endParaRPr lang="ru-RU" sz="1900" b="0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900" b="0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90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sz="1900" b="1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Доля педагогических работников, обеспечивающих освоение обучающимися профессиональных модулей образовательной программы среднего профессионального образования, имеющих опыт деятельности не менее одного года в организациях, направление деятельности которых соответствует области профессиональной деятельности, в общей численности педагогических работников, участвующих в реализации профессиональных модулей соответствующей образовательной программы среднего профессионального образования, - </a:t>
                      </a:r>
                      <a:r>
                        <a:rPr lang="ru-RU" sz="20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АП</a:t>
                      </a:r>
                      <a:r>
                        <a:rPr lang="ru-RU" sz="2000" b="0" strike="noStrike" spc="-1" baseline="-25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25% и более</a:t>
                      </a:r>
                      <a:endParaRPr lang="ru-RU" sz="1900" b="0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900" b="0" strike="noStrike" spc="-1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67004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Менее 25%</a:t>
                      </a:r>
                      <a:endParaRPr lang="ru-RU" sz="1900" b="0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900" b="0" strike="noStrike" spc="-1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0909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sz="1900" b="1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Доля педагогических работников, имеющих </a:t>
                      </a: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первую или высшую квалификационные категории</a:t>
                      </a: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, ученое звание и (или) ученую степень и (или) лиц, приравненных к ним, в общей численности педагогических работников, участвующих в реализации соответствующей образовательной программы среднего профессионального образования, - АП</a:t>
                      </a:r>
                      <a:r>
                        <a:rPr lang="ru-RU" sz="2000" b="0" strike="noStrike" spc="-1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Более или равна 25%</a:t>
                      </a:r>
                      <a:endParaRPr lang="ru-RU" sz="1900" b="0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900" b="0" strike="noStrike" spc="-1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090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10 - 24%</a:t>
                      </a:r>
                      <a:endParaRPr lang="ru-RU" sz="1900" b="0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900" b="0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8107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Менее 10%</a:t>
                      </a:r>
                      <a:endParaRPr lang="ru-RU" sz="1900" b="0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900" b="0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3090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sz="1900" b="1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Наличие внутренней системы оценки качества образования - АП</a:t>
                      </a:r>
                      <a:r>
                        <a:rPr lang="ru-RU" sz="2000" b="1" strike="noStrike" spc="-1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ru-RU" sz="2000" b="1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Имеется</a:t>
                      </a:r>
                      <a:endParaRPr lang="ru-RU" sz="1900" b="0" strike="noStrike" spc="-1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900" b="0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3090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Не имеется</a:t>
                      </a:r>
                      <a:endParaRPr lang="ru-RU" sz="1900" b="0" strike="noStrike" spc="-1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19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ru-RU" sz="1900" b="0" strike="noStrike" spc="-1" dirty="0">
                        <a:latin typeface="Arial"/>
                      </a:endParaRPr>
                    </a:p>
                  </a:txBody>
                  <a:tcPr marL="4524" marR="4524" marT="71818" marB="71818">
                    <a:lnL w="9360" algn="ctr">
                      <a:solidFill>
                        <a:srgbClr val="A1A1A1"/>
                      </a:solidFill>
                    </a:lnL>
                    <a:lnR w="9360" algn="ctr">
                      <a:solidFill>
                        <a:srgbClr val="A1A1A1"/>
                      </a:solidFill>
                    </a:lnR>
                    <a:lnT w="9360" algn="ctr">
                      <a:solidFill>
                        <a:srgbClr val="A1A1A1"/>
                      </a:solidFill>
                    </a:lnT>
                    <a:lnB w="9360" algn="ctr">
                      <a:solidFill>
                        <a:srgbClr val="A1A1A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142" y="135750"/>
            <a:ext cx="1478958" cy="122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35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352672"/>
              </p:ext>
            </p:extLst>
          </p:nvPr>
        </p:nvGraphicFramePr>
        <p:xfrm>
          <a:off x="146050" y="854075"/>
          <a:ext cx="1136015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23163"/>
              </p:ext>
            </p:extLst>
          </p:nvPr>
        </p:nvGraphicFramePr>
        <p:xfrm>
          <a:off x="570006" y="4523068"/>
          <a:ext cx="9677400" cy="6101464"/>
        </p:xfrm>
        <a:graphic>
          <a:graphicData uri="http://schemas.openxmlformats.org/drawingml/2006/table">
            <a:tbl>
              <a:tblPr/>
              <a:tblGrid>
                <a:gridCol w="1512768">
                  <a:extLst>
                    <a:ext uri="{9D8B030D-6E8A-4147-A177-3AD203B41FA5}">
                      <a16:colId xmlns:a16="http://schemas.microsoft.com/office/drawing/2014/main" val="2671198009"/>
                    </a:ext>
                  </a:extLst>
                </a:gridCol>
                <a:gridCol w="8164632">
                  <a:extLst>
                    <a:ext uri="{9D8B030D-6E8A-4147-A177-3AD203B41FA5}">
                      <a16:colId xmlns:a16="http://schemas.microsoft.com/office/drawing/2014/main" val="82131125"/>
                    </a:ext>
                  </a:extLst>
                </a:gridCol>
              </a:tblGrid>
              <a:tr h="9124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34537" marR="34537" marT="56820" marB="56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Методика расчета</a:t>
                      </a:r>
                    </a:p>
                  </a:txBody>
                  <a:tcPr marL="34537" marR="34537" marT="56820" marB="56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650128"/>
                  </a:ext>
                </a:extLst>
              </a:tr>
              <a:tr h="51073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Наличие электронной информационно-образовательной среды</a:t>
                      </a:r>
                    </a:p>
                  </a:txBody>
                  <a:tcPr marL="64919" marR="64919" marT="106806" marB="10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93738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93738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937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937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937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937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937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937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937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37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показателя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АП1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«имеется»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устанавливается, если на официальном сайте образовательной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 СПО представлены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</a:t>
                      </a: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 следующих компонентов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электронной информационно-образовательной среды: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6937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доступ к сети "Интернет" в профессиональной организации;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6937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локальный нормативный акт об электронной информационно-образовательной среде;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6937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наличие доступа к цифровой (электронной) библиотеке;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6937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 наличие доступа к электронным образовательным ресурсам и (или) профессиональным базам данных (подборкам информационных ресурсов по тематикам в соответствии с содержанием реализуемой образовательной программы);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6937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5) наличие доступа к электронной системе учета обучающихся, учета и хранения их образовательных результатов (электронный журнал);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6937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6) наличие возможности взаимодействия педагогических работников с обучающимися (личные кабинеты обучающихся и преподавателей) в электронной информационно-образовательной среде;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6937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7) наличие доступа к электронному расписанию (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подэлектронным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расписанием понимается сервис, с помощью которого каждый студент может узнать свое актуальное расписание занятий и сессии);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693738" algn="l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8) Личный кабинет в ФГИС «Моя школа»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3738" algn="l"/>
                        </a:tabLst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37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Источники данных, необходимых для расчета показателя АП1:</a:t>
                      </a: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3738" algn="l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Официальный сайт в сети «Интернет» организации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осуществляющей образовательную деятельность.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919" marR="64919" marT="106806" marB="10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073513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C53B642-7733-BB23-C0B2-B7DCC7092AB4}"/>
              </a:ext>
            </a:extLst>
          </p:cNvPr>
          <p:cNvSpPr txBox="1">
            <a:spLocks/>
          </p:cNvSpPr>
          <p:nvPr/>
        </p:nvSpPr>
        <p:spPr>
          <a:xfrm>
            <a:off x="527050" y="95865"/>
            <a:ext cx="6248400" cy="7582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6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расчета АП-1</a:t>
            </a:r>
            <a:endParaRPr lang="ru-RU" sz="36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66250" y="100647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</a:t>
            </a:r>
            <a:endParaRPr lang="ru-RU" sz="3200" b="1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C53B642-7733-BB23-C0B2-B7DCC7092AB4}"/>
              </a:ext>
            </a:extLst>
          </p:cNvPr>
          <p:cNvSpPr txBox="1">
            <a:spLocks/>
          </p:cNvSpPr>
          <p:nvPr/>
        </p:nvSpPr>
        <p:spPr>
          <a:xfrm>
            <a:off x="12871450" y="95865"/>
            <a:ext cx="6248400" cy="7582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6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расчета АП-2</a:t>
            </a:r>
            <a:endParaRPr lang="ru-RU" sz="36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130929"/>
              </p:ext>
            </p:extLst>
          </p:nvPr>
        </p:nvGraphicFramePr>
        <p:xfrm>
          <a:off x="11652250" y="854075"/>
          <a:ext cx="8001000" cy="5821526"/>
        </p:xfrm>
        <a:graphic>
          <a:graphicData uri="http://schemas.openxmlformats.org/drawingml/2006/table">
            <a:tbl>
              <a:tblPr/>
              <a:tblGrid>
                <a:gridCol w="1946189">
                  <a:extLst>
                    <a:ext uri="{9D8B030D-6E8A-4147-A177-3AD203B41FA5}">
                      <a16:colId xmlns:a16="http://schemas.microsoft.com/office/drawing/2014/main" val="2671198009"/>
                    </a:ext>
                  </a:extLst>
                </a:gridCol>
                <a:gridCol w="6054811">
                  <a:extLst>
                    <a:ext uri="{9D8B030D-6E8A-4147-A177-3AD203B41FA5}">
                      <a16:colId xmlns:a16="http://schemas.microsoft.com/office/drawing/2014/main" val="82131125"/>
                    </a:ext>
                  </a:extLst>
                </a:gridCol>
              </a:tblGrid>
              <a:tr h="6055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34537" marR="34537" marT="56820" marB="56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Методика расчета</a:t>
                      </a:r>
                    </a:p>
                  </a:txBody>
                  <a:tcPr marL="34537" marR="34537" marT="56820" marB="568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650128"/>
                  </a:ext>
                </a:extLst>
              </a:tr>
              <a:tr h="38902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выпускников, трудоустроившихся в течение календарного года, следующего за годом выпуска, в общей численности выпускников по образовательной программе среднего профессионального образования</a:t>
                      </a:r>
                    </a:p>
                  </a:txBody>
                  <a:tcPr marL="64919" marR="64919" marT="106806" marB="10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93738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93738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937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937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6937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937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937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937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693738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37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Значение показателя АП2 рассчитывается по образовательной программе среднего профессионального образования за год, соответствующий году выпуска, и следующий за ним календарный год.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6937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При расчете показателя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используются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сведения о трудовой и иной деятельности граждан, которые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отсутствуют в Фонде пенсионного и социального страхования Российской Федерации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предоставляются в рамках проводимого Федеральной службой по труду и занятости мониторинга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(проходивших службу в армии (в том числе по призыву), состоявших на службе в органах и организациях, пенсионное обеспечение которых в соответствии с Федеральным законом от 15 декабря 2001 г. N 166-ФЗ, Законом Российской Федерации от 12 февраля 1993 г. N 4468-1 </a:t>
                      </a:r>
                      <a:r>
                        <a:rPr kumimoji="0" lang="ru-RU" alt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осуществляется иными органами и организациями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кроме Фонда пенсионного и социального страхования Российской Федерации).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693738" algn="l"/>
                        </a:tabLst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6937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Источники данных, необходимых для расчета показателя АП1:</a:t>
                      </a: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37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сведения мониторинга профессиональной и иной деятельности граждан;</a:t>
                      </a: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37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информационные системы Федеральной службы по надзору в сфере образования и науки;</a:t>
                      </a:r>
                    </a:p>
                    <a:p>
                      <a:pPr marL="0" marR="0" lvl="0" indent="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37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информация, предоставленная профессиональной организацией</a:t>
                      </a:r>
                    </a:p>
                  </a:txBody>
                  <a:tcPr marL="64919" marR="64919" marT="106806" marB="1068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073513"/>
                  </a:ext>
                </a:extLst>
              </a:tr>
            </a:tbl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C53B642-7733-BB23-C0B2-B7DCC7092AB4}"/>
              </a:ext>
            </a:extLst>
          </p:cNvPr>
          <p:cNvSpPr txBox="1">
            <a:spLocks/>
          </p:cNvSpPr>
          <p:nvPr/>
        </p:nvSpPr>
        <p:spPr>
          <a:xfrm>
            <a:off x="11540191" y="7126034"/>
            <a:ext cx="8113059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rgbClr val="534741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algn="ctr">
              <a:defRPr/>
            </a:pPr>
            <a:r>
              <a:rPr lang="ru-RU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о трудоустройстве выпускников размещена на официальном сайте 4 СПО республики из 15:</a:t>
            </a:r>
            <a:endParaRPr lang="ru-RU" sz="1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62732"/>
              </p:ext>
            </p:extLst>
          </p:nvPr>
        </p:nvGraphicFramePr>
        <p:xfrm>
          <a:off x="11619566" y="7864475"/>
          <a:ext cx="7957484" cy="2181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9912">
                  <a:extLst>
                    <a:ext uri="{9D8B030D-6E8A-4147-A177-3AD203B41FA5}">
                      <a16:colId xmlns:a16="http://schemas.microsoft.com/office/drawing/2014/main" val="1280198142"/>
                    </a:ext>
                  </a:extLst>
                </a:gridCol>
                <a:gridCol w="1523381">
                  <a:extLst>
                    <a:ext uri="{9D8B030D-6E8A-4147-A177-3AD203B41FA5}">
                      <a16:colId xmlns:a16="http://schemas.microsoft.com/office/drawing/2014/main" val="482625507"/>
                    </a:ext>
                  </a:extLst>
                </a:gridCol>
                <a:gridCol w="1250387">
                  <a:extLst>
                    <a:ext uri="{9D8B030D-6E8A-4147-A177-3AD203B41FA5}">
                      <a16:colId xmlns:a16="http://schemas.microsoft.com/office/drawing/2014/main" val="247461689"/>
                    </a:ext>
                  </a:extLst>
                </a:gridCol>
                <a:gridCol w="1003647">
                  <a:extLst>
                    <a:ext uri="{9D8B030D-6E8A-4147-A177-3AD203B41FA5}">
                      <a16:colId xmlns:a16="http://schemas.microsoft.com/office/drawing/2014/main" val="4112688569"/>
                    </a:ext>
                  </a:extLst>
                </a:gridCol>
                <a:gridCol w="2730157">
                  <a:extLst>
                    <a:ext uri="{9D8B030D-6E8A-4147-A177-3AD203B41FA5}">
                      <a16:colId xmlns:a16="http://schemas.microsoft.com/office/drawing/2014/main" val="343516804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выпускников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Трудоустроенных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Уход за ребенком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РА, продолживших обучение, не трудоустроенных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382262"/>
                  </a:ext>
                </a:extLst>
              </a:tr>
              <a:tr h="219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РТ КТТ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 – 114, обучение – 90, не раб.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452596"/>
                  </a:ext>
                </a:extLst>
              </a:tr>
              <a:tr h="219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РТ ТПТ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 – 86, обучение – 189, не раб. - 39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17439"/>
                  </a:ext>
                </a:extLst>
              </a:tr>
              <a:tr h="219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РТ ТТНП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 – 8, обучение – 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39906"/>
                  </a:ext>
                </a:extLst>
              </a:tr>
              <a:tr h="21995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ГБПОУ РТ ТТИТ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 – 21, обучение – 29, не раб. - 16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671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168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4408" y="1802279"/>
            <a:ext cx="5187950" cy="49445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9895" rIns="0" bIns="0" rtlCol="0">
            <a:spAutoFit/>
          </a:bodyPr>
          <a:lstStyle/>
          <a:p>
            <a:pPr algn="ctr"/>
            <a:r>
              <a:rPr lang="ru-RU" sz="2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Значение показателя «имеется» устанавливается, если к проведению регулярной (ежегодной) внутренней системе оценки качества образовательной деятельности, подготовки обучающихся  образовательной программы ОО </a:t>
            </a:r>
            <a:r>
              <a:rPr lang="ru-RU" sz="2000" b="1" kern="1200" dirty="0">
                <a:solidFill>
                  <a:srgbClr val="9966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привлекает работодателей и их объединения, иных юридических лиц и (или) физических лиц, включая педагогических работников ОО, также в рамках ВСОКО ОО обучающимся </a:t>
            </a:r>
            <a:r>
              <a:rPr lang="ru-RU" sz="2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предоставляется возможность оценивания условий, содержания, организации и качества образовательного процесса в целом и отдельных дисциплин (модулей) и практик.</a:t>
            </a:r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873" y="24137"/>
            <a:ext cx="2113440" cy="174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3"/>
          <p:cNvSpPr txBox="1">
            <a:spLocks/>
          </p:cNvSpPr>
          <p:nvPr/>
        </p:nvSpPr>
        <p:spPr bwMode="auto">
          <a:xfrm>
            <a:off x="231000" y="6780597"/>
            <a:ext cx="5791200" cy="3718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организация должна: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ru-RU" sz="800" dirty="0" smtClean="0">
              <a:solidFill>
                <a:srgbClr val="CC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меть систему внутренней оценки качества образовательной деятельности и подготовки обучающихся (ЛНА);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осуществлять регулярную внутреннюю оценку качества образовательной деятельности;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меть доказательства привлечения работодателей, педагогических работников, обучающихся к проведению регулярной внутренней оценки образовательной деятельности и подготовки обучающихся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4"/>
          <p:cNvSpPr txBox="1">
            <a:spLocks noChangeArrowheads="1"/>
          </p:cNvSpPr>
          <p:nvPr/>
        </p:nvSpPr>
        <p:spPr bwMode="auto">
          <a:xfrm>
            <a:off x="8031085" y="1470171"/>
            <a:ext cx="7467600" cy="9028753"/>
          </a:xfrm>
          <a:prstGeom prst="rect">
            <a:avLst/>
          </a:prstGeom>
          <a:solidFill>
            <a:srgbClr val="FDFD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6034" rIns="0" bIns="0">
            <a:spAutoFit/>
          </a:bodyPr>
          <a:lstStyle>
            <a:lvl1pPr marL="82550" indent="-71438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841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841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841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84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84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4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4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4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4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опроса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sz="180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анкетирования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абитуриентов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обучающихся,  преподавателей, выпускников, работодателей, пр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внутреннего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тестирования (оценка учебных достижений обучающихся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экспертного оценивания достижений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результатов деятельности, обучающихся (в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 через конкурсы, олимпиады, пр.);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</a:t>
            </a: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контрольных </a:t>
            </a:r>
            <a:r>
              <a:rPr lang="ru-RU" alt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диагностических работ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независимой оценки результатов </a:t>
            </a:r>
            <a:r>
              <a:rPr lang="ru-RU" alt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включение работодателей, внешних 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специалистов в состав приемной комиссии; аттестация обучающихся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преподавателем не ведущим эту дисциплину у данной  группы, пр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</a:p>
          <a:p>
            <a:pPr marL="0" algn="just">
              <a:spcBef>
                <a:spcPts val="0"/>
              </a:spcBef>
              <a:buFontTx/>
              <a:buNone/>
            </a:pPr>
            <a:endParaRPr lang="ru-RU" alt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статистической обработки информации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 результатам мероприятий, осуществляемых в  рамках хода образовательного процесса и</a:t>
            </a:r>
            <a:r>
              <a:rPr lang="ru-RU" altLang="ru-RU" sz="180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динамического сопоставительного анализа данных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 результатам аттестации: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промежуточной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 государственной (итоговой) аттестации , по итогам защит курсовых, практик, пр.);</a:t>
            </a:r>
          </a:p>
          <a:p>
            <a:pPr marL="0" algn="just">
              <a:spcBef>
                <a:spcPts val="0"/>
              </a:spcBef>
              <a:buFontTx/>
              <a:buNone/>
            </a:pPr>
            <a:endParaRPr lang="ru-RU" alt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мониторинга (поверки) качества образования, периодических проверок (плановые или  внеплановые) учебных структурных подразделений, отдельных работников и видов деятельности;</a:t>
            </a:r>
          </a:p>
          <a:p>
            <a:pPr marL="0" algn="just">
              <a:spcBef>
                <a:spcPts val="0"/>
              </a:spcBef>
              <a:buClr>
                <a:srgbClr val="C00000"/>
              </a:buClr>
            </a:pPr>
            <a:endParaRPr lang="ru-RU" altLang="ru-RU" sz="1050" dirty="0">
              <a:solidFill>
                <a:srgbClr val="1F38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инспекций </a:t>
            </a:r>
            <a:r>
              <a:rPr lang="ru-RU" alt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учебных,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учебно-производственных лабораторий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 </a:t>
            </a: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иных структурных подразделений</a:t>
            </a:r>
            <a:r>
              <a:rPr lang="ru-RU" altLang="ru-RU" sz="180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участвующих в учебном процессе (учебно-методических,  воспитательных, трудоустройства, пр.) или </a:t>
            </a: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проверок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(комплексных, тематических, оперативных, по </a:t>
            </a:r>
            <a:r>
              <a:rPr lang="ru-RU" alt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самообследованию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algn="just">
              <a:spcBef>
                <a:spcPts val="0"/>
              </a:spcBef>
            </a:pPr>
            <a:endParaRPr lang="ru-RU" altLang="ru-RU" sz="1050" dirty="0">
              <a:solidFill>
                <a:srgbClr val="1F38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spcBef>
                <a:spcPts val="0"/>
              </a:spcBef>
            </a:pPr>
            <a:endParaRPr lang="ru-RU" altLang="ru-RU" sz="1050" dirty="0">
              <a:solidFill>
                <a:srgbClr val="1F38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аттестации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 замещение должностей в целях подтверждения их  соответствия занимаемым должностям на основе оценки их профессиональной деятельности;</a:t>
            </a:r>
          </a:p>
          <a:p>
            <a:pPr marL="0" algn="just">
              <a:spcBef>
                <a:spcPts val="0"/>
              </a:spcBef>
            </a:pPr>
            <a:endParaRPr lang="ru-RU" altLang="ru-RU" sz="1050" dirty="0">
              <a:solidFill>
                <a:srgbClr val="1F38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лицензирования</a:t>
            </a: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государственной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altLang="ru-RU" sz="1800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общественной аккредитации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программ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C53B642-7733-BB23-C0B2-B7DCC7092AB4}"/>
              </a:ext>
            </a:extLst>
          </p:cNvPr>
          <p:cNvSpPr txBox="1">
            <a:spLocks/>
          </p:cNvSpPr>
          <p:nvPr/>
        </p:nvSpPr>
        <p:spPr>
          <a:xfrm>
            <a:off x="556558" y="551005"/>
            <a:ext cx="5311589" cy="12512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6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расчета</a:t>
            </a:r>
          </a:p>
          <a:p>
            <a:pPr algn="ctr">
              <a:defRPr/>
            </a:pPr>
            <a:r>
              <a:rPr lang="ru-RU" sz="36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АП-7</a:t>
            </a:r>
            <a:endParaRPr lang="ru-RU" sz="36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" r="2542" b="20468"/>
          <a:stretch/>
        </p:blipFill>
        <p:spPr>
          <a:xfrm>
            <a:off x="181457" y="1768475"/>
            <a:ext cx="2472951" cy="18374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33" y="6780597"/>
            <a:ext cx="971175" cy="940823"/>
          </a:xfrm>
          <a:prstGeom prst="rect">
            <a:avLst/>
          </a:prstGeom>
          <a:noFill/>
          <a:scene3d>
            <a:camera prst="orthographicFront">
              <a:rot lat="0" lon="12899976" rev="0"/>
            </a:camera>
            <a:lightRig rig="threePt" dir="t"/>
          </a:scene3d>
        </p:spPr>
      </p:pic>
      <p:sp>
        <p:nvSpPr>
          <p:cNvPr id="12" name="object 6"/>
          <p:cNvSpPr txBox="1">
            <a:spLocks noChangeArrowheads="1"/>
          </p:cNvSpPr>
          <p:nvPr/>
        </p:nvSpPr>
        <p:spPr bwMode="auto">
          <a:xfrm>
            <a:off x="15767050" y="2225675"/>
            <a:ext cx="3886200" cy="7802970"/>
          </a:xfrm>
          <a:prstGeom prst="rect">
            <a:avLst/>
          </a:prstGeom>
          <a:solidFill>
            <a:srgbClr val="E5FD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275" rIns="0" bIns="0">
            <a:spAutoFit/>
          </a:bodyPr>
          <a:lstStyle>
            <a:lvl1pPr marL="82550" indent="-71438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841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841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841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84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84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4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4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4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84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325"/>
              </a:spcBef>
              <a:defRPr/>
            </a:pPr>
            <a:r>
              <a:rPr lang="ru-RU" alt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абитуриенты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представленные ими </a:t>
            </a:r>
            <a:r>
              <a:rPr lang="ru-RU" alt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r>
              <a:rPr lang="ru-RU" altLang="ru-RU" sz="1400" dirty="0" smtClean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25"/>
              </a:spcBef>
              <a:defRPr/>
            </a:pP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обучающиеся и их достигнутые результаты;</a:t>
            </a:r>
          </a:p>
          <a:p>
            <a:pPr>
              <a:spcBef>
                <a:spcPts val="225"/>
              </a:spcBef>
              <a:defRPr/>
            </a:pPr>
            <a:r>
              <a:rPr lang="ru-RU" alt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 и заместители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обеспечивающие  учебный процесс и деятельность вверенных им подразделений;</a:t>
            </a:r>
          </a:p>
          <a:p>
            <a:pPr>
              <a:spcBef>
                <a:spcPts val="100"/>
              </a:spcBef>
              <a:defRPr/>
            </a:pPr>
            <a:r>
              <a:rPr lang="ru-RU" alt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выпускники,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 также </a:t>
            </a:r>
            <a:r>
              <a:rPr lang="ru-RU" alt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профессиональной подготовки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молодого специалиста (выпускника);</a:t>
            </a:r>
          </a:p>
          <a:p>
            <a:pPr>
              <a:spcBef>
                <a:spcPts val="225"/>
              </a:spcBef>
              <a:defRPr/>
            </a:pPr>
            <a:r>
              <a:rPr lang="ru-RU" alt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работодатели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другие заинтересованные стороны;</a:t>
            </a:r>
          </a:p>
          <a:p>
            <a:pPr>
              <a:lnSpc>
                <a:spcPct val="118000"/>
              </a:lnSpc>
              <a:spcBef>
                <a:spcPts val="25"/>
              </a:spcBef>
              <a:defRPr/>
            </a:pPr>
            <a:r>
              <a:rPr lang="ru-RU" alt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инфраструктура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(здания, сооружения, территория,  в </a:t>
            </a:r>
            <a:r>
              <a:rPr lang="ru-RU" alt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1112" indent="0">
              <a:lnSpc>
                <a:spcPct val="118000"/>
              </a:lnSpc>
              <a:spcBef>
                <a:spcPts val="25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общежитие, столовая, спортивные залы) и </a:t>
            </a:r>
            <a:r>
              <a:rPr lang="ru-RU" alt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МТО и оснащенность </a:t>
            </a:r>
            <a:r>
              <a:rPr lang="ru-RU" altLang="ru-RU" sz="1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обр-го</a:t>
            </a:r>
            <a:r>
              <a:rPr lang="ru-RU" alt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процесса</a:t>
            </a:r>
          </a:p>
          <a:p>
            <a:pPr marL="11112" indent="0">
              <a:lnSpc>
                <a:spcPct val="118000"/>
              </a:lnSpc>
              <a:spcBef>
                <a:spcPts val="25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учебных структурных подразделениях;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образовательные программы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учебные планы, рабочие  программы дисциплин, фонды оценочных средств, методическое  обеспечение учебных дисциплин, практик, итоговой (государственной) аттестаций, прочее;</a:t>
            </a:r>
          </a:p>
          <a:p>
            <a:pPr algn="just">
              <a:spcBef>
                <a:spcPts val="175"/>
              </a:spcBef>
              <a:defRPr/>
            </a:pPr>
            <a:r>
              <a:rPr lang="ru-RU" alt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квалификация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работников,</a:t>
            </a:r>
            <a:r>
              <a:rPr lang="ru-RU" altLang="ru-RU" sz="1400" dirty="0" smtClean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трудовая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дисциплина и </a:t>
            </a:r>
            <a:r>
              <a:rPr lang="ru-RU" alt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должностные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обязанности;</a:t>
            </a:r>
          </a:p>
          <a:p>
            <a:pPr>
              <a:spcBef>
                <a:spcPts val="225"/>
              </a:spcBef>
              <a:defRPr/>
            </a:pPr>
            <a:r>
              <a:rPr lang="ru-RU" alt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сводная номенклатура дел</a:t>
            </a:r>
            <a:r>
              <a:rPr lang="ru-RU" altLang="ru-RU" sz="1400" dirty="0" smtClean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 взаимодействии и использовании </a:t>
            </a:r>
            <a:r>
              <a:rPr lang="ru-RU" alt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ресурсов других  организаций</a:t>
            </a:r>
            <a:r>
              <a:rPr lang="ru-RU" altLang="ru-RU" sz="1400" dirty="0" smtClean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alt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протоколы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заседаний советов, заседаний, методических комиссий, </a:t>
            </a:r>
            <a:r>
              <a:rPr lang="ru-RU" alt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комиссий по оценке качества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учебных занятий и др.</a:t>
            </a:r>
          </a:p>
        </p:txBody>
      </p:sp>
      <p:sp>
        <p:nvSpPr>
          <p:cNvPr id="13" name="object 5"/>
          <p:cNvSpPr txBox="1">
            <a:spLocks noChangeArrowheads="1"/>
          </p:cNvSpPr>
          <p:nvPr/>
        </p:nvSpPr>
        <p:spPr bwMode="auto">
          <a:xfrm>
            <a:off x="15789165" y="1879600"/>
            <a:ext cx="3484563" cy="346075"/>
          </a:xfrm>
          <a:prstGeom prst="rect">
            <a:avLst/>
          </a:prstGeom>
          <a:solidFill>
            <a:srgbClr val="767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675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FFFF"/>
                </a:solidFill>
              </a:rPr>
              <a:t>подлежат оцениванию:</a:t>
            </a:r>
            <a:endParaRPr lang="ru-RU" altLang="ru-RU" sz="2400" dirty="0"/>
          </a:p>
        </p:txBody>
      </p:sp>
      <p:sp>
        <p:nvSpPr>
          <p:cNvPr id="14" name="object 3"/>
          <p:cNvSpPr txBox="1">
            <a:spLocks noChangeArrowheads="1"/>
          </p:cNvSpPr>
          <p:nvPr/>
        </p:nvSpPr>
        <p:spPr bwMode="auto">
          <a:xfrm>
            <a:off x="8332335" y="1108595"/>
            <a:ext cx="6827838" cy="346075"/>
          </a:xfrm>
          <a:prstGeom prst="rect">
            <a:avLst/>
          </a:prstGeom>
          <a:solidFill>
            <a:srgbClr val="767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675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FFFF"/>
                </a:solidFill>
              </a:rPr>
              <a:t>осуществляется посредством:</a:t>
            </a:r>
            <a:endParaRPr lang="ru-RU" alt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3633450" y="27207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ВСОКО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127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06" name="Таблица 20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896812"/>
              </p:ext>
            </p:extLst>
          </p:nvPr>
        </p:nvGraphicFramePr>
        <p:xfrm>
          <a:off x="2584450" y="3063875"/>
          <a:ext cx="15468600" cy="6130961"/>
        </p:xfrm>
        <a:graphic>
          <a:graphicData uri="http://schemas.openxmlformats.org/drawingml/2006/table">
            <a:tbl>
              <a:tblPr/>
              <a:tblGrid>
                <a:gridCol w="600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5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65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1" strike="noStrike" spc="-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sz="2000" b="1" strike="noStrike" spc="-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374" marR="141374" marT="71818" marB="71818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1" strike="noStrike" spc="-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МЕРОПРИЯТИЕ</a:t>
                      </a:r>
                      <a:endParaRPr sz="2000" b="1" strike="noStrike" spc="-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374" marR="141374" marT="71818" marB="71818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1" strike="noStrike" spc="-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  <a:endParaRPr sz="2000" b="1" strike="noStrike" spc="-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374" marR="141374" marT="71818" marB="71818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4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1" strike="noStrike" spc="-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2000" b="1" strike="noStrike" spc="-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374" marR="141374" marT="71818" marB="71818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Информирование руководителей </a:t>
                      </a:r>
                      <a:r>
                        <a:rPr lang="ru-RU" sz="2400" b="0" strike="noStrike" spc="-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ОО, МОУО республики по вопросам</a:t>
                      </a:r>
                      <a:r>
                        <a:rPr lang="ru-RU" sz="2400" b="0" strike="noStrike" spc="-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0" strike="noStrike" spc="-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 и </a:t>
                      </a: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проведения АМСО </a:t>
                      </a:r>
                      <a:endParaRPr lang="ru-RU" sz="2400" b="0" strike="noStrike" spc="-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374" marR="141374" marT="71818" marB="71818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2400" b="0" strike="noStrike" spc="-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</a:t>
                      </a: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августа </a:t>
                      </a:r>
                      <a:endParaRPr lang="ru-RU" sz="2400" b="0" strike="noStrike" spc="-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года</a:t>
                      </a:r>
                      <a:endParaRPr lang="ru-RU" sz="2400" b="0" strike="noStrike" spc="-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374" marR="141374" marT="71818" marB="71818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0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1" strike="noStrike" spc="-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sz="2000" b="1" strike="noStrike" spc="-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374" marR="141374" marT="71818" marB="71818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Размещение на официальных сайтах органов </a:t>
                      </a:r>
                      <a:r>
                        <a:rPr lang="ru-RU" sz="2400" b="0" strike="noStrike" spc="-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МОУО </a:t>
                      </a: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ОО всех нормативных документов, </a:t>
                      </a:r>
                      <a:r>
                        <a:rPr lang="ru-RU" sz="2400" b="0" strike="noStrike" spc="-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регулирующих </a:t>
                      </a: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вопросы проведения АМСО </a:t>
                      </a:r>
                      <a:endParaRPr lang="ru-RU" sz="2400" b="0" strike="noStrike" spc="-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374" marR="141374" marT="71818" marB="71818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2400" b="0" strike="noStrike" spc="-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</a:t>
                      </a: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августа </a:t>
                      </a:r>
                      <a:endParaRPr lang="ru-RU" sz="2400" b="0" strike="noStrike" spc="-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года</a:t>
                      </a:r>
                      <a:endParaRPr lang="ru-RU" sz="2400" b="0" strike="noStrike" spc="-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374" marR="141374" marT="71818" marB="71818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0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1" strike="noStrike" spc="-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sz="2000" b="1" strike="noStrike" spc="-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374" marR="141374" marT="71818" marB="71818">
                    <a:lnL w="720" algn="ctr">
                      <a:solidFill>
                        <a:srgbClr val="FFFFFF"/>
                      </a:solidFill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400" b="0" strike="noStrike" spc="-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Сбор сведений о </a:t>
                      </a:r>
                      <a:r>
                        <a:rPr lang="ru-RU" sz="2400" b="0" i="0" u="none" strike="noStrike" cap="none" spc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PT Astra Serif"/>
                          <a:cs typeface="Arial" panose="020B0604020202020204" pitchFamily="34" charset="0"/>
                        </a:rPr>
                        <a:t>муниципальных координаторах МОУО</a:t>
                      </a:r>
                      <a:endParaRPr lang="ru-RU" sz="2400" b="0" strike="noStrike" spc="-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374" marR="141374" marT="71818" marB="71818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2400" b="0" strike="noStrike" spc="-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августа</a:t>
                      </a:r>
                      <a:endParaRPr lang="ru-RU" sz="2400" b="0" strike="noStrike" spc="-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года</a:t>
                      </a:r>
                      <a:endParaRPr lang="ru-RU" sz="2400" b="0" strike="noStrike" spc="-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374" marR="141374" marT="71818" marB="71818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algn="ctr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86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1" strike="noStrike" spc="-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sz="2000" b="1" strike="noStrike" spc="-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374" marR="141374" marT="71818" marB="71818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Выявление </a:t>
                      </a:r>
                      <a:r>
                        <a:rPr lang="ru-RU" sz="2400" b="0" strike="noStrike" spc="-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рисков по возможному не достижению </a:t>
                      </a: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пороговых значений </a:t>
                      </a:r>
                      <a:r>
                        <a:rPr lang="ru-RU" sz="2400" b="0" strike="noStrike" spc="-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аккредитационных показателей ОО республики по отдельным показателям</a:t>
                      </a:r>
                      <a:endParaRPr lang="ru-RU" sz="2400" b="0" strike="noStrike" spc="-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374" marR="141374" marT="71818" marB="71818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сентябрь 2023 </a:t>
                      </a:r>
                      <a:r>
                        <a:rPr lang="ru-RU" sz="2400" b="0" strike="noStrike" spc="-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400" b="0" strike="noStrike" spc="-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374" marR="141374" marT="71818" marB="71818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58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000" b="1" strike="noStrike" spc="-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sz="2000" b="1" strike="noStrike" spc="-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374" marR="141374" marT="71818" marB="71818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400" b="0" strike="noStrike" spc="-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/>
                          <a:cs typeface="Arial" panose="020B0604020202020204" pitchFamily="34" charset="0"/>
                        </a:rPr>
                        <a:t>Подготовка плана мероприятий по профилактике имеющихся рисков, организация выездных профилактических мероприятий по подготовке ОО к АМСО</a:t>
                      </a:r>
                      <a:endParaRPr lang="ru-RU" sz="2400" b="0" strike="noStrike" spc="-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Microsoft YaHei"/>
                        <a:cs typeface="Arial" panose="020B0604020202020204" pitchFamily="34" charset="0"/>
                      </a:endParaRPr>
                    </a:p>
                  </a:txBody>
                  <a:tcPr marL="141374" marR="141374" marT="71818" marB="71818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ru-RU" sz="2400" b="0" strike="noStrike" spc="-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/>
                          <a:cs typeface="Arial" panose="020B0604020202020204" pitchFamily="34" charset="0"/>
                        </a:rPr>
                        <a:t>сентябрь</a:t>
                      </a:r>
                      <a:r>
                        <a:rPr lang="ru-RU" sz="2400" b="0" strike="noStrike" spc="-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0" strike="noStrike" spc="-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/>
                          <a:cs typeface="Arial" panose="020B0604020202020204" pitchFamily="34" charset="0"/>
                        </a:rPr>
                        <a:t>года</a:t>
                      </a:r>
                      <a:endParaRPr lang="ru-RU" sz="2400" b="0" strike="noStrike" spc="-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374" marR="141374" marT="71818" marB="71818">
                    <a:lnL w="720" algn="ctr">
                      <a:solidFill>
                        <a:srgbClr val="FFFFFF"/>
                      </a:solidFill>
                    </a:lnL>
                    <a:lnR w="720" algn="ctr">
                      <a:solidFill>
                        <a:srgbClr val="FFFFFF"/>
                      </a:solidFill>
                    </a:lnR>
                    <a:lnT w="720" algn="ctr">
                      <a:solidFill>
                        <a:srgbClr val="FFFFFF"/>
                      </a:solidFill>
                    </a:lnT>
                    <a:lnB w="720" algn="ctr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7" name="Прямоугольник 2"/>
          <p:cNvSpPr/>
          <p:nvPr/>
        </p:nvSpPr>
        <p:spPr bwMode="auto">
          <a:xfrm>
            <a:off x="5556250" y="1235075"/>
            <a:ext cx="10363200" cy="13164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8754" rIns="0" bIns="118754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827" b="1" spc="-2" dirty="0">
                <a:solidFill>
                  <a:srgbClr val="FFFFFF"/>
                </a:solidFill>
                <a:latin typeface="Arial"/>
                <a:ea typeface="DejaVu Sans"/>
              </a:rPr>
              <a:t>ПЕРВООЧЕРЕДНЫЕ ЗАДАЧИ</a:t>
            </a:r>
            <a:endParaRPr lang="ru-RU" sz="2827" spc="-2" dirty="0">
              <a:latin typeface="Arial"/>
            </a:endParaRPr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2293" y="4442"/>
            <a:ext cx="1775098" cy="14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https://gakhk.khabkrai.ru/upload/iblock/583/5835eb9c5c163e83455a35ca70aff1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037" y="9194836"/>
            <a:ext cx="2257425" cy="180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34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94" y="537310"/>
            <a:ext cx="4329336" cy="2566169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>
            <a:off x="10081854" y="1385663"/>
            <a:ext cx="8507210" cy="752166"/>
          </a:xfrm>
          <a:custGeom>
            <a:avLst/>
            <a:gdLst>
              <a:gd name="connsiteX0" fmla="*/ 0 w 3429000"/>
              <a:gd name="connsiteY0" fmla="*/ 0 h 533400"/>
              <a:gd name="connsiteX1" fmla="*/ 3162300 w 3429000"/>
              <a:gd name="connsiteY1" fmla="*/ 0 h 533400"/>
              <a:gd name="connsiteX2" fmla="*/ 3429000 w 3429000"/>
              <a:gd name="connsiteY2" fmla="*/ 266700 h 533400"/>
              <a:gd name="connsiteX3" fmla="*/ 3162300 w 3429000"/>
              <a:gd name="connsiteY3" fmla="*/ 533400 h 533400"/>
              <a:gd name="connsiteX4" fmla="*/ 0 w 3429000"/>
              <a:gd name="connsiteY4" fmla="*/ 533400 h 533400"/>
              <a:gd name="connsiteX5" fmla="*/ 0 w 3429000"/>
              <a:gd name="connsiteY5" fmla="*/ 0 h 533400"/>
              <a:gd name="connsiteX0-1" fmla="*/ 0 w 3299691"/>
              <a:gd name="connsiteY0-2" fmla="*/ 0 h 533400"/>
              <a:gd name="connsiteX1-3" fmla="*/ 3162300 w 3299691"/>
              <a:gd name="connsiteY1-4" fmla="*/ 0 h 533400"/>
              <a:gd name="connsiteX2-5" fmla="*/ 3299691 w 3299691"/>
              <a:gd name="connsiteY2-6" fmla="*/ 248227 h 533400"/>
              <a:gd name="connsiteX3-7" fmla="*/ 3162300 w 3299691"/>
              <a:gd name="connsiteY3-8" fmla="*/ 533400 h 533400"/>
              <a:gd name="connsiteX4-9" fmla="*/ 0 w 3299691"/>
              <a:gd name="connsiteY4-10" fmla="*/ 533400 h 533400"/>
              <a:gd name="connsiteX5-11" fmla="*/ 0 w 3299691"/>
              <a:gd name="connsiteY5-12" fmla="*/ 0 h 533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3299691" h="533400">
                <a:moveTo>
                  <a:pt x="0" y="0"/>
                </a:moveTo>
                <a:lnTo>
                  <a:pt x="3162300" y="0"/>
                </a:lnTo>
                <a:lnTo>
                  <a:pt x="3299691" y="248227"/>
                </a:lnTo>
                <a:lnTo>
                  <a:pt x="31623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4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5307" y="461112"/>
            <a:ext cx="15346349" cy="101548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Профилактические мероприятия по 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подготовке образовательных организаций 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к 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аккредитационному мониторингу в 2023 году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3469693" y="1407914"/>
            <a:ext cx="8487357" cy="752166"/>
          </a:xfrm>
          <a:custGeom>
            <a:avLst/>
            <a:gdLst>
              <a:gd name="connsiteX0" fmla="*/ 0 w 2971800"/>
              <a:gd name="connsiteY0" fmla="*/ 0 h 533400"/>
              <a:gd name="connsiteX1" fmla="*/ 2705100 w 2971800"/>
              <a:gd name="connsiteY1" fmla="*/ 0 h 533400"/>
              <a:gd name="connsiteX2" fmla="*/ 2971800 w 2971800"/>
              <a:gd name="connsiteY2" fmla="*/ 266700 h 533400"/>
              <a:gd name="connsiteX3" fmla="*/ 2705100 w 2971800"/>
              <a:gd name="connsiteY3" fmla="*/ 533400 h 533400"/>
              <a:gd name="connsiteX4" fmla="*/ 0 w 2971800"/>
              <a:gd name="connsiteY4" fmla="*/ 533400 h 533400"/>
              <a:gd name="connsiteX5" fmla="*/ 0 w 2971800"/>
              <a:gd name="connsiteY5" fmla="*/ 0 h 533400"/>
              <a:gd name="connsiteX0-1" fmla="*/ 84282 w 3056082"/>
              <a:gd name="connsiteY0-2" fmla="*/ 0 h 533400"/>
              <a:gd name="connsiteX1-3" fmla="*/ 2789382 w 3056082"/>
              <a:gd name="connsiteY1-4" fmla="*/ 0 h 533400"/>
              <a:gd name="connsiteX2-5" fmla="*/ 3056082 w 3056082"/>
              <a:gd name="connsiteY2-6" fmla="*/ 266700 h 533400"/>
              <a:gd name="connsiteX3-7" fmla="*/ 2789382 w 3056082"/>
              <a:gd name="connsiteY3-8" fmla="*/ 533400 h 533400"/>
              <a:gd name="connsiteX4-9" fmla="*/ 84282 w 3056082"/>
              <a:gd name="connsiteY4-10" fmla="*/ 533400 h 533400"/>
              <a:gd name="connsiteX5-11" fmla="*/ 0 w 3056082"/>
              <a:gd name="connsiteY5-12" fmla="*/ 224848 h 533400"/>
              <a:gd name="connsiteX6" fmla="*/ 84282 w 3056082"/>
              <a:gd name="connsiteY6" fmla="*/ 0 h 533400"/>
              <a:gd name="connsiteX0-13" fmla="*/ 84282 w 3056082"/>
              <a:gd name="connsiteY0-14" fmla="*/ 0 h 533400"/>
              <a:gd name="connsiteX1-15" fmla="*/ 2789382 w 3056082"/>
              <a:gd name="connsiteY1-16" fmla="*/ 0 h 533400"/>
              <a:gd name="connsiteX2-17" fmla="*/ 3056082 w 3056082"/>
              <a:gd name="connsiteY2-18" fmla="*/ 266700 h 533400"/>
              <a:gd name="connsiteX3-19" fmla="*/ 2789382 w 3056082"/>
              <a:gd name="connsiteY3-20" fmla="*/ 533400 h 533400"/>
              <a:gd name="connsiteX4-21" fmla="*/ 84282 w 3056082"/>
              <a:gd name="connsiteY4-22" fmla="*/ 533400 h 533400"/>
              <a:gd name="connsiteX5-23" fmla="*/ 0 w 3056082"/>
              <a:gd name="connsiteY5-24" fmla="*/ 224848 h 533400"/>
              <a:gd name="connsiteX6-25" fmla="*/ 84282 w 3056082"/>
              <a:gd name="connsiteY6-26" fmla="*/ 0 h 533400"/>
              <a:gd name="connsiteX0-27" fmla="*/ 84282 w 3056082"/>
              <a:gd name="connsiteY0-28" fmla="*/ 0 h 533400"/>
              <a:gd name="connsiteX1-29" fmla="*/ 2789382 w 3056082"/>
              <a:gd name="connsiteY1-30" fmla="*/ 0 h 533400"/>
              <a:gd name="connsiteX2-31" fmla="*/ 3056082 w 3056082"/>
              <a:gd name="connsiteY2-32" fmla="*/ 266700 h 533400"/>
              <a:gd name="connsiteX3-33" fmla="*/ 2789382 w 3056082"/>
              <a:gd name="connsiteY3-34" fmla="*/ 533400 h 533400"/>
              <a:gd name="connsiteX4-35" fmla="*/ 84282 w 3056082"/>
              <a:gd name="connsiteY4-36" fmla="*/ 533400 h 533400"/>
              <a:gd name="connsiteX5-37" fmla="*/ 0 w 3056082"/>
              <a:gd name="connsiteY5-38" fmla="*/ 224848 h 533400"/>
              <a:gd name="connsiteX6-39" fmla="*/ 84282 w 3056082"/>
              <a:gd name="connsiteY6-40" fmla="*/ 0 h 533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3056082" h="533400">
                <a:moveTo>
                  <a:pt x="84282" y="0"/>
                </a:moveTo>
                <a:lnTo>
                  <a:pt x="2789382" y="0"/>
                </a:lnTo>
                <a:lnTo>
                  <a:pt x="3056082" y="266700"/>
                </a:lnTo>
                <a:lnTo>
                  <a:pt x="2789382" y="533400"/>
                </a:lnTo>
                <a:lnTo>
                  <a:pt x="84282" y="533400"/>
                </a:lnTo>
                <a:cubicBezTo>
                  <a:pt x="80818" y="439786"/>
                  <a:pt x="21936" y="410825"/>
                  <a:pt x="0" y="224848"/>
                </a:cubicBezTo>
                <a:cubicBezTo>
                  <a:pt x="28094" y="103718"/>
                  <a:pt x="56188" y="74949"/>
                  <a:pt x="84282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540"/>
          </a:p>
        </p:txBody>
      </p:sp>
      <p:sp>
        <p:nvSpPr>
          <p:cNvPr id="6" name="TextBox 5"/>
          <p:cNvSpPr txBox="1"/>
          <p:nvPr/>
        </p:nvSpPr>
        <p:spPr>
          <a:xfrm>
            <a:off x="6282581" y="1510625"/>
            <a:ext cx="1203343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4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МОУО</a:t>
            </a:r>
            <a:endParaRPr lang="ru-RU" sz="254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08680" y="1487192"/>
            <a:ext cx="1053558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4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ДАТА</a:t>
            </a:r>
            <a:endParaRPr lang="ru-RU" sz="254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11762569" y="3174684"/>
            <a:ext cx="430034" cy="504262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960">
              <a:solidFill>
                <a:srgbClr val="002060"/>
              </a:solidFill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11755616" y="4662544"/>
            <a:ext cx="430034" cy="504262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960">
              <a:solidFill>
                <a:srgbClr val="002060"/>
              </a:solidFill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11827190" y="7802250"/>
            <a:ext cx="430034" cy="504262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960">
              <a:solidFill>
                <a:srgbClr val="002060"/>
              </a:solidFill>
            </a:endParaRPr>
          </a:p>
        </p:txBody>
      </p:sp>
      <p:sp>
        <p:nvSpPr>
          <p:cNvPr id="19" name="Штриховая стрелка вправо 18"/>
          <p:cNvSpPr/>
          <p:nvPr/>
        </p:nvSpPr>
        <p:spPr>
          <a:xfrm>
            <a:off x="11762569" y="6290273"/>
            <a:ext cx="430034" cy="504262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960">
              <a:solidFill>
                <a:srgbClr val="002060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085" y="1439590"/>
            <a:ext cx="615884" cy="615884"/>
          </a:xfrm>
          <a:prstGeom prst="rect">
            <a:avLst/>
          </a:prstGeom>
        </p:spPr>
      </p:pic>
      <p:sp>
        <p:nvSpPr>
          <p:cNvPr id="58" name="Скругленная прямоугольная выноска 57"/>
          <p:cNvSpPr/>
          <p:nvPr/>
        </p:nvSpPr>
        <p:spPr>
          <a:xfrm flipH="1">
            <a:off x="2355850" y="9518253"/>
            <a:ext cx="16233213" cy="1231078"/>
          </a:xfrm>
          <a:prstGeom prst="wedgeRoundRectCallout">
            <a:avLst>
              <a:gd name="adj1" fmla="val -20360"/>
              <a:gd name="adj2" fmla="val 4448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53365" algn="ctr" defTabSz="1453515">
              <a:tabLst>
                <a:tab pos="455485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проведение разъяснительной работы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изменениях в законодательстве об образовании и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консультативной помощи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подготовке к аккредитационному мониторингу системы образования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10392991" y="9086005"/>
            <a:ext cx="841" cy="3775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396494" y="9086005"/>
            <a:ext cx="1203279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653" y="193550"/>
            <a:ext cx="3371807" cy="1803525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4015307" y="1387475"/>
            <a:ext cx="16053801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785035"/>
              </p:ext>
            </p:extLst>
          </p:nvPr>
        </p:nvGraphicFramePr>
        <p:xfrm>
          <a:off x="4726824" y="2183374"/>
          <a:ext cx="6011026" cy="6827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011026">
                  <a:extLst>
                    <a:ext uri="{9D8B030D-6E8A-4147-A177-3AD203B41FA5}">
                      <a16:colId xmlns:a16="http://schemas.microsoft.com/office/drawing/2014/main" val="1541732424"/>
                    </a:ext>
                  </a:extLst>
                </a:gridCol>
              </a:tblGrid>
              <a:tr h="342777">
                <a:tc>
                  <a:txBody>
                    <a:bodyPr/>
                    <a:lstStyle/>
                    <a:p>
                      <a:r>
                        <a:rPr lang="ru-RU" sz="2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Кызыл, </a:t>
                      </a:r>
                      <a:r>
                        <a:rPr lang="ru-RU" sz="2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Ресучреждение</a:t>
                      </a:r>
                      <a:endParaRPr lang="ru-RU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877294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358716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r>
                        <a:rPr lang="ru-RU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Дзун-Хемчикский</a:t>
                      </a: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Сут-Хольский</a:t>
                      </a: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кожууны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863876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Бай-Тайгинский кожуун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133600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Ак-Довурак,</a:t>
                      </a:r>
                      <a:r>
                        <a:rPr lang="ru-RU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Барун-Хемчикский кожуун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431082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r>
                        <a:rPr lang="ru-RU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Овюрский</a:t>
                      </a: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кожуун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435291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r>
                        <a:rPr lang="ru-RU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Монгун</a:t>
                      </a: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-Тайгинский</a:t>
                      </a:r>
                      <a:r>
                        <a:rPr lang="ru-RU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кожуун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579258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Улуг-Хемский</a:t>
                      </a:r>
                      <a:r>
                        <a:rPr lang="ru-RU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кожуун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483413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r>
                        <a:rPr lang="ru-RU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Чаа-Хольский</a:t>
                      </a:r>
                      <a:r>
                        <a:rPr lang="ru-RU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Чеди-Хольский</a:t>
                      </a:r>
                      <a:r>
                        <a:rPr lang="ru-RU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кожууны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799204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r>
                        <a:rPr lang="ru-RU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Эрзинский</a:t>
                      </a: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Тес-</a:t>
                      </a:r>
                      <a:r>
                        <a:rPr lang="ru-RU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Хемский</a:t>
                      </a: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кожууны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640512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Тоджинский кожуун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50464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r>
                        <a:rPr lang="ru-RU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Тандинский</a:t>
                      </a: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кожуун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666423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r>
                        <a:rPr lang="ru-RU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Каа-Хемский</a:t>
                      </a: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кожуун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58734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r>
                        <a:rPr lang="ru-RU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Тере-Хольский</a:t>
                      </a: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кожуун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940979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r>
                        <a:rPr lang="ru-RU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Кызылский</a:t>
                      </a: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кожуун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658267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Пий-</a:t>
                      </a:r>
                      <a:r>
                        <a:rPr lang="ru-RU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Хемский</a:t>
                      </a:r>
                      <a:r>
                        <a:rPr lang="ru-RU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кожуун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896106"/>
                  </a:ext>
                </a:extLst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734324"/>
              </p:ext>
            </p:extLst>
          </p:nvPr>
        </p:nvGraphicFramePr>
        <p:xfrm>
          <a:off x="13312115" y="2200520"/>
          <a:ext cx="3064535" cy="6827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64535">
                  <a:extLst>
                    <a:ext uri="{9D8B030D-6E8A-4147-A177-3AD203B41FA5}">
                      <a16:colId xmlns:a16="http://schemas.microsoft.com/office/drawing/2014/main" val="1541732424"/>
                    </a:ext>
                  </a:extLst>
                </a:gridCol>
              </a:tblGrid>
              <a:tr h="342777"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29.08.2023 г.</a:t>
                      </a:r>
                      <a:endParaRPr lang="ru-RU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431082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30.08.2023 г.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435291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05.09.2023 г.</a:t>
                      </a:r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579258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07.09.2023 г.</a:t>
                      </a:r>
                      <a:endParaRPr kumimoji="0" lang="ru-RU" sz="2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483413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08.09.2023 г.</a:t>
                      </a:r>
                      <a:endParaRPr kumimoji="0" lang="ru-RU" sz="2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799204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12.09.2023 г.</a:t>
                      </a:r>
                      <a:endParaRPr kumimoji="0" lang="ru-RU" sz="2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640512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13.09.2023 г.</a:t>
                      </a:r>
                      <a:endParaRPr kumimoji="0" lang="ru-RU" sz="2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50464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15.09.2023 г.</a:t>
                      </a:r>
                      <a:endParaRPr kumimoji="0" lang="ru-RU" sz="2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666423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19.09.2023 г.</a:t>
                      </a:r>
                      <a:endParaRPr kumimoji="0" lang="ru-RU" sz="2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58734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20.09.2023 г.</a:t>
                      </a:r>
                      <a:endParaRPr kumimoji="0" lang="ru-RU" sz="2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940979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22.09.2023 г.</a:t>
                      </a:r>
                      <a:endParaRPr kumimoji="0" lang="ru-RU" sz="2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658267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25.09.2023 г.</a:t>
                      </a:r>
                      <a:endParaRPr kumimoji="0" lang="ru-RU" sz="2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354836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26.09.2023 г.</a:t>
                      </a:r>
                      <a:endParaRPr kumimoji="0" lang="ru-RU" sz="2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046866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27.09.2023 г.</a:t>
                      </a:r>
                      <a:endParaRPr kumimoji="0" lang="ru-RU" sz="2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628997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28.09.2023 г.</a:t>
                      </a:r>
                      <a:endParaRPr kumimoji="0" lang="ru-RU" sz="2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7503"/>
                  </a:ext>
                </a:extLst>
              </a:tr>
              <a:tr h="34277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29.09.2023 г.</a:t>
                      </a:r>
                      <a:endParaRPr kumimoji="0" lang="ru-RU" sz="2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410008"/>
                  </a:ext>
                </a:extLst>
              </a:tr>
            </a:tbl>
          </a:graphicData>
        </a:graphic>
      </p:graphicFrame>
      <p:pic>
        <p:nvPicPr>
          <p:cNvPr id="39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01" y="4305474"/>
            <a:ext cx="3317264" cy="248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166" y="4602165"/>
            <a:ext cx="1677898" cy="1625459"/>
          </a:xfrm>
          <a:prstGeom prst="rect">
            <a:avLst/>
          </a:prstGeom>
          <a:noFill/>
          <a:scene3d>
            <a:camera prst="orthographicFront">
              <a:rot lat="0" lon="12899976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3956050" y="4740275"/>
            <a:ext cx="13035700" cy="1641076"/>
          </a:xfrm>
          <a:prstGeom prst="rect">
            <a:avLst/>
          </a:prstGeom>
          <a:noFill/>
        </p:spPr>
        <p:txBody>
          <a:bodyPr vert="horz" lIns="150791" tIns="75396" rIns="150791" bIns="7539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Желаю всем удачи!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184650" y="7102475"/>
            <a:ext cx="13098350" cy="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296" y="8550275"/>
            <a:ext cx="4688791" cy="273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043"/>
            <a:ext cx="5257800" cy="26336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8" y="56491"/>
            <a:ext cx="2590800" cy="1385777"/>
          </a:xfrm>
          <a:prstGeom prst="rect">
            <a:avLst/>
          </a:prstGeom>
        </p:spPr>
      </p:pic>
      <p:sp>
        <p:nvSpPr>
          <p:cNvPr id="19" name="Пятиугольник 3"/>
          <p:cNvSpPr/>
          <p:nvPr/>
        </p:nvSpPr>
        <p:spPr>
          <a:xfrm>
            <a:off x="4413250" y="175875"/>
            <a:ext cx="13007115" cy="1187963"/>
          </a:xfrm>
          <a:custGeom>
            <a:avLst/>
            <a:gdLst>
              <a:gd name="connsiteX0" fmla="*/ 0 w 2971800"/>
              <a:gd name="connsiteY0" fmla="*/ 0 h 533400"/>
              <a:gd name="connsiteX1" fmla="*/ 2705100 w 2971800"/>
              <a:gd name="connsiteY1" fmla="*/ 0 h 533400"/>
              <a:gd name="connsiteX2" fmla="*/ 2971800 w 2971800"/>
              <a:gd name="connsiteY2" fmla="*/ 266700 h 533400"/>
              <a:gd name="connsiteX3" fmla="*/ 2705100 w 2971800"/>
              <a:gd name="connsiteY3" fmla="*/ 533400 h 533400"/>
              <a:gd name="connsiteX4" fmla="*/ 0 w 2971800"/>
              <a:gd name="connsiteY4" fmla="*/ 533400 h 533400"/>
              <a:gd name="connsiteX5" fmla="*/ 0 w 2971800"/>
              <a:gd name="connsiteY5" fmla="*/ 0 h 533400"/>
              <a:gd name="connsiteX0-1" fmla="*/ 84282 w 3056082"/>
              <a:gd name="connsiteY0-2" fmla="*/ 0 h 533400"/>
              <a:gd name="connsiteX1-3" fmla="*/ 2789382 w 3056082"/>
              <a:gd name="connsiteY1-4" fmla="*/ 0 h 533400"/>
              <a:gd name="connsiteX2-5" fmla="*/ 3056082 w 3056082"/>
              <a:gd name="connsiteY2-6" fmla="*/ 266700 h 533400"/>
              <a:gd name="connsiteX3-7" fmla="*/ 2789382 w 3056082"/>
              <a:gd name="connsiteY3-8" fmla="*/ 533400 h 533400"/>
              <a:gd name="connsiteX4-9" fmla="*/ 84282 w 3056082"/>
              <a:gd name="connsiteY4-10" fmla="*/ 533400 h 533400"/>
              <a:gd name="connsiteX5-11" fmla="*/ 0 w 3056082"/>
              <a:gd name="connsiteY5-12" fmla="*/ 224848 h 533400"/>
              <a:gd name="connsiteX6" fmla="*/ 84282 w 3056082"/>
              <a:gd name="connsiteY6" fmla="*/ 0 h 533400"/>
              <a:gd name="connsiteX0-13" fmla="*/ 84282 w 3056082"/>
              <a:gd name="connsiteY0-14" fmla="*/ 0 h 533400"/>
              <a:gd name="connsiteX1-15" fmla="*/ 2789382 w 3056082"/>
              <a:gd name="connsiteY1-16" fmla="*/ 0 h 533400"/>
              <a:gd name="connsiteX2-17" fmla="*/ 3056082 w 3056082"/>
              <a:gd name="connsiteY2-18" fmla="*/ 266700 h 533400"/>
              <a:gd name="connsiteX3-19" fmla="*/ 2789382 w 3056082"/>
              <a:gd name="connsiteY3-20" fmla="*/ 533400 h 533400"/>
              <a:gd name="connsiteX4-21" fmla="*/ 84282 w 3056082"/>
              <a:gd name="connsiteY4-22" fmla="*/ 533400 h 533400"/>
              <a:gd name="connsiteX5-23" fmla="*/ 0 w 3056082"/>
              <a:gd name="connsiteY5-24" fmla="*/ 224848 h 533400"/>
              <a:gd name="connsiteX6-25" fmla="*/ 84282 w 3056082"/>
              <a:gd name="connsiteY6-26" fmla="*/ 0 h 533400"/>
              <a:gd name="connsiteX0-27" fmla="*/ 84282 w 3056082"/>
              <a:gd name="connsiteY0-28" fmla="*/ 0 h 533400"/>
              <a:gd name="connsiteX1-29" fmla="*/ 2789382 w 3056082"/>
              <a:gd name="connsiteY1-30" fmla="*/ 0 h 533400"/>
              <a:gd name="connsiteX2-31" fmla="*/ 3056082 w 3056082"/>
              <a:gd name="connsiteY2-32" fmla="*/ 266700 h 533400"/>
              <a:gd name="connsiteX3-33" fmla="*/ 2789382 w 3056082"/>
              <a:gd name="connsiteY3-34" fmla="*/ 533400 h 533400"/>
              <a:gd name="connsiteX4-35" fmla="*/ 84282 w 3056082"/>
              <a:gd name="connsiteY4-36" fmla="*/ 533400 h 533400"/>
              <a:gd name="connsiteX5-37" fmla="*/ 0 w 3056082"/>
              <a:gd name="connsiteY5-38" fmla="*/ 224848 h 533400"/>
              <a:gd name="connsiteX6-39" fmla="*/ 84282 w 3056082"/>
              <a:gd name="connsiteY6-40" fmla="*/ 0 h 533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3056082" h="533400">
                <a:moveTo>
                  <a:pt x="84282" y="0"/>
                </a:moveTo>
                <a:lnTo>
                  <a:pt x="2789382" y="0"/>
                </a:lnTo>
                <a:lnTo>
                  <a:pt x="3056082" y="266700"/>
                </a:lnTo>
                <a:lnTo>
                  <a:pt x="2789382" y="533400"/>
                </a:lnTo>
                <a:lnTo>
                  <a:pt x="84282" y="533400"/>
                </a:lnTo>
                <a:cubicBezTo>
                  <a:pt x="80818" y="439786"/>
                  <a:pt x="21936" y="410825"/>
                  <a:pt x="0" y="224848"/>
                </a:cubicBezTo>
                <a:cubicBezTo>
                  <a:pt x="28094" y="103718"/>
                  <a:pt x="56188" y="74949"/>
                  <a:pt x="84282" y="0"/>
                </a:cubicBezTo>
                <a:close/>
              </a:path>
            </a:pathLst>
          </a:custGeom>
          <a:solidFill>
            <a:srgbClr val="FFE9A3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540"/>
          </a:p>
        </p:txBody>
      </p:sp>
      <p:sp>
        <p:nvSpPr>
          <p:cNvPr id="20" name="Прямоугольник 19"/>
          <p:cNvSpPr/>
          <p:nvPr/>
        </p:nvSpPr>
        <p:spPr>
          <a:xfrm>
            <a:off x="4946650" y="501812"/>
            <a:ext cx="10983834" cy="549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sz="297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АККРЕДИТАЦИЯ ОБРАЗОВАТЕЛЬНОЙ ДЕЯТЕЛЬНОСТИ</a:t>
            </a:r>
            <a:endParaRPr lang="ru-RU" altLang="en-US" sz="297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185458" y="1580619"/>
            <a:ext cx="9475049" cy="46920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82884" indent="-342900" algn="just"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q"/>
            </a:pPr>
            <a:r>
              <a:rPr lang="ru-RU" sz="189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2400" kern="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просвещения Российской Федерации от 29.11.2021 № </a:t>
            </a:r>
            <a:r>
              <a:rPr lang="ru-RU" sz="3200" kern="0" dirty="0">
                <a:latin typeface="Arial" panose="020B0604020202020204" pitchFamily="34" charset="0"/>
                <a:cs typeface="Arial" panose="020B0604020202020204" pitchFamily="34" charset="0"/>
              </a:rPr>
              <a:t>868</a:t>
            </a:r>
            <a:r>
              <a:rPr lang="ru-RU" sz="2400" kern="0" dirty="0">
                <a:latin typeface="Arial" panose="020B0604020202020204" pitchFamily="34" charset="0"/>
                <a:cs typeface="Arial" panose="020B0604020202020204" pitchFamily="34" charset="0"/>
              </a:rPr>
              <a:t> «Об утверждении аккредитационных показателей по основным общеобразовательным программам – образовательным программам начального общего, основного общего и среднего общего образования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39984" algn="just">
              <a:buClr>
                <a:srgbClr val="F14124">
                  <a:lumMod val="75000"/>
                </a:srgbClr>
              </a:buClr>
              <a:buSzPct val="130000"/>
            </a:pPr>
            <a:endParaRPr lang="ru-RU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2884" indent="-342900" algn="just"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q"/>
            </a:pP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</a:t>
            </a: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просвещения Российской Федерации от 29.11.2021 №</a:t>
            </a:r>
            <a:r>
              <a:rPr lang="ru-RU" sz="3200" kern="0" dirty="0">
                <a:latin typeface="Arial" panose="020B0604020202020204" pitchFamily="34" charset="0"/>
                <a:cs typeface="Arial" panose="020B0604020202020204" pitchFamily="34" charset="0"/>
              </a:rPr>
              <a:t> 869 </a:t>
            </a:r>
            <a:r>
              <a:rPr lang="ru-RU" sz="2400" kern="0" dirty="0">
                <a:latin typeface="Arial" panose="020B0604020202020204" pitchFamily="34" charset="0"/>
                <a:cs typeface="Arial" panose="020B0604020202020204" pitchFamily="34" charset="0"/>
              </a:rPr>
              <a:t>«Об утверждении аккредитационных показателей по образовательным программам среднего профессионального образования».</a:t>
            </a:r>
          </a:p>
          <a:p>
            <a:pPr marL="239984" algn="just">
              <a:buClr>
                <a:srgbClr val="F14124">
                  <a:lumMod val="75000"/>
                </a:srgbClr>
              </a:buClr>
              <a:buSzPct val="130000"/>
            </a:pPr>
            <a:endParaRPr lang="ru-RU" sz="189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984" algn="ctr"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u="sng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Вступили </a:t>
            </a:r>
            <a:r>
              <a:rPr lang="ru-RU" sz="2400" b="1" u="sng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силу с 01.03.2022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3098181" y="6183706"/>
            <a:ext cx="1868" cy="53776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24137"/>
            <a:ext cx="2175663" cy="179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Выгнутая влево стрелка 8"/>
          <p:cNvSpPr/>
          <p:nvPr/>
        </p:nvSpPr>
        <p:spPr>
          <a:xfrm>
            <a:off x="7459365" y="5245164"/>
            <a:ext cx="1381508" cy="3568834"/>
          </a:xfrm>
          <a:prstGeom prst="curvedRightArrow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455687" y="1831347"/>
            <a:ext cx="7538963" cy="29752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895" rIns="0" bIns="0" rtlCol="0">
            <a:spAutoFit/>
          </a:bodyPr>
          <a:lstStyle/>
          <a:p>
            <a:pPr marL="3141" algn="ctr">
              <a:lnSpc>
                <a:spcPts val="4700"/>
              </a:lnSpc>
              <a:spcBef>
                <a:spcPts val="157"/>
              </a:spcBef>
            </a:pPr>
            <a:r>
              <a:rPr sz="2400" spc="-10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sz="2400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400" spc="-2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9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2400" spc="-10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2400" spc="-1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2400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895" marR="8377" indent="1047" algn="ctr">
              <a:lnSpc>
                <a:spcPct val="90000"/>
              </a:lnSpc>
              <a:spcBef>
                <a:spcPts val="247"/>
              </a:spcBef>
            </a:pPr>
            <a:r>
              <a:rPr sz="2400" spc="-1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2400" spc="-10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2400" spc="-1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2400" spc="-10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енен</a:t>
            </a:r>
            <a:r>
              <a:rPr sz="2400" spc="-1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2400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2400" spc="-20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</a:t>
            </a:r>
            <a:r>
              <a:rPr sz="2400" spc="-9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</a:t>
            </a:r>
            <a:r>
              <a:rPr sz="2400" spc="-9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аккредитации: </a:t>
            </a:r>
            <a:r>
              <a:rPr sz="2400" spc="-9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9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закона от 29.12.2012 № 273-ФЗ «Об образовании в Российской Федерации</a:t>
            </a:r>
            <a:r>
              <a:rPr lang="ru-RU" sz="2400" spc="-9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r>
              <a:rPr lang="ru-RU" sz="2400" spc="-9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spc="-9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spc="-9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2400" spc="-99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остановление</a:t>
            </a:r>
            <a:r>
              <a:rPr sz="2400" spc="-9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9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2400" spc="-10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sz="2400" spc="-1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</a:t>
            </a:r>
            <a:r>
              <a:rPr sz="2400" spc="-10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ельс</a:t>
            </a:r>
            <a:r>
              <a:rPr sz="2400" spc="-1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</a:t>
            </a:r>
            <a:r>
              <a:rPr sz="2400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2400" spc="-1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2400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  </a:t>
            </a:r>
            <a:r>
              <a:rPr sz="2400" spc="-10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2400" spc="-8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2400" spc="-18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7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14.01.202</a:t>
            </a:r>
            <a:r>
              <a:rPr sz="2400" spc="-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spc="-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spc="-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spc="-10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400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spc="-20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0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spc="-1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spc="-10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оло</a:t>
            </a:r>
            <a:r>
              <a:rPr lang="ru-RU" sz="2400" spc="-1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2400" spc="-10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</a:t>
            </a:r>
            <a:r>
              <a:rPr lang="ru-RU" sz="2400" spc="-1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400" spc="-22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 </a:t>
            </a:r>
            <a:r>
              <a:rPr lang="ru-RU" sz="2400" spc="-9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</a:t>
            </a:r>
            <a:r>
              <a:rPr lang="ru-RU" sz="2400" spc="-9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9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аккредитации </a:t>
            </a:r>
            <a:r>
              <a:rPr lang="ru-RU" sz="2400" spc="-9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9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</a:t>
            </a:r>
            <a:r>
              <a:rPr lang="ru-RU" sz="2400" spc="-9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9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деятельности»:</a:t>
            </a:r>
            <a:br>
              <a:rPr lang="ru-RU" sz="2400" spc="-9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463915" y="5763474"/>
            <a:ext cx="7010400" cy="4706521"/>
          </a:xfrm>
          <a:prstGeom prst="rect">
            <a:avLst/>
          </a:prstGeom>
          <a:solidFill>
            <a:srgbClr val="FFF3CD"/>
          </a:solidFill>
        </p:spPr>
        <p:txBody>
          <a:bodyPr vert="horz" wrap="square" lIns="0" tIns="89003" rIns="0" bIns="0" rtlCol="0">
            <a:spAutoFit/>
          </a:bodyPr>
          <a:lstStyle/>
          <a:p>
            <a:pPr marL="321464" marR="137172" indent="-301569">
              <a:buClr>
                <a:srgbClr val="93B6D2"/>
              </a:buClr>
              <a:buSzPct val="95833"/>
              <a:buFont typeface="Wingdings"/>
              <a:buChar char=""/>
              <a:tabLst>
                <a:tab pos="417799" algn="l"/>
              </a:tabLst>
            </a:pPr>
            <a:r>
              <a:rPr sz="2000" spc="-49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</a:t>
            </a:r>
            <a:r>
              <a:rPr sz="2000" spc="-16" dirty="0">
                <a:latin typeface="Arial" panose="020B0604020202020204" pitchFamily="34" charset="0"/>
                <a:cs typeface="Arial" panose="020B0604020202020204" pitchFamily="34" charset="0"/>
              </a:rPr>
              <a:t>аккредитация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– это </a:t>
            </a:r>
            <a:r>
              <a:rPr sz="2000" spc="-16" dirty="0"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качества </a:t>
            </a:r>
            <a:r>
              <a:rPr sz="2000" spc="-7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  <a:r>
              <a:rPr sz="2000" spc="-8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3" dirty="0">
                <a:latin typeface="Arial" panose="020B0604020202020204" pitchFamily="34" charset="0"/>
                <a:cs typeface="Arial" panose="020B0604020202020204" pitchFamily="34" charset="0"/>
              </a:rPr>
              <a:t>студентов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2000" spc="-4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3" dirty="0">
                <a:latin typeface="Arial" panose="020B0604020202020204" pitchFamily="34" charset="0"/>
                <a:cs typeface="Arial" panose="020B0604020202020204" pitchFamily="34" charset="0"/>
              </a:rPr>
              <a:t>школьников.</a:t>
            </a:r>
            <a:r>
              <a:rPr sz="2000" spc="-1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8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азработа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ны</a:t>
            </a:r>
            <a:r>
              <a:rPr sz="2000" spc="-58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9" dirty="0">
                <a:latin typeface="Arial" panose="020B0604020202020204" pitchFamily="34" charset="0"/>
                <a:cs typeface="Arial" panose="020B0604020202020204" pitchFamily="34" charset="0"/>
              </a:rPr>
              <a:t>отдельные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6" dirty="0">
                <a:latin typeface="Arial" panose="020B0604020202020204" pitchFamily="34" charset="0"/>
                <a:cs typeface="Arial" panose="020B0604020202020204" pitchFamily="34" charset="0"/>
              </a:rPr>
              <a:t>показатели</a:t>
            </a:r>
            <a:r>
              <a:rPr sz="2000" spc="-8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2000" spc="-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1" dirty="0" err="1">
                <a:latin typeface="Arial" panose="020B0604020202020204" pitchFamily="34" charset="0"/>
                <a:cs typeface="Arial" panose="020B0604020202020204" pitchFamily="34" charset="0"/>
              </a:rPr>
              <a:t>школ</a:t>
            </a:r>
            <a:r>
              <a:rPr sz="2000" spc="-4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spc="-4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колледжей</a:t>
            </a:r>
            <a:r>
              <a:rPr sz="2000" spc="-16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 вузов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2000" b="1" spc="-16" dirty="0">
                <a:latin typeface="Arial" panose="020B0604020202020204" pitchFamily="34" charset="0"/>
                <a:cs typeface="Arial" panose="020B0604020202020204" pitchFamily="34" charset="0"/>
              </a:rPr>
              <a:t>аккредитационные</a:t>
            </a:r>
            <a:r>
              <a:rPr sz="2000" b="1" spc="-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6" dirty="0" err="1">
                <a:latin typeface="Arial" panose="020B0604020202020204" pitchFamily="34" charset="0"/>
                <a:cs typeface="Arial" panose="020B0604020202020204" pitchFamily="34" charset="0"/>
              </a:rPr>
              <a:t>показатели</a:t>
            </a:r>
            <a:r>
              <a:rPr sz="2000" spc="-16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spc="-16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464" marR="137172" indent="-301569">
              <a:buClr>
                <a:srgbClr val="93B6D2"/>
              </a:buClr>
              <a:buSzPct val="95833"/>
              <a:buFont typeface="Wingdings"/>
              <a:buChar char=""/>
              <a:tabLst>
                <a:tab pos="417799" algn="l"/>
              </a:tabLst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464" marR="8377" indent="-301569">
              <a:buClr>
                <a:srgbClr val="93B6D2"/>
              </a:buClr>
              <a:buSzPct val="95833"/>
              <a:buFont typeface="Wingdings"/>
              <a:buChar char=""/>
              <a:tabLst>
                <a:tab pos="417799" algn="l"/>
              </a:tabLst>
            </a:pP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sz="2000" spc="-16" dirty="0">
                <a:latin typeface="Arial" panose="020B0604020202020204" pitchFamily="34" charset="0"/>
                <a:cs typeface="Arial" panose="020B0604020202020204" pitchFamily="34" charset="0"/>
              </a:rPr>
              <a:t>оценки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качества образования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2000" spc="-16" dirty="0">
                <a:latin typeface="Arial" panose="020B0604020202020204" pitchFamily="34" charset="0"/>
                <a:cs typeface="Arial" panose="020B0604020202020204" pitchFamily="34" charset="0"/>
              </a:rPr>
              <a:t>аккредитованных </a:t>
            </a:r>
            <a:r>
              <a:rPr sz="2000" spc="-7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6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организациях</a:t>
            </a:r>
            <a:r>
              <a:rPr sz="2000" spc="-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этим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же </a:t>
            </a:r>
            <a:r>
              <a:rPr sz="2000" spc="-16" dirty="0" err="1">
                <a:latin typeface="Arial" panose="020B0604020202020204" pitchFamily="34" charset="0"/>
                <a:cs typeface="Arial" panose="020B0604020202020204" pitchFamily="34" charset="0"/>
              </a:rPr>
              <a:t>показателям</a:t>
            </a:r>
            <a:r>
              <a:rPr sz="2000" spc="-5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74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будет</a:t>
            </a:r>
            <a:r>
              <a:rPr lang="ru-RU" sz="2000" spc="-74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2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регулярно</a:t>
            </a:r>
            <a:r>
              <a:rPr sz="2000" spc="-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проводится</a:t>
            </a:r>
            <a:r>
              <a:rPr sz="2000" spc="-16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16" dirty="0" smtClean="0">
                <a:latin typeface="Arial" panose="020B0604020202020204" pitchFamily="34" charset="0"/>
                <a:cs typeface="Arial" panose="020B0604020202020204" pitchFamily="34" charset="0"/>
              </a:rPr>
              <a:t>аккредитационный</a:t>
            </a:r>
            <a:r>
              <a:rPr lang="ru-RU" sz="2000" spc="-16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мониторинг</a:t>
            </a: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464" marR="8377" indent="-301569">
              <a:buClr>
                <a:srgbClr val="93B6D2"/>
              </a:buClr>
              <a:buSzPct val="95833"/>
              <a:buFont typeface="Wingdings"/>
              <a:buChar char=""/>
              <a:tabLst>
                <a:tab pos="417799" algn="l"/>
              </a:tabLst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6750" indent="-396857">
              <a:buClr>
                <a:srgbClr val="93B6D2"/>
              </a:buClr>
              <a:buSzPct val="95833"/>
              <a:buFont typeface="Wingdings"/>
              <a:buChar char=""/>
              <a:tabLst>
                <a:tab pos="417799" algn="l"/>
              </a:tabLst>
            </a:pP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Имеющееся</a:t>
            </a:r>
            <a:r>
              <a:rPr sz="2000" spc="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33" dirty="0">
                <a:latin typeface="Arial" panose="020B0604020202020204" pitchFamily="34" charset="0"/>
                <a:cs typeface="Arial" panose="020B0604020202020204" pitchFamily="34" charset="0"/>
              </a:rPr>
              <a:t>свидетельство</a:t>
            </a:r>
            <a:r>
              <a:rPr sz="2000" spc="-4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sz="2000" spc="-16" dirty="0">
                <a:latin typeface="Arial" panose="020B0604020202020204" pitchFamily="34" charset="0"/>
                <a:cs typeface="Arial" panose="020B0604020202020204" pitchFamily="34" charset="0"/>
              </a:rPr>
              <a:t>аккредитации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2000" b="1" spc="-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марта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91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sz="2000" b="1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40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sz="2000" b="1" spc="-4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5" dirty="0">
                <a:latin typeface="Arial" panose="020B0604020202020204" pitchFamily="34" charset="0"/>
                <a:cs typeface="Arial" panose="020B0604020202020204" pitchFamily="34" charset="0"/>
              </a:rPr>
              <a:t>действует</a:t>
            </a:r>
            <a:r>
              <a:rPr sz="2000" b="1" spc="-5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8" dirty="0" err="1">
                <a:latin typeface="Arial" panose="020B0604020202020204" pitchFamily="34" charset="0"/>
                <a:cs typeface="Arial" panose="020B0604020202020204" pitchFamily="34" charset="0"/>
              </a:rPr>
              <a:t>бессрочно</a:t>
            </a:r>
            <a:r>
              <a:rPr sz="2000" spc="-8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spc="-8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6750" indent="-396857">
              <a:buClr>
                <a:srgbClr val="93B6D2"/>
              </a:buClr>
              <a:buSzPct val="95833"/>
              <a:buFont typeface="Wingdings"/>
              <a:buChar char=""/>
              <a:tabLst>
                <a:tab pos="417799" algn="l"/>
              </a:tabLst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464" marR="211517" indent="-301569">
              <a:buClr>
                <a:srgbClr val="93B6D2"/>
              </a:buClr>
              <a:buSzPct val="95833"/>
              <a:buFont typeface="Wingdings"/>
              <a:buChar char=""/>
              <a:tabLst>
                <a:tab pos="417799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2000" spc="-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марта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9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1" dirty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sz="2000" spc="-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6" dirty="0">
                <a:latin typeface="Arial" panose="020B0604020202020204" pitchFamily="34" charset="0"/>
                <a:cs typeface="Arial" panose="020B0604020202020204" pitchFamily="34" charset="0"/>
              </a:rPr>
              <a:t>новая</a:t>
            </a:r>
            <a:r>
              <a:rPr sz="2000" b="1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5" dirty="0">
                <a:latin typeface="Arial" panose="020B0604020202020204" pitchFamily="34" charset="0"/>
                <a:cs typeface="Arial" panose="020B0604020202020204" pitchFamily="34" charset="0"/>
              </a:rPr>
              <a:t>процедура</a:t>
            </a:r>
            <a:r>
              <a:rPr sz="2000" b="1" spc="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6" dirty="0">
                <a:latin typeface="Arial" panose="020B0604020202020204" pitchFamily="34" charset="0"/>
                <a:cs typeface="Arial" panose="020B0604020202020204" pitchFamily="34" charset="0"/>
              </a:rPr>
              <a:t>прохождения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6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аккредитации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sz="2000" spc="-41" dirty="0">
                <a:latin typeface="Arial" panose="020B0604020202020204" pitchFamily="34" charset="0"/>
                <a:cs typeface="Arial" panose="020B0604020202020204" pitchFamily="34" charset="0"/>
              </a:rPr>
              <a:t>школ, 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колледжей </a:t>
            </a:r>
            <a:r>
              <a:rPr sz="2000" spc="-7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2000" spc="-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техникумов</a:t>
            </a: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 rot="5400000">
            <a:off x="3404446" y="4832778"/>
            <a:ext cx="954918" cy="930867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Объект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57787728"/>
              </p:ext>
            </p:extLst>
          </p:nvPr>
        </p:nvGraphicFramePr>
        <p:xfrm>
          <a:off x="8523932" y="6390200"/>
          <a:ext cx="8936012" cy="4211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Выгнутая вправо стрелка 9"/>
          <p:cNvSpPr/>
          <p:nvPr/>
        </p:nvSpPr>
        <p:spPr>
          <a:xfrm rot="172671">
            <a:off x="17481514" y="2764518"/>
            <a:ext cx="2291893" cy="6304548"/>
          </a:xfrm>
          <a:prstGeom prst="curvedLeftArrow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" name="Прямоугольник 12"/>
          <p:cNvSpPr/>
          <p:nvPr/>
        </p:nvSpPr>
        <p:spPr bwMode="auto">
          <a:xfrm>
            <a:off x="1822450" y="388523"/>
            <a:ext cx="16828071" cy="852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50988" tIns="75211" rIns="150988" bIns="75211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4400" b="1" spc="-2" dirty="0">
                <a:latin typeface="Arial"/>
                <a:ea typeface="DejaVu Sans"/>
              </a:rPr>
              <a:t>АККРЕДИТАЦИОННЫЙ МОНИТОРИНГ (ШКОЛА/СПО) </a:t>
            </a:r>
            <a:endParaRPr lang="ru-RU" sz="4400" spc="-2" dirty="0">
              <a:latin typeface="Arial"/>
            </a:endParaRPr>
          </a:p>
        </p:txBody>
      </p:sp>
      <p:sp>
        <p:nvSpPr>
          <p:cNvPr id="135" name="Прямоугольник 18"/>
          <p:cNvSpPr/>
          <p:nvPr/>
        </p:nvSpPr>
        <p:spPr bwMode="auto">
          <a:xfrm>
            <a:off x="956715" y="9630253"/>
            <a:ext cx="7571335" cy="11414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670" spc="-2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Письмо от 16.08.2023 </a:t>
            </a:r>
            <a:r>
              <a:rPr lang="ru-RU" sz="2670" spc="-2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№ </a:t>
            </a:r>
            <a:r>
              <a:rPr lang="ru-RU" sz="2670" spc="-2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493 </a:t>
            </a:r>
            <a:r>
              <a:rPr lang="ru-RU" sz="2670" spc="-2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«</a:t>
            </a:r>
            <a:r>
              <a:rPr lang="ru-RU" sz="2670" spc="-2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Об информационном сопровождении проведения аккредитационного мониторинга»</a:t>
            </a:r>
            <a:endParaRPr lang="ru-RU" sz="2513" spc="-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Равнобедренный треугольник 19"/>
          <p:cNvSpPr/>
          <p:nvPr/>
        </p:nvSpPr>
        <p:spPr bwMode="auto">
          <a:xfrm rot="5400000">
            <a:off x="137471" y="3773061"/>
            <a:ext cx="946643" cy="334209"/>
          </a:xfrm>
          <a:prstGeom prst="triangl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Прямоугольник 22"/>
          <p:cNvSpPr/>
          <p:nvPr/>
        </p:nvSpPr>
        <p:spPr bwMode="auto">
          <a:xfrm>
            <a:off x="8845407" y="9662323"/>
            <a:ext cx="6127890" cy="11093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670" spc="-2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Письмо от 11.08.2023 № 490 «Об осуществлении аккредитационного мониторинга»</a:t>
            </a:r>
          </a:p>
        </p:txBody>
      </p:sp>
      <p:sp>
        <p:nvSpPr>
          <p:cNvPr id="138" name="Равнобедренный треугольник 30"/>
          <p:cNvSpPr/>
          <p:nvPr/>
        </p:nvSpPr>
        <p:spPr bwMode="auto">
          <a:xfrm rot="5400000">
            <a:off x="137471" y="4810252"/>
            <a:ext cx="946643" cy="334209"/>
          </a:xfrm>
          <a:prstGeom prst="triangl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Прямоугольник 33"/>
          <p:cNvSpPr/>
          <p:nvPr/>
        </p:nvSpPr>
        <p:spPr bwMode="auto">
          <a:xfrm>
            <a:off x="999131" y="8326262"/>
            <a:ext cx="7375575" cy="11093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670" spc="-2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Приказ от 03.08.2023 № 83 «Об осуществлении аккредитационного мониторинга системы образования»</a:t>
            </a:r>
          </a:p>
        </p:txBody>
      </p:sp>
      <p:sp>
        <p:nvSpPr>
          <p:cNvPr id="140" name="Равнобедренный треугольник 34"/>
          <p:cNvSpPr/>
          <p:nvPr/>
        </p:nvSpPr>
        <p:spPr bwMode="auto">
          <a:xfrm rot="5400000">
            <a:off x="66337" y="7906143"/>
            <a:ext cx="946643" cy="334209"/>
          </a:xfrm>
          <a:prstGeom prst="triangl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Прямая соединительная линия 35"/>
          <p:cNvSpPr/>
          <p:nvPr/>
        </p:nvSpPr>
        <p:spPr bwMode="auto">
          <a:xfrm>
            <a:off x="461135" y="3397280"/>
            <a:ext cx="14139006" cy="594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Прямая соединительная линия 36"/>
          <p:cNvSpPr/>
          <p:nvPr/>
        </p:nvSpPr>
        <p:spPr bwMode="auto">
          <a:xfrm flipV="1">
            <a:off x="427114" y="4400791"/>
            <a:ext cx="14149419" cy="49806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Прямая соединительная линия 37"/>
          <p:cNvSpPr/>
          <p:nvPr/>
        </p:nvSpPr>
        <p:spPr bwMode="auto">
          <a:xfrm flipV="1">
            <a:off x="372554" y="7510169"/>
            <a:ext cx="14430202" cy="27092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Прямая соединительная линия 38"/>
          <p:cNvSpPr/>
          <p:nvPr/>
        </p:nvSpPr>
        <p:spPr bwMode="auto">
          <a:xfrm flipV="1">
            <a:off x="348023" y="10803915"/>
            <a:ext cx="14625274" cy="103781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Прямоугольник 42"/>
          <p:cNvSpPr/>
          <p:nvPr/>
        </p:nvSpPr>
        <p:spPr bwMode="auto">
          <a:xfrm>
            <a:off x="956716" y="2514901"/>
            <a:ext cx="12668549" cy="7395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670" spc="-2" dirty="0">
                <a:latin typeface="Arial"/>
                <a:ea typeface="DejaVu Sans"/>
              </a:rPr>
              <a:t>Статья 97 Федерального закона от 29.12.2012 № 273-ФЗ «Об образовании в Российской Федерации»</a:t>
            </a:r>
            <a:endParaRPr lang="ru-RU" sz="2670" spc="-2" dirty="0">
              <a:latin typeface="Arial"/>
            </a:endParaRPr>
          </a:p>
        </p:txBody>
      </p:sp>
      <p:sp>
        <p:nvSpPr>
          <p:cNvPr id="146" name="Равнобедренный треугольник 43"/>
          <p:cNvSpPr/>
          <p:nvPr/>
        </p:nvSpPr>
        <p:spPr bwMode="auto">
          <a:xfrm rot="5400000">
            <a:off x="154919" y="2712024"/>
            <a:ext cx="946643" cy="334209"/>
          </a:xfrm>
          <a:prstGeom prst="triangl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Прямоугольник 39"/>
          <p:cNvSpPr/>
          <p:nvPr/>
        </p:nvSpPr>
        <p:spPr bwMode="auto">
          <a:xfrm>
            <a:off x="461135" y="1523405"/>
            <a:ext cx="14139006" cy="886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118754" rIns="0" bIns="118754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827" b="1" spc="-2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ru-RU" sz="2827" b="1" spc="-2" dirty="0">
                <a:latin typeface="Arial"/>
                <a:ea typeface="DejaVu Sans"/>
              </a:rPr>
              <a:t>ФЕДЕРАЛЬНЫЙ УРОВЕНЬ</a:t>
            </a:r>
            <a:endParaRPr lang="ru-RU" sz="2827" spc="-2" dirty="0">
              <a:latin typeface="Arial"/>
            </a:endParaRPr>
          </a:p>
        </p:txBody>
      </p:sp>
      <p:sp>
        <p:nvSpPr>
          <p:cNvPr id="148" name="Прямоугольник 17"/>
          <p:cNvSpPr/>
          <p:nvPr/>
        </p:nvSpPr>
        <p:spPr bwMode="auto">
          <a:xfrm>
            <a:off x="19410699" y="10632724"/>
            <a:ext cx="411682" cy="5144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0988" tIns="75211" rIns="150988" bIns="75211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356" b="1" spc="-2">
                <a:solidFill>
                  <a:srgbClr val="423D67"/>
                </a:solidFill>
                <a:latin typeface="Arial"/>
                <a:ea typeface="DejaVu Sans"/>
              </a:rPr>
              <a:t>2</a:t>
            </a:r>
            <a:endParaRPr lang="ru-RU" sz="2356" spc="-2">
              <a:latin typeface="Arial"/>
            </a:endParaRPr>
          </a:p>
        </p:txBody>
      </p:sp>
      <p:sp>
        <p:nvSpPr>
          <p:cNvPr id="149" name="TextBox 190"/>
          <p:cNvSpPr/>
          <p:nvPr/>
        </p:nvSpPr>
        <p:spPr bwMode="auto">
          <a:xfrm>
            <a:off x="812542" y="3407118"/>
            <a:ext cx="13804797" cy="9019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1374" tIns="70687" rIns="141374" bIns="70687" anchor="t">
            <a:noAutofit/>
          </a:bodyPr>
          <a:lstStyle/>
          <a:p>
            <a:pPr algn="just">
              <a:lnSpc>
                <a:spcPct val="100000"/>
              </a:lnSpc>
              <a:buNone/>
              <a:defRPr/>
            </a:pPr>
            <a:r>
              <a:rPr lang="ru-RU" sz="2670" spc="-2" dirty="0">
                <a:latin typeface="Arial"/>
                <a:ea typeface="DejaVu Sans"/>
              </a:rPr>
              <a:t>Постановление Правительства РФ от 05.08.2013 </a:t>
            </a:r>
            <a:r>
              <a:rPr lang="ru-RU" sz="2670" spc="-2" dirty="0" smtClean="0">
                <a:latin typeface="Arial"/>
                <a:ea typeface="DejaVu Sans"/>
              </a:rPr>
              <a:t>№ </a:t>
            </a:r>
            <a:r>
              <a:rPr lang="ru-RU" sz="2670" spc="-2" dirty="0">
                <a:latin typeface="Arial"/>
                <a:ea typeface="DejaVu Sans"/>
              </a:rPr>
              <a:t>662  «Об осуществлении мониторинга системы образования»</a:t>
            </a:r>
            <a:endParaRPr lang="ru-RU" sz="2670" spc="-2" dirty="0">
              <a:latin typeface="Arial"/>
            </a:endParaRPr>
          </a:p>
        </p:txBody>
      </p:sp>
      <p:sp>
        <p:nvSpPr>
          <p:cNvPr id="150" name="TextBox 191"/>
          <p:cNvSpPr/>
          <p:nvPr/>
        </p:nvSpPr>
        <p:spPr bwMode="auto">
          <a:xfrm>
            <a:off x="758408" y="4472237"/>
            <a:ext cx="13781187" cy="30008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1374" tIns="70687" rIns="141374" bIns="70687" anchor="t">
            <a:noAutofit/>
          </a:bodyPr>
          <a:lstStyle/>
          <a:p>
            <a:pPr algn="just">
              <a:lnSpc>
                <a:spcPct val="100000"/>
              </a:lnSpc>
              <a:buNone/>
              <a:defRPr/>
            </a:pPr>
            <a:r>
              <a:rPr lang="ru-RU" sz="2670" spc="-2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Приказ Федеральной службы по надзору в сфере образования и науки, Министерства просвещения РФ, Министерства науки и высшего образования РФ от 24 апреля 2023 г. № 660/306/448 «Об осуществлении Федеральной службой по надзору в сфере образования и науки, Министерством просвещения Российской Федерации и Министерством науки и высшего образования Российской Федерации аккредитационного мониторинга системы образования»</a:t>
            </a:r>
            <a:endParaRPr lang="ru-RU" sz="2670" spc="-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92"/>
          <p:cNvSpPr/>
          <p:nvPr/>
        </p:nvSpPr>
        <p:spPr bwMode="auto">
          <a:xfrm>
            <a:off x="3269333" y="7639623"/>
            <a:ext cx="8522611" cy="521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1374" tIns="70687" rIns="141374" bIns="70687" anchor="t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670" b="1" spc="-2" dirty="0">
                <a:latin typeface="Arial"/>
                <a:ea typeface="DejaVu Sans"/>
              </a:rPr>
              <a:t>РЕГИОНАЛЬНЫЙ УРОВЕНЬ</a:t>
            </a:r>
            <a:endParaRPr lang="ru-RU" sz="2670" spc="-2" dirty="0">
              <a:latin typeface="Arial"/>
            </a:endParaRPr>
          </a:p>
        </p:txBody>
      </p:sp>
      <p:sp>
        <p:nvSpPr>
          <p:cNvPr id="20" name="Равнобедренный треугольник 34"/>
          <p:cNvSpPr/>
          <p:nvPr/>
        </p:nvSpPr>
        <p:spPr bwMode="auto">
          <a:xfrm rot="5400000">
            <a:off x="71891" y="8884052"/>
            <a:ext cx="946643" cy="334209"/>
          </a:xfrm>
          <a:prstGeom prst="triangl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" name="Равнобедренный треугольник 34"/>
          <p:cNvSpPr/>
          <p:nvPr/>
        </p:nvSpPr>
        <p:spPr bwMode="auto">
          <a:xfrm rot="5400000">
            <a:off x="66337" y="9920453"/>
            <a:ext cx="946643" cy="334209"/>
          </a:xfrm>
          <a:prstGeom prst="triangl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" name="Равнобедренный треугольник 30"/>
          <p:cNvSpPr/>
          <p:nvPr/>
        </p:nvSpPr>
        <p:spPr bwMode="auto">
          <a:xfrm rot="5400000">
            <a:off x="137471" y="5713616"/>
            <a:ext cx="946643" cy="334209"/>
          </a:xfrm>
          <a:prstGeom prst="triangl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" name="Равнобедренный треугольник 30"/>
          <p:cNvSpPr/>
          <p:nvPr/>
        </p:nvSpPr>
        <p:spPr bwMode="auto">
          <a:xfrm rot="5400000">
            <a:off x="120896" y="6683067"/>
            <a:ext cx="946643" cy="334209"/>
          </a:xfrm>
          <a:prstGeom prst="triangl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24137"/>
            <a:ext cx="2175663" cy="179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0" descr="C:\Users\admin\Downloads\На сайт\rosobrnadzor_emb_n1839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9" y="241"/>
            <a:ext cx="1615015" cy="120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161" y="7323493"/>
            <a:ext cx="3055280" cy="3055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250" y="2514900"/>
            <a:ext cx="3411103" cy="3411103"/>
          </a:xfrm>
          <a:prstGeom prst="rect">
            <a:avLst/>
          </a:prstGeom>
        </p:spPr>
      </p:pic>
      <p:sp>
        <p:nvSpPr>
          <p:cNvPr id="28" name="Прямоугольник 18"/>
          <p:cNvSpPr/>
          <p:nvPr/>
        </p:nvSpPr>
        <p:spPr bwMode="auto">
          <a:xfrm>
            <a:off x="7334558" y="8322462"/>
            <a:ext cx="7638739" cy="12755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670" spc="-2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Приказ от 05.07.2023 № 71 «О региональном координаторе аккредитационного мониторинга системы образования</a:t>
            </a:r>
            <a:r>
              <a:rPr lang="ru-RU" sz="2513" spc="-2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»</a:t>
            </a:r>
          </a:p>
          <a:p>
            <a:pPr>
              <a:lnSpc>
                <a:spcPct val="90000"/>
              </a:lnSpc>
              <a:buNone/>
              <a:defRPr/>
            </a:pPr>
            <a:endParaRPr lang="ru-RU" sz="1200" spc="-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9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" name="Прямоугольник 44"/>
          <p:cNvSpPr/>
          <p:nvPr/>
        </p:nvSpPr>
        <p:spPr bwMode="auto">
          <a:xfrm>
            <a:off x="1970759" y="354809"/>
            <a:ext cx="14710691" cy="705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square" lIns="150988" tIns="75211" rIns="150988" bIns="75211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3600" spc="-2" dirty="0">
                <a:latin typeface="Arial"/>
                <a:ea typeface="DejaVu Sans"/>
              </a:rPr>
              <a:t>АККРЕДИТАЦИОННЫЙ МОНИТОРИНГ (ШКОЛА/СПО) </a:t>
            </a:r>
            <a:endParaRPr lang="ru-RU" sz="3600" spc="-2" dirty="0">
              <a:latin typeface="Arial"/>
            </a:endParaRPr>
          </a:p>
        </p:txBody>
      </p:sp>
      <p:sp>
        <p:nvSpPr>
          <p:cNvPr id="173" name="Прямоугольник 45"/>
          <p:cNvSpPr/>
          <p:nvPr/>
        </p:nvSpPr>
        <p:spPr bwMode="auto">
          <a:xfrm>
            <a:off x="2270088" y="5960393"/>
            <a:ext cx="16681042" cy="11079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ct val="100000"/>
              </a:lnSpc>
              <a:buNone/>
              <a:defRPr/>
            </a:pPr>
            <a:r>
              <a:rPr lang="en-US" sz="2400" spc="-2" dirty="0" err="1">
                <a:solidFill>
                  <a:srgbClr val="000000"/>
                </a:solidFill>
                <a:latin typeface="Arial"/>
                <a:ea typeface="DejaVu Sans"/>
              </a:rPr>
              <a:t>Направление</a:t>
            </a:r>
            <a:r>
              <a:rPr lang="en-US" sz="2400" spc="-2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Arial"/>
                <a:ea typeface="DejaVu Sans"/>
              </a:rPr>
              <a:t>Федеральной</a:t>
            </a:r>
            <a:r>
              <a:rPr lang="en-US" sz="2400" spc="-2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Arial"/>
                <a:ea typeface="DejaVu Sans"/>
              </a:rPr>
              <a:t>службой</a:t>
            </a:r>
            <a:r>
              <a:rPr lang="en-US" sz="2400" spc="-2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Arial"/>
                <a:ea typeface="DejaVu Sans"/>
              </a:rPr>
              <a:t>по</a:t>
            </a:r>
            <a:r>
              <a:rPr lang="en-US" sz="2400" spc="-2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Arial"/>
                <a:ea typeface="DejaVu Sans"/>
              </a:rPr>
              <a:t>надзору</a:t>
            </a:r>
            <a:r>
              <a:rPr lang="en-US" sz="2400" spc="-2" dirty="0">
                <a:solidFill>
                  <a:srgbClr val="000000"/>
                </a:solidFill>
                <a:latin typeface="Arial"/>
                <a:ea typeface="DejaVu Sans"/>
              </a:rPr>
              <a:t> в </a:t>
            </a:r>
            <a:r>
              <a:rPr lang="en-US" sz="2400" spc="-2" dirty="0" err="1">
                <a:solidFill>
                  <a:srgbClr val="000000"/>
                </a:solidFill>
                <a:latin typeface="Arial"/>
                <a:ea typeface="DejaVu Sans"/>
              </a:rPr>
              <a:t>сфере</a:t>
            </a:r>
            <a:r>
              <a:rPr lang="en-US" sz="2400" spc="-2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400" spc="-2" dirty="0" smtClean="0">
                <a:solidFill>
                  <a:srgbClr val="000000"/>
                </a:solidFill>
                <a:latin typeface="Arial"/>
                <a:ea typeface="DejaVu Sans"/>
              </a:rPr>
              <a:t>образования</a:t>
            </a:r>
            <a:r>
              <a:rPr lang="ru-RU" sz="2400" dirty="0"/>
              <a:t> </a:t>
            </a:r>
            <a:r>
              <a:rPr lang="en-US" sz="2400" spc="-2" dirty="0" smtClean="0">
                <a:solidFill>
                  <a:srgbClr val="000000"/>
                </a:solidFill>
                <a:latin typeface="Arial"/>
                <a:ea typeface="DejaVu Sans"/>
              </a:rPr>
              <a:t>и </a:t>
            </a:r>
            <a:r>
              <a:rPr lang="en-US" sz="2400" spc="-2" dirty="0" err="1">
                <a:solidFill>
                  <a:srgbClr val="000000"/>
                </a:solidFill>
                <a:latin typeface="Arial"/>
                <a:ea typeface="DejaVu Sans"/>
              </a:rPr>
              <a:t>науки</a:t>
            </a:r>
            <a:r>
              <a:rPr lang="en-US" sz="2400" spc="-2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Arial"/>
                <a:ea typeface="DejaVu Sans"/>
              </a:rPr>
              <a:t>подготовленного</a:t>
            </a:r>
            <a:r>
              <a:rPr lang="en-US" sz="2400" spc="-2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Arial"/>
                <a:ea typeface="DejaVu Sans"/>
              </a:rPr>
              <a:t>Итогового</a:t>
            </a:r>
            <a:r>
              <a:rPr lang="en-US" sz="2400" spc="-2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Arial"/>
                <a:ea typeface="DejaVu Sans"/>
              </a:rPr>
              <a:t>отчета</a:t>
            </a:r>
            <a:r>
              <a:rPr lang="en-US" sz="2400" spc="-2" dirty="0">
                <a:solidFill>
                  <a:srgbClr val="000000"/>
                </a:solidFill>
                <a:latin typeface="Arial"/>
                <a:ea typeface="DejaVu Sans"/>
              </a:rPr>
              <a:t> в </a:t>
            </a:r>
            <a:r>
              <a:rPr lang="en-US" sz="2400" spc="-2" dirty="0" err="1">
                <a:solidFill>
                  <a:srgbClr val="000000"/>
                </a:solidFill>
                <a:latin typeface="Arial"/>
                <a:ea typeface="DejaVu Sans"/>
              </a:rPr>
              <a:t>Министерство</a:t>
            </a:r>
            <a:r>
              <a:rPr lang="en-US" sz="2400" spc="-2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Arial"/>
                <a:ea typeface="DejaVu Sans"/>
              </a:rPr>
              <a:t>просвещения</a:t>
            </a:r>
            <a:r>
              <a:rPr lang="en-US" sz="2400" spc="-2" dirty="0">
                <a:solidFill>
                  <a:srgbClr val="000000"/>
                </a:solidFill>
                <a:latin typeface="Arial"/>
                <a:ea typeface="DejaVu Sans"/>
              </a:rPr>
              <a:t> Российской </a:t>
            </a:r>
            <a:r>
              <a:rPr lang="en-US" sz="2400" spc="-2" dirty="0" err="1">
                <a:solidFill>
                  <a:srgbClr val="000000"/>
                </a:solidFill>
                <a:latin typeface="Arial"/>
                <a:ea typeface="DejaVu Sans"/>
              </a:rPr>
              <a:t>Федерации</a:t>
            </a:r>
            <a:r>
              <a:rPr lang="en-US" sz="2400" spc="-2" dirty="0">
                <a:solidFill>
                  <a:srgbClr val="000000"/>
                </a:solidFill>
                <a:latin typeface="Arial"/>
                <a:ea typeface="DejaVu Sans"/>
              </a:rPr>
              <a:t> и </a:t>
            </a:r>
            <a:r>
              <a:rPr lang="en-US" sz="2400" spc="-2" dirty="0" err="1">
                <a:solidFill>
                  <a:srgbClr val="000000"/>
                </a:solidFill>
                <a:latin typeface="Arial"/>
                <a:ea typeface="DejaVu Sans"/>
              </a:rPr>
              <a:t>Министерство</a:t>
            </a:r>
            <a:r>
              <a:rPr lang="en-US" sz="2400" spc="-2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Arial"/>
                <a:ea typeface="DejaVu Sans"/>
              </a:rPr>
              <a:t>науки</a:t>
            </a:r>
            <a:r>
              <a:rPr lang="en-US" sz="2400" spc="-2" dirty="0">
                <a:solidFill>
                  <a:srgbClr val="000000"/>
                </a:solidFill>
                <a:latin typeface="Arial"/>
                <a:ea typeface="DejaVu Sans"/>
              </a:rPr>
              <a:t> и </a:t>
            </a:r>
            <a:r>
              <a:rPr lang="en-US" sz="2400" spc="-2" dirty="0" err="1">
                <a:solidFill>
                  <a:srgbClr val="000000"/>
                </a:solidFill>
                <a:latin typeface="Arial"/>
                <a:ea typeface="DejaVu Sans"/>
              </a:rPr>
              <a:t>высшего</a:t>
            </a:r>
            <a:r>
              <a:rPr lang="en-US" sz="2400" spc="-2" dirty="0">
                <a:solidFill>
                  <a:srgbClr val="000000"/>
                </a:solidFill>
                <a:latin typeface="Arial"/>
                <a:ea typeface="DejaVu Sans"/>
              </a:rPr>
              <a:t> образования Российской </a:t>
            </a:r>
            <a:r>
              <a:rPr lang="en-US" sz="2400" spc="-2" dirty="0" err="1">
                <a:solidFill>
                  <a:srgbClr val="000000"/>
                </a:solidFill>
                <a:latin typeface="Arial"/>
                <a:ea typeface="DejaVu Sans"/>
              </a:rPr>
              <a:t>Федерации</a:t>
            </a:r>
            <a:r>
              <a:rPr lang="en-US" sz="2400" spc="-2" dirty="0">
                <a:solidFill>
                  <a:srgbClr val="000000"/>
                </a:solidFill>
                <a:latin typeface="Arial"/>
                <a:ea typeface="DejaVu Sans"/>
              </a:rPr>
              <a:t>          </a:t>
            </a:r>
            <a:r>
              <a:rPr lang="ru-RU" sz="2400" spc="-2" dirty="0" smtClean="0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                                                            </a:t>
            </a:r>
            <a:r>
              <a:rPr lang="en-US" sz="2400" spc="-2" dirty="0" smtClean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ru-RU" sz="2400" spc="-2" dirty="0" smtClean="0">
                <a:solidFill>
                  <a:srgbClr val="000000"/>
                </a:solidFill>
                <a:latin typeface="Arial"/>
                <a:ea typeface="DejaVu Sans"/>
              </a:rPr>
              <a:t>                 </a:t>
            </a:r>
            <a:r>
              <a:rPr lang="en-US" sz="2400" spc="-2" dirty="0" smtClean="0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lang="ru-RU" sz="2400" spc="-2" dirty="0">
                <a:solidFill>
                  <a:srgbClr val="C00000"/>
                </a:solidFill>
                <a:latin typeface="Arial"/>
                <a:ea typeface="DejaVu Sans"/>
              </a:rPr>
              <a:t>до 20 марта 2024 года</a:t>
            </a:r>
            <a:endParaRPr lang="ru-RU" sz="2400" spc="-2" dirty="0">
              <a:latin typeface="Arial"/>
            </a:endParaRPr>
          </a:p>
        </p:txBody>
      </p:sp>
      <p:sp>
        <p:nvSpPr>
          <p:cNvPr id="174" name="Равнобедренный треугольник 9"/>
          <p:cNvSpPr/>
          <p:nvPr/>
        </p:nvSpPr>
        <p:spPr bwMode="auto">
          <a:xfrm rot="5400000">
            <a:off x="1468032" y="3909101"/>
            <a:ext cx="946643" cy="334209"/>
          </a:xfrm>
          <a:prstGeom prst="triangle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Прямоугольник 46"/>
          <p:cNvSpPr/>
          <p:nvPr/>
        </p:nvSpPr>
        <p:spPr bwMode="auto">
          <a:xfrm>
            <a:off x="2228482" y="8624121"/>
            <a:ext cx="16910859" cy="14773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ct val="100000"/>
              </a:lnSpc>
              <a:buNone/>
              <a:defRPr/>
            </a:pP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Размещение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Итогового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отчета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на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официальных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сайтах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Федеральной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службы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по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надзору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в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сфере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образования и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науки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,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Министерства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просвещения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Российской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Федерации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и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Министерства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науки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и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высшего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образования Российской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Федерации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в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информационно-телекоммуникационной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сети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PT Astra Serif"/>
                <a:ea typeface="DejaVu Sans"/>
              </a:rPr>
              <a:t>«</a:t>
            </a:r>
            <a:r>
              <a:rPr lang="en-US" sz="2400" dirty="0" err="1">
                <a:solidFill>
                  <a:srgbClr val="000000"/>
                </a:solidFill>
                <a:latin typeface="PT Astra Serif"/>
                <a:ea typeface="DejaVu Sans"/>
              </a:rPr>
              <a:t>Интернет</a:t>
            </a:r>
            <a:r>
              <a:rPr lang="ru-RU" sz="2400" dirty="0" smtClean="0">
                <a:solidFill>
                  <a:srgbClr val="000000"/>
                </a:solidFill>
                <a:latin typeface="PT Astra Serif"/>
                <a:ea typeface="DejaVu Sans"/>
              </a:rPr>
              <a:t>» </a:t>
            </a: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  <a:latin typeface="PT Astra Serif"/>
                <a:ea typeface="DejaVu Sans"/>
              </a:rPr>
              <a:t>                                                </a:t>
            </a:r>
            <a:r>
              <a:rPr lang="ru-RU" sz="2400" spc="-2" dirty="0" smtClean="0">
                <a:solidFill>
                  <a:srgbClr val="000000"/>
                </a:solidFill>
                <a:latin typeface="PT Astra Serif"/>
                <a:ea typeface="DejaVu Sans"/>
              </a:rPr>
              <a:t>                                                                                                                     </a:t>
            </a:r>
            <a:r>
              <a:rPr lang="ru-RU" sz="2400" spc="-2" dirty="0">
                <a:solidFill>
                  <a:srgbClr val="C00000"/>
                </a:solidFill>
                <a:latin typeface="Arial"/>
                <a:ea typeface="DejaVu Sans"/>
              </a:rPr>
              <a:t>до 1 июня 2024 года</a:t>
            </a:r>
            <a:r>
              <a:rPr lang="en-US" sz="2000" spc="-2" dirty="0">
                <a:solidFill>
                  <a:srgbClr val="C00000"/>
                </a:solidFill>
                <a:latin typeface="PT Astra Serif"/>
                <a:ea typeface="DejaVu Sans"/>
              </a:rPr>
              <a:t> </a:t>
            </a:r>
            <a:endParaRPr lang="ru-RU" sz="2000" spc="-2" dirty="0">
              <a:latin typeface="Arial"/>
            </a:endParaRPr>
          </a:p>
        </p:txBody>
      </p:sp>
      <p:sp>
        <p:nvSpPr>
          <p:cNvPr id="176" name="Равнобедренный треугольник 10"/>
          <p:cNvSpPr/>
          <p:nvPr/>
        </p:nvSpPr>
        <p:spPr bwMode="auto">
          <a:xfrm rot="5400000">
            <a:off x="1453329" y="4902722"/>
            <a:ext cx="946643" cy="334209"/>
          </a:xfrm>
          <a:prstGeom prst="triangle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Прямоугольник 47"/>
          <p:cNvSpPr/>
          <p:nvPr/>
        </p:nvSpPr>
        <p:spPr bwMode="auto">
          <a:xfrm>
            <a:off x="2211182" y="7511324"/>
            <a:ext cx="16866525" cy="7386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ct val="100000"/>
              </a:lnSpc>
              <a:buNone/>
              <a:defRPr/>
            </a:pP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Подготовка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на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основании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полученного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Итогового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отчета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r>
              <a:rPr lang="en-US" sz="2400" spc="-2" dirty="0" err="1" smtClean="0">
                <a:solidFill>
                  <a:srgbClr val="000000"/>
                </a:solidFill>
                <a:latin typeface="PT Astra Serif"/>
                <a:ea typeface="DejaVu Sans"/>
              </a:rPr>
              <a:t>рекомендаций</a:t>
            </a:r>
            <a:r>
              <a:rPr lang="ru-RU" sz="2400" spc="-2" dirty="0" smtClean="0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r>
              <a:rPr lang="en-US" sz="2400" spc="-2" dirty="0" err="1" smtClean="0">
                <a:solidFill>
                  <a:srgbClr val="000000"/>
                </a:solidFill>
                <a:latin typeface="PT Astra Serif"/>
                <a:ea typeface="DejaVu Sans"/>
              </a:rPr>
              <a:t>по</a:t>
            </a:r>
            <a:r>
              <a:rPr lang="en-US" sz="2400" spc="-2" dirty="0" smtClean="0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повышению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качества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образования и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направление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их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в </a:t>
            </a:r>
            <a:r>
              <a:rPr lang="en-US" sz="2400" spc="-2" dirty="0" err="1">
                <a:solidFill>
                  <a:srgbClr val="000000"/>
                </a:solidFill>
                <a:latin typeface="PT Astra Serif"/>
                <a:ea typeface="DejaVu Sans"/>
              </a:rPr>
              <a:t>организации</a:t>
            </a:r>
            <a:r>
              <a:rPr lang="en-US" sz="2400" spc="-2" dirty="0">
                <a:solidFill>
                  <a:srgbClr val="000000"/>
                </a:solidFill>
                <a:latin typeface="PT Astra Serif"/>
                <a:ea typeface="DejaVu Sans"/>
              </a:rPr>
              <a:t>  </a:t>
            </a:r>
            <a:r>
              <a:rPr lang="ru-RU" sz="2400" spc="-2" dirty="0" smtClean="0">
                <a:solidFill>
                  <a:srgbClr val="000000"/>
                </a:solidFill>
                <a:latin typeface="PT Astra Serif"/>
                <a:ea typeface="DejaVu Sans"/>
              </a:rPr>
              <a:t>                                                                                                              </a:t>
            </a:r>
            <a:r>
              <a:rPr lang="en-US" sz="2400" spc="-2" dirty="0" smtClean="0">
                <a:solidFill>
                  <a:srgbClr val="000000"/>
                </a:solidFill>
                <a:latin typeface="PT Astra Serif"/>
                <a:ea typeface="DejaVu Sans"/>
              </a:rPr>
              <a:t> </a:t>
            </a:r>
            <a:r>
              <a:rPr lang="ru-RU" sz="2400" spc="-2" dirty="0">
                <a:solidFill>
                  <a:srgbClr val="C00000"/>
                </a:solidFill>
                <a:latin typeface="Arial"/>
                <a:ea typeface="DejaVu Sans"/>
              </a:rPr>
              <a:t>до 1 мая 2024 года</a:t>
            </a:r>
            <a:r>
              <a:rPr lang="en-US" sz="2000" spc="-2" dirty="0">
                <a:solidFill>
                  <a:srgbClr val="C00000"/>
                </a:solidFill>
                <a:latin typeface="PT Astra Serif"/>
                <a:ea typeface="DejaVu Sans"/>
              </a:rPr>
              <a:t> </a:t>
            </a:r>
            <a:endParaRPr lang="ru-RU" sz="2000" spc="-2" dirty="0">
              <a:latin typeface="Arial"/>
            </a:endParaRPr>
          </a:p>
        </p:txBody>
      </p:sp>
      <p:sp>
        <p:nvSpPr>
          <p:cNvPr id="178" name="Равнобедренный треугольник 11"/>
          <p:cNvSpPr/>
          <p:nvPr/>
        </p:nvSpPr>
        <p:spPr bwMode="auto">
          <a:xfrm rot="5400000">
            <a:off x="1461747" y="9163844"/>
            <a:ext cx="946643" cy="334209"/>
          </a:xfrm>
          <a:prstGeom prst="triangle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Прямая соединительная линия 10"/>
          <p:cNvSpPr/>
          <p:nvPr/>
        </p:nvSpPr>
        <p:spPr bwMode="auto">
          <a:xfrm>
            <a:off x="1831848" y="3507895"/>
            <a:ext cx="17014686" cy="565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Прямая соединительная линия 11"/>
          <p:cNvSpPr/>
          <p:nvPr/>
        </p:nvSpPr>
        <p:spPr bwMode="auto">
          <a:xfrm>
            <a:off x="1802806" y="4569021"/>
            <a:ext cx="17237492" cy="565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Прямая соединительная линия 12"/>
          <p:cNvSpPr/>
          <p:nvPr/>
        </p:nvSpPr>
        <p:spPr bwMode="auto">
          <a:xfrm>
            <a:off x="1783579" y="5860208"/>
            <a:ext cx="17202431" cy="565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Прямая соединительная линия 14"/>
          <p:cNvSpPr/>
          <p:nvPr/>
        </p:nvSpPr>
        <p:spPr bwMode="auto">
          <a:xfrm>
            <a:off x="1783579" y="10477391"/>
            <a:ext cx="17202431" cy="565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Равнобедренный треугольник 12"/>
          <p:cNvSpPr/>
          <p:nvPr/>
        </p:nvSpPr>
        <p:spPr bwMode="auto">
          <a:xfrm rot="5400000">
            <a:off x="1468032" y="2916797"/>
            <a:ext cx="946643" cy="334209"/>
          </a:xfrm>
          <a:prstGeom prst="triangle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Прямоугольник 56"/>
          <p:cNvSpPr/>
          <p:nvPr/>
        </p:nvSpPr>
        <p:spPr bwMode="auto">
          <a:xfrm>
            <a:off x="1774249" y="1734225"/>
            <a:ext cx="17294607" cy="7211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118754" rIns="0" bIns="118754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827" b="1" spc="-2" dirty="0">
                <a:solidFill>
                  <a:srgbClr val="FFFFFF"/>
                </a:solidFill>
                <a:latin typeface="Arial"/>
                <a:ea typeface="DejaVu Sans"/>
              </a:rPr>
              <a:t>ПРОЦЕДУРА</a:t>
            </a:r>
            <a:endParaRPr lang="ru-RU" sz="2827" spc="-2" dirty="0">
              <a:latin typeface="Arial"/>
            </a:endParaRPr>
          </a:p>
        </p:txBody>
      </p:sp>
      <p:sp>
        <p:nvSpPr>
          <p:cNvPr id="186" name="Прямоугольник 57"/>
          <p:cNvSpPr/>
          <p:nvPr/>
        </p:nvSpPr>
        <p:spPr bwMode="auto">
          <a:xfrm>
            <a:off x="19410699" y="10632724"/>
            <a:ext cx="411682" cy="5144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0988" tIns="75211" rIns="150988" bIns="75211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356" b="1" spc="-2">
                <a:solidFill>
                  <a:srgbClr val="423D67"/>
                </a:solidFill>
                <a:latin typeface="Arial"/>
                <a:ea typeface="DejaVu Sans"/>
              </a:rPr>
              <a:t>2</a:t>
            </a:r>
            <a:endParaRPr lang="ru-RU" sz="2356" spc="-2">
              <a:latin typeface="Arial"/>
            </a:endParaRPr>
          </a:p>
        </p:txBody>
      </p:sp>
      <p:sp>
        <p:nvSpPr>
          <p:cNvPr id="187" name="Прямоугольник 59"/>
          <p:cNvSpPr/>
          <p:nvPr/>
        </p:nvSpPr>
        <p:spPr bwMode="auto">
          <a:xfrm>
            <a:off x="2357156" y="2736489"/>
            <a:ext cx="16681042" cy="6647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400" spc="-2" dirty="0">
                <a:solidFill>
                  <a:srgbClr val="000000"/>
                </a:solidFill>
                <a:latin typeface="Arial"/>
                <a:ea typeface="DejaVu Sans"/>
              </a:rPr>
              <a:t>Сбор </a:t>
            </a:r>
            <a:r>
              <a:rPr lang="ru-RU" sz="2400" spc="-2" dirty="0" smtClean="0">
                <a:solidFill>
                  <a:srgbClr val="000000"/>
                </a:solidFill>
                <a:latin typeface="Arial"/>
                <a:ea typeface="DejaVu Sans"/>
              </a:rPr>
              <a:t>данных с официального сайта ОО в сети Интернет, федеральных информационных систем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spc="-2" dirty="0" smtClean="0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                                                                                             </a:t>
            </a:r>
            <a:r>
              <a:rPr lang="ru-RU" sz="2400" spc="-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сентября — 1 декабря 2023 года</a:t>
            </a:r>
            <a:endParaRPr lang="ru-RU" sz="2400" spc="-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TextBox 231"/>
          <p:cNvSpPr/>
          <p:nvPr/>
        </p:nvSpPr>
        <p:spPr bwMode="auto">
          <a:xfrm>
            <a:off x="2093755" y="3825258"/>
            <a:ext cx="16805452" cy="5219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1374" tIns="70687" rIns="141374" bIns="70687" anchor="t">
            <a:noAutofit/>
          </a:bodyPr>
          <a:lstStyle/>
          <a:p>
            <a:pPr algn="just">
              <a:lnSpc>
                <a:spcPct val="100000"/>
              </a:lnSpc>
              <a:buNone/>
              <a:defRPr/>
            </a:pPr>
            <a:r>
              <a:rPr lang="ru-RU" sz="2400" spc="-2" dirty="0">
                <a:solidFill>
                  <a:srgbClr val="000000"/>
                </a:solidFill>
                <a:latin typeface="Arial"/>
                <a:ea typeface="DejaVu Sans"/>
              </a:rPr>
              <a:t>Обработка, обобщение и анализ собранной информации             </a:t>
            </a:r>
            <a:r>
              <a:rPr lang="ru-RU" sz="2400" spc="-2" dirty="0" smtClean="0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</a:t>
            </a:r>
            <a:r>
              <a:rPr lang="ru-RU" sz="2400" spc="-2" dirty="0">
                <a:solidFill>
                  <a:srgbClr val="C00000"/>
                </a:solidFill>
                <a:latin typeface="Arial"/>
                <a:ea typeface="DejaVu Sans"/>
              </a:rPr>
              <a:t>до 25 января 2024 года</a:t>
            </a:r>
            <a:endParaRPr lang="ru-RU" sz="2400" spc="-2" dirty="0">
              <a:latin typeface="Arial"/>
            </a:endParaRPr>
          </a:p>
        </p:txBody>
      </p:sp>
      <p:sp>
        <p:nvSpPr>
          <p:cNvPr id="189" name="TextBox 232"/>
          <p:cNvSpPr/>
          <p:nvPr/>
        </p:nvSpPr>
        <p:spPr bwMode="auto">
          <a:xfrm>
            <a:off x="2084327" y="4811445"/>
            <a:ext cx="17653698" cy="10292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1374" tIns="70687" rIns="141374" bIns="70687" anchor="t">
            <a:noAutofit/>
          </a:bodyPr>
          <a:lstStyle/>
          <a:p>
            <a:pPr algn="just">
              <a:lnSpc>
                <a:spcPct val="100000"/>
              </a:lnSpc>
              <a:buNone/>
              <a:defRPr/>
            </a:pPr>
            <a:r>
              <a:rPr lang="ru-RU" sz="2400" spc="-2" dirty="0">
                <a:solidFill>
                  <a:srgbClr val="000000"/>
                </a:solidFill>
                <a:latin typeface="Arial"/>
                <a:ea typeface="DejaVu Sans"/>
              </a:rPr>
              <a:t>Подготовка итогового отчета о результатах аккредитационного </a:t>
            </a:r>
            <a:r>
              <a:rPr lang="ru-RU" sz="2400" spc="-2" dirty="0" smtClean="0">
                <a:solidFill>
                  <a:srgbClr val="000000"/>
                </a:solidFill>
                <a:latin typeface="Arial"/>
                <a:ea typeface="DejaVu Sans"/>
              </a:rPr>
              <a:t>мониторинга </a:t>
            </a: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2400" spc="-2" dirty="0" smtClean="0">
                <a:solidFill>
                  <a:srgbClr val="423D67"/>
                </a:solidFill>
                <a:latin typeface="Arial"/>
                <a:ea typeface="DejaVu Sans"/>
              </a:rPr>
              <a:t>                                                                                                                                                              </a:t>
            </a:r>
            <a:r>
              <a:rPr lang="ru-RU" sz="2400" spc="-2" dirty="0">
                <a:solidFill>
                  <a:srgbClr val="C00000"/>
                </a:solidFill>
                <a:latin typeface="Arial"/>
                <a:ea typeface="DejaVu Sans"/>
              </a:rPr>
              <a:t>до 15 марта 2024 года</a:t>
            </a:r>
            <a:endParaRPr lang="ru-RU" sz="2400" spc="-2" dirty="0">
              <a:latin typeface="Arial"/>
            </a:endParaRPr>
          </a:p>
        </p:txBody>
      </p:sp>
      <p:sp>
        <p:nvSpPr>
          <p:cNvPr id="190" name="Равнобедренный треугольник 1"/>
          <p:cNvSpPr/>
          <p:nvPr/>
        </p:nvSpPr>
        <p:spPr bwMode="auto">
          <a:xfrm rot="5400000">
            <a:off x="1493580" y="6383879"/>
            <a:ext cx="946643" cy="334209"/>
          </a:xfrm>
          <a:prstGeom prst="triangle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Прямая соединительная линия 1"/>
          <p:cNvSpPr/>
          <p:nvPr/>
        </p:nvSpPr>
        <p:spPr bwMode="auto">
          <a:xfrm>
            <a:off x="1802241" y="7332668"/>
            <a:ext cx="17202431" cy="565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Равнобедренный треугольник 2"/>
          <p:cNvSpPr/>
          <p:nvPr/>
        </p:nvSpPr>
        <p:spPr bwMode="auto">
          <a:xfrm rot="5400000">
            <a:off x="1493580" y="7741901"/>
            <a:ext cx="946643" cy="334209"/>
          </a:xfrm>
          <a:prstGeom prst="triangle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Прямая соединительная линия 2"/>
          <p:cNvSpPr/>
          <p:nvPr/>
        </p:nvSpPr>
        <p:spPr bwMode="auto">
          <a:xfrm>
            <a:off x="1799797" y="8510754"/>
            <a:ext cx="17202431" cy="565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450" y="26533"/>
            <a:ext cx="1980800" cy="163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080341" y="1138246"/>
            <a:ext cx="16400667" cy="514782"/>
          </a:xfrm>
          <a:prstGeom prst="rect">
            <a:avLst/>
          </a:prstGeom>
        </p:spPr>
        <p:txBody>
          <a:bodyPr wrap="square" lIns="150776" tIns="75387" rIns="150776" bIns="75387">
            <a:spAutoFit/>
          </a:bodyPr>
          <a:lstStyle/>
          <a:p>
            <a:r>
              <a:rPr lang="ru-RU" sz="2356" b="1" dirty="0">
                <a:solidFill>
                  <a:srgbClr val="CC9900"/>
                </a:solidFill>
              </a:rPr>
              <a:t>ПРИКАЗ Рособрнадзора № 660, Минпросвещения России № 306, Минобрнауки России № 448 от 24.04.2023</a:t>
            </a:r>
          </a:p>
        </p:txBody>
      </p:sp>
      <p:pic>
        <p:nvPicPr>
          <p:cNvPr id="2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6" y="4909735"/>
            <a:ext cx="1746674" cy="165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17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205092" y="3140075"/>
            <a:ext cx="105258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ВСЕГО лицензиатов в Республике Тыва </a:t>
            </a: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525</a:t>
            </a: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из них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9" name="Picture 2" descr="C:\Users\mongushse\Downloads\IMG_16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111" y="13486"/>
            <a:ext cx="1636077" cy="150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118308"/>
            <a:ext cx="3690987" cy="224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699130993"/>
              </p:ext>
            </p:extLst>
          </p:nvPr>
        </p:nvGraphicFramePr>
        <p:xfrm>
          <a:off x="1136118" y="4452761"/>
          <a:ext cx="8360436" cy="5655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5556116" y="6095761"/>
            <a:ext cx="10154142" cy="89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6" name="Рисунок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696" y="16104"/>
            <a:ext cx="1994704" cy="164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677688" y="2063836"/>
            <a:ext cx="7736406" cy="291073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30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государственную аккредитацию – </a:t>
            </a:r>
            <a:r>
              <a:rPr lang="ru-RU" sz="314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185, </a:t>
            </a:r>
          </a:p>
          <a:p>
            <a:pPr eaLnBrk="1" hangingPunct="1">
              <a:defRPr/>
            </a:pPr>
            <a:r>
              <a:rPr lang="ru-RU" sz="230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ПРОХОДЯТ </a:t>
            </a:r>
          </a:p>
          <a:p>
            <a:pPr eaLnBrk="1" hangingPunct="1">
              <a:defRPr/>
            </a:pPr>
            <a:endParaRPr lang="ru-RU" sz="2309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263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АККРЕДИТАЦИОННЫЙ МОНИТОРИНГ –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</a:t>
            </a:r>
            <a:r>
              <a:rPr lang="ru-RU" sz="527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3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(34,8% от общего количества лицензиатов - 525), из них :</a:t>
            </a:r>
          </a:p>
        </p:txBody>
      </p:sp>
      <p:sp>
        <p:nvSpPr>
          <p:cNvPr id="19" name="Прямоугольник 29"/>
          <p:cNvSpPr>
            <a:spLocks noChangeArrowheads="1"/>
          </p:cNvSpPr>
          <p:nvPr/>
        </p:nvSpPr>
        <p:spPr bwMode="auto">
          <a:xfrm>
            <a:off x="10730953" y="5428452"/>
            <a:ext cx="9101817" cy="8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5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Общеобразовательных организаций – 168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51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Профессиональных организаций - 15</a:t>
            </a: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546686092"/>
              </p:ext>
            </p:extLst>
          </p:nvPr>
        </p:nvGraphicFramePr>
        <p:xfrm>
          <a:off x="11183171" y="7280562"/>
          <a:ext cx="7833725" cy="3114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09172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0450" y="2109553"/>
            <a:ext cx="5334000" cy="64356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19895" rIns="0" bIns="0" rtlCol="0">
            <a:spAutoFit/>
          </a:bodyPr>
          <a:lstStyle/>
          <a:p>
            <a:pPr marL="1047" algn="ctr">
              <a:lnSpc>
                <a:spcPts val="4139"/>
              </a:lnSpc>
              <a:spcBef>
                <a:spcPts val="157"/>
              </a:spcBef>
            </a:pP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3200" spc="-1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15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од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942" marR="8377" indent="2094" algn="ctr">
              <a:lnSpc>
                <a:spcPct val="90000"/>
              </a:lnSpc>
              <a:spcBef>
                <a:spcPts val="214"/>
              </a:spcBef>
            </a:pPr>
            <a:r>
              <a:rPr sz="3200" spc="-11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3200" spc="-99" dirty="0">
                <a:latin typeface="Arial" panose="020B0604020202020204" pitchFamily="34" charset="0"/>
                <a:cs typeface="Arial" panose="020B0604020202020204" pitchFamily="34" charset="0"/>
              </a:rPr>
              <a:t>зм</a:t>
            </a: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енен</a:t>
            </a:r>
            <a:r>
              <a:rPr sz="3200" spc="-11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3200" spc="-1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в  </a:t>
            </a:r>
            <a:r>
              <a:rPr sz="3200" spc="-99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</a:t>
            </a:r>
            <a:r>
              <a:rPr sz="3200" spc="-9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99" dirty="0">
                <a:latin typeface="Arial" panose="020B0604020202020204" pitchFamily="34" charset="0"/>
                <a:cs typeface="Arial" panose="020B0604020202020204" pitchFamily="34" charset="0"/>
              </a:rPr>
              <a:t>аккредитации: </a:t>
            </a:r>
            <a:r>
              <a:rPr sz="3200" spc="-9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99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sz="3200" spc="-9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15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sz="3200" spc="-115" dirty="0"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те</a:t>
            </a:r>
            <a:r>
              <a:rPr sz="3200" spc="-124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3200" spc="-99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3200" spc="-11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3200" spc="-1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15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3200" spc="-20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spc="-206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942" marR="8377" indent="2094" algn="ctr">
              <a:lnSpc>
                <a:spcPct val="90000"/>
              </a:lnSpc>
              <a:spcBef>
                <a:spcPts val="214"/>
              </a:spcBef>
            </a:pPr>
            <a:r>
              <a:rPr sz="3200" spc="-8" dirty="0" smtClean="0">
                <a:latin typeface="Arial" panose="020B0604020202020204" pitchFamily="34" charset="0"/>
                <a:cs typeface="Arial" panose="020B0604020202020204" pitchFamily="34" charset="0"/>
              </a:rPr>
              <a:t>№  </a:t>
            </a: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3200" spc="-1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3200" spc="-1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3200" spc="-1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март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3200" spc="-1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sz="3200" spc="-115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од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3200" spc="-1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spc="-18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1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sz="3200" spc="-99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ен</a:t>
            </a:r>
            <a:r>
              <a:rPr sz="3200" spc="-11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и  </a:t>
            </a:r>
            <a:r>
              <a:rPr sz="3200" spc="-11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3200" spc="-99" dirty="0">
                <a:latin typeface="Arial" panose="020B0604020202020204" pitchFamily="34" charset="0"/>
                <a:cs typeface="Arial" panose="020B0604020202020204" pitchFamily="34" charset="0"/>
              </a:rPr>
              <a:t>зм</a:t>
            </a: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енен</a:t>
            </a:r>
            <a:r>
              <a:rPr sz="3200" spc="-11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sz="3200" spc="-20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в  </a:t>
            </a:r>
            <a:r>
              <a:rPr sz="3200" spc="-99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sz="3200" spc="-9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15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sz="3200" spc="-11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3200" spc="-124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те</a:t>
            </a:r>
            <a:r>
              <a:rPr sz="3200" spc="-124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3200" spc="-99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3200" spc="-115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3200" spc="-15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15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sz="3200" spc="-20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endParaRPr lang="ru-RU" sz="3200" spc="-107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942" marR="8377" indent="2094" algn="ctr">
              <a:lnSpc>
                <a:spcPct val="90000"/>
              </a:lnSpc>
              <a:spcBef>
                <a:spcPts val="214"/>
              </a:spcBef>
            </a:pPr>
            <a:r>
              <a:rPr sz="3200" spc="-8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3200" spc="-188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3200" spc="-115" dirty="0">
                <a:latin typeface="Arial" panose="020B0604020202020204" pitchFamily="34" charset="0"/>
                <a:cs typeface="Arial" panose="020B0604020202020204" pitchFamily="34" charset="0"/>
              </a:rPr>
              <a:t>вг</a:t>
            </a:r>
            <a:r>
              <a:rPr sz="3200" spc="-99" dirty="0">
                <a:latin typeface="Arial" panose="020B0604020202020204" pitchFamily="34" charset="0"/>
                <a:cs typeface="Arial" panose="020B0604020202020204" pitchFamily="34" charset="0"/>
              </a:rPr>
              <a:t>ус</a:t>
            </a: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3200" spc="-1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200" spc="-1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3200" spc="-10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од</a:t>
            </a:r>
            <a:r>
              <a:rPr sz="3200" spc="-8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200" spc="-188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942" marR="8377" indent="2094" algn="ctr">
              <a:lnSpc>
                <a:spcPct val="90000"/>
              </a:lnSpc>
              <a:spcBef>
                <a:spcPts val="214"/>
              </a:spcBef>
            </a:pPr>
            <a:r>
              <a:rPr sz="3200" spc="-8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3200" spc="-8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7" dirty="0" smtClean="0"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sz="3200" spc="-8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3200" spc="-188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3200" spc="-11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696" marR="24082" indent="1047" algn="ctr">
              <a:lnSpc>
                <a:spcPct val="90000"/>
              </a:lnSpc>
              <a:spcBef>
                <a:spcPts val="223"/>
              </a:spcBef>
            </a:pPr>
            <a:r>
              <a:rPr sz="3200" spc="-99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осуществлении </a:t>
            </a:r>
            <a:r>
              <a:rPr sz="3200" spc="-9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мон</a:t>
            </a:r>
            <a:r>
              <a:rPr sz="3200" spc="-124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тор</a:t>
            </a:r>
            <a:r>
              <a:rPr sz="3200" spc="-124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3200" spc="-115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3200" spc="-1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99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200" spc="-124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3200" spc="-99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200" spc="-107" dirty="0">
                <a:latin typeface="Arial" panose="020B0604020202020204" pitchFamily="34" charset="0"/>
                <a:cs typeface="Arial" panose="020B0604020202020204" pitchFamily="34" charset="0"/>
              </a:rPr>
              <a:t>тем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ы  </a:t>
            </a:r>
            <a:r>
              <a:rPr sz="3200" spc="-99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образования»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61250" y="1616075"/>
            <a:ext cx="11255310" cy="7422649"/>
          </a:xfrm>
          <a:prstGeom prst="rect">
            <a:avLst/>
          </a:prstGeom>
        </p:spPr>
        <p:txBody>
          <a:bodyPr vert="horz" wrap="square" lIns="0" tIns="89003" rIns="0" bIns="0" rtlCol="0">
            <a:spAutoFit/>
          </a:bodyPr>
          <a:lstStyle/>
          <a:p>
            <a:pPr marL="322511" marR="963346" indent="-301569">
              <a:buClr>
                <a:srgbClr val="93B6D2"/>
              </a:buClr>
              <a:buSzPct val="95833"/>
              <a:buFont typeface="Wingdings"/>
              <a:buChar char=""/>
              <a:tabLst>
                <a:tab pos="417799" algn="l"/>
              </a:tabLst>
            </a:pPr>
            <a:r>
              <a:rPr sz="3200" spc="-16" dirty="0" smtClean="0">
                <a:latin typeface="Arial" panose="020B0604020202020204" pitchFamily="34" charset="0"/>
                <a:cs typeface="Arial" panose="020B0604020202020204" pitchFamily="34" charset="0"/>
              </a:rPr>
              <a:t>Аккредитационный</a:t>
            </a:r>
            <a:r>
              <a:rPr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8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мониторинг</a:t>
            </a:r>
            <a:r>
              <a:rPr sz="3200" spc="-16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33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проводится</a:t>
            </a:r>
            <a:r>
              <a:rPr sz="3200" spc="-33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76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реже</a:t>
            </a:r>
            <a:r>
              <a:rPr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3200" b="1" spc="8" dirty="0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err="1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раза</a:t>
            </a:r>
            <a:r>
              <a:rPr sz="3200" b="1" spc="16" dirty="0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 </a:t>
            </a:r>
            <a:r>
              <a:rPr sz="3200" b="1" spc="-33" dirty="0" err="1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sz="3200" spc="-33" dirty="0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3200" spc="-33" dirty="0" smtClean="0">
              <a:solidFill>
                <a:srgbClr val="CC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2511" marR="963346" indent="-301569">
              <a:buClr>
                <a:srgbClr val="93B6D2"/>
              </a:buClr>
              <a:buSzPct val="95833"/>
              <a:buFont typeface="Wingdings"/>
              <a:buChar char=""/>
              <a:tabLst>
                <a:tab pos="417799" algn="l"/>
              </a:tabLst>
            </a:pP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2511" marR="2299465" indent="-301569">
              <a:buClr>
                <a:srgbClr val="93B6D2"/>
              </a:buClr>
              <a:buSzPct val="95833"/>
              <a:buFont typeface="Wingdings"/>
              <a:buChar char=""/>
              <a:tabLst>
                <a:tab pos="417799" algn="l"/>
              </a:tabLst>
            </a:pPr>
            <a:r>
              <a:rPr sz="3200" spc="-74" dirty="0" err="1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r>
              <a:rPr sz="3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8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мониторинга</a:t>
            </a:r>
            <a:r>
              <a:rPr sz="3200" spc="-4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6" dirty="0">
                <a:latin typeface="Arial" panose="020B0604020202020204" pitchFamily="34" charset="0"/>
                <a:cs typeface="Arial" panose="020B0604020202020204" pitchFamily="34" charset="0"/>
              </a:rPr>
              <a:t>публикуются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sz="3200" spc="-7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6" dirty="0">
                <a:latin typeface="Arial" panose="020B0604020202020204" pitchFamily="34" charset="0"/>
                <a:cs typeface="Arial" panose="020B0604020202020204" pitchFamily="34" charset="0"/>
              </a:rPr>
              <a:t>официальном</a:t>
            </a:r>
            <a:r>
              <a:rPr sz="3200" spc="-4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сайте</a:t>
            </a:r>
            <a:r>
              <a:rPr sz="3200" b="1" spc="8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8" dirty="0" err="1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sz="3200" spc="-8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3200" spc="-8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2511" marR="2299465" indent="-301569">
              <a:buClr>
                <a:srgbClr val="93B6D2"/>
              </a:buClr>
              <a:buSzPct val="95833"/>
              <a:buFont typeface="Wingdings"/>
              <a:buChar char=""/>
              <a:tabLst>
                <a:tab pos="417799" algn="l"/>
              </a:tabLst>
            </a:pP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2511" marR="1378003" indent="-301569" algn="just">
              <a:buClr>
                <a:srgbClr val="93B6D2"/>
              </a:buClr>
              <a:buSzPct val="95833"/>
              <a:buFont typeface="Wingdings"/>
              <a:buChar char=""/>
              <a:tabLst>
                <a:tab pos="417799" algn="l"/>
              </a:tabLst>
            </a:pPr>
            <a:r>
              <a:rPr sz="3200" spc="-74" dirty="0"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sz="3200" spc="-16" dirty="0">
                <a:latin typeface="Arial" panose="020B0604020202020204" pitchFamily="34" charset="0"/>
                <a:cs typeface="Arial" panose="020B0604020202020204" pitchFamily="34" charset="0"/>
              </a:rPr>
              <a:t>аккредитационного 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мониторинга </a:t>
            </a:r>
            <a:r>
              <a:rPr sz="3200" spc="-7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25" dirty="0">
                <a:latin typeface="Arial" panose="020B0604020202020204" pitchFamily="34" charset="0"/>
                <a:cs typeface="Arial" panose="020B0604020202020204" pitchFamily="34" charset="0"/>
              </a:rPr>
              <a:t>подлежат </a:t>
            </a:r>
            <a:r>
              <a:rPr sz="3200" b="1" spc="-16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комплексному </a:t>
            </a:r>
            <a:r>
              <a:rPr sz="3200" b="1" spc="-8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анализу</a:t>
            </a:r>
            <a:r>
              <a:rPr sz="3200" spc="-8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3200" spc="-33" dirty="0">
                <a:latin typeface="Arial" panose="020B0604020202020204" pitchFamily="34" charset="0"/>
                <a:cs typeface="Arial" panose="020B0604020202020204" pitchFamily="34" charset="0"/>
              </a:rPr>
              <a:t>целях 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6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использования</a:t>
            </a:r>
            <a:r>
              <a:rPr sz="3200" spc="-5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для повышения</a:t>
            </a:r>
            <a:r>
              <a:rPr sz="3200" spc="-4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качества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2511"/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sz="3200" spc="-8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3200" spc="-8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2511"/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2511" marR="8377" indent="-301569">
              <a:buClr>
                <a:srgbClr val="93B6D2"/>
              </a:buClr>
              <a:buSzPct val="95833"/>
              <a:buFont typeface="Wingdings"/>
              <a:buChar char=""/>
              <a:tabLst>
                <a:tab pos="417799" algn="l"/>
              </a:tabLst>
            </a:pPr>
            <a:r>
              <a:rPr sz="3200" spc="-41" dirty="0"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6" dirty="0">
                <a:latin typeface="Arial" panose="020B0604020202020204" pitchFamily="34" charset="0"/>
                <a:cs typeface="Arial" panose="020B0604020202020204" pitchFamily="34" charset="0"/>
              </a:rPr>
              <a:t>аккредитационного</a:t>
            </a:r>
            <a:r>
              <a:rPr sz="3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мониторинга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25" dirty="0">
                <a:latin typeface="Arial" panose="020B0604020202020204" pitchFamily="34" charset="0"/>
                <a:cs typeface="Arial" panose="020B0604020202020204" pitchFamily="34" charset="0"/>
              </a:rPr>
              <a:t>используются</a:t>
            </a:r>
            <a:r>
              <a:rPr sz="3200" spc="-16" dirty="0">
                <a:latin typeface="Arial" panose="020B0604020202020204" pitchFamily="34" charset="0"/>
                <a:cs typeface="Arial" panose="020B0604020202020204" pitchFamily="34" charset="0"/>
              </a:rPr>
              <a:t> организациями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 при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6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формировании</a:t>
            </a:r>
            <a:r>
              <a:rPr sz="32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32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16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корректировке</a:t>
            </a:r>
            <a:r>
              <a:rPr sz="3200" b="1" spc="-41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8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  <a:r>
              <a:rPr sz="3200" b="1" spc="25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развития,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планировании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мероприятий по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повышению 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качества образования, </a:t>
            </a:r>
            <a:r>
              <a:rPr sz="3200" spc="-7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формировании</a:t>
            </a:r>
            <a:r>
              <a:rPr sz="3200" spc="-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 (или)</a:t>
            </a:r>
            <a:r>
              <a:rPr sz="3200" spc="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25" dirty="0">
                <a:latin typeface="Arial" panose="020B0604020202020204" pitchFamily="34" charset="0"/>
                <a:cs typeface="Arial" panose="020B0604020202020204" pitchFamily="34" charset="0"/>
              </a:rPr>
              <a:t>корректировке</a:t>
            </a:r>
            <a:r>
              <a:rPr sz="3200" spc="-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критериев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2511"/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внутренней системы</a:t>
            </a:r>
            <a:r>
              <a:rPr sz="3200" spc="-16" dirty="0">
                <a:latin typeface="Arial" panose="020B0604020202020204" pitchFamily="34" charset="0"/>
                <a:cs typeface="Arial" panose="020B0604020202020204" pitchFamily="34" charset="0"/>
              </a:rPr>
              <a:t> оценки</a:t>
            </a:r>
            <a:r>
              <a:rPr sz="3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качества</a:t>
            </a:r>
            <a:r>
              <a:rPr sz="3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8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07"/>
            <a:ext cx="2590800" cy="1385777"/>
          </a:xfrm>
          <a:prstGeom prst="rect">
            <a:avLst/>
          </a:prstGeom>
        </p:spPr>
      </p:pic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24137"/>
            <a:ext cx="2175663" cy="179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7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0275" y="3644474"/>
            <a:ext cx="4507716" cy="2009340"/>
          </a:xfrm>
          <a:prstGeom prst="rect">
            <a:avLst/>
          </a:prstGeom>
        </p:spPr>
        <p:txBody>
          <a:bodyPr vert="horz" wrap="square" lIns="0" tIns="90050" rIns="0" bIns="0" rtlCol="0">
            <a:spAutoFit/>
          </a:bodyPr>
          <a:lstStyle/>
          <a:p>
            <a:pPr marL="20942" marR="8377" indent="-3141" algn="ctr">
              <a:lnSpc>
                <a:spcPct val="90000"/>
              </a:lnSpc>
              <a:spcBef>
                <a:spcPts val="709"/>
              </a:spcBef>
            </a:pPr>
            <a:r>
              <a:rPr sz="4617" spc="-99" dirty="0">
                <a:latin typeface="Arial" panose="020B0604020202020204" pitchFamily="34" charset="0"/>
                <a:cs typeface="Arial" panose="020B0604020202020204" pitchFamily="34" charset="0"/>
              </a:rPr>
              <a:t>Изменения </a:t>
            </a:r>
            <a:r>
              <a:rPr sz="4617" spc="-8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46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17" spc="-115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4617" spc="-107" dirty="0">
                <a:latin typeface="Arial" panose="020B0604020202020204" pitchFamily="34" charset="0"/>
                <a:cs typeface="Arial" panose="020B0604020202020204" pitchFamily="34" charset="0"/>
              </a:rPr>
              <a:t>осударственно</a:t>
            </a:r>
            <a:r>
              <a:rPr sz="4617" spc="-8" dirty="0">
                <a:latin typeface="Arial" panose="020B0604020202020204" pitchFamily="34" charset="0"/>
                <a:cs typeface="Arial" panose="020B0604020202020204" pitchFamily="34" charset="0"/>
              </a:rPr>
              <a:t>й  </a:t>
            </a:r>
            <a:r>
              <a:rPr sz="4617" spc="-99" dirty="0">
                <a:latin typeface="Arial" panose="020B0604020202020204" pitchFamily="34" charset="0"/>
                <a:cs typeface="Arial" panose="020B0604020202020204" pitchFamily="34" charset="0"/>
              </a:rPr>
              <a:t>аккредитации</a:t>
            </a:r>
            <a:endParaRPr sz="46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98963" y="6177508"/>
            <a:ext cx="2311972" cy="730605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L="20942">
              <a:spcBef>
                <a:spcPts val="157"/>
              </a:spcBef>
            </a:pPr>
            <a:r>
              <a:rPr sz="4617" spc="-107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sz="4617" spc="-8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4617" spc="-173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17" spc="-115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4617" spc="-107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4617" spc="-8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sz="4617" dirty="0">
              <a:solidFill>
                <a:srgbClr val="CC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0795" y="1774166"/>
            <a:ext cx="11713780" cy="6975608"/>
          </a:xfrm>
          <a:prstGeom prst="rect">
            <a:avLst/>
          </a:prstGeom>
        </p:spPr>
        <p:txBody>
          <a:bodyPr vert="horz" wrap="square" lIns="0" tIns="80626" rIns="0" bIns="0" rtlCol="0">
            <a:spAutoFit/>
          </a:bodyPr>
          <a:lstStyle/>
          <a:p>
            <a:pPr marL="322511" marR="218847" indent="-301569" algn="just">
              <a:buClr>
                <a:srgbClr val="93B6D2"/>
              </a:buClr>
              <a:buSzPct val="95833"/>
              <a:buFont typeface="Wingdings"/>
              <a:buChar char=""/>
              <a:tabLst>
                <a:tab pos="417799" algn="l"/>
              </a:tabLst>
            </a:pPr>
            <a:r>
              <a:rPr sz="2800" spc="-8" dirty="0">
                <a:latin typeface="Arial" panose="020B0604020202020204" pitchFamily="34" charset="0"/>
                <a:cs typeface="Arial" panose="020B0604020202020204" pitchFamily="34" charset="0"/>
              </a:rPr>
              <a:t>Части 3,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4 статьи </a:t>
            </a:r>
            <a:r>
              <a:rPr sz="2800" spc="-8" dirty="0">
                <a:latin typeface="Arial" panose="020B0604020202020204" pitchFamily="34" charset="0"/>
                <a:cs typeface="Arial" panose="020B0604020202020204" pitchFamily="34" charset="0"/>
              </a:rPr>
              <a:t>97 Федерального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закона </a:t>
            </a:r>
            <a:r>
              <a:rPr sz="2800" spc="-8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8" dirty="0">
                <a:latin typeface="Arial" panose="020B0604020202020204" pitchFamily="34" charset="0"/>
                <a:cs typeface="Arial" panose="020B0604020202020204" pitchFamily="34" charset="0"/>
              </a:rPr>
              <a:t>29.12.2012 №273-ФЗ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sz="2800" spc="-8" dirty="0">
                <a:latin typeface="Arial" panose="020B0604020202020204" pitchFamily="34" charset="0"/>
                <a:cs typeface="Arial" panose="020B0604020202020204" pitchFamily="34" charset="0"/>
              </a:rPr>
              <a:t>ред.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от 29.12.2022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sz="2800" spc="-8" dirty="0"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sz="2800" spc="-10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8" dirty="0">
                <a:latin typeface="Arial" panose="020B0604020202020204" pitchFamily="34" charset="0"/>
                <a:cs typeface="Arial" panose="020B0604020202020204" pitchFamily="34" charset="0"/>
              </a:rPr>
              <a:t>образовании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2800" spc="-8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Федерации»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(с </a:t>
            </a:r>
            <a:r>
              <a:rPr sz="2800" spc="-8" dirty="0">
                <a:latin typeface="Arial" panose="020B0604020202020204" pitchFamily="34" charset="0"/>
                <a:cs typeface="Arial" panose="020B0604020202020204" pitchFamily="34" charset="0"/>
              </a:rPr>
              <a:t>изм. </a:t>
            </a:r>
            <a:r>
              <a:rPr sz="2800" spc="-10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28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доп.,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вступ.</a:t>
            </a:r>
            <a:r>
              <a:rPr sz="2800" spc="-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28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силу</a:t>
            </a:r>
            <a:r>
              <a:rPr sz="28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2800" spc="-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8" dirty="0">
                <a:latin typeface="Arial" panose="020B0604020202020204" pitchFamily="34" charset="0"/>
                <a:cs typeface="Arial" panose="020B0604020202020204" pitchFamily="34" charset="0"/>
              </a:rPr>
              <a:t>11.01.2023</a:t>
            </a:r>
            <a:r>
              <a:rPr sz="2800" spc="-8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spc="-8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2511" marR="218847" indent="-301569" algn="just">
              <a:buClr>
                <a:srgbClr val="93B6D2"/>
              </a:buClr>
              <a:buSzPct val="95833"/>
              <a:buFont typeface="Wingdings"/>
              <a:buChar char=""/>
              <a:tabLst>
                <a:tab pos="417799" algn="l"/>
              </a:tabLst>
            </a:pP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2511" marR="1179051" indent="-301569" algn="just">
              <a:buClr>
                <a:srgbClr val="93B6D2"/>
              </a:buClr>
              <a:buSzPct val="95833"/>
              <a:buFont typeface="Wingdings"/>
              <a:buChar char=""/>
              <a:tabLst>
                <a:tab pos="417799" algn="l"/>
              </a:tabLst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сентября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8" dirty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sz="28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</a:t>
            </a:r>
            <a:r>
              <a:rPr sz="2800" spc="-1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лишение </a:t>
            </a:r>
            <a:r>
              <a:rPr sz="2800" b="1" spc="-103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</a:t>
            </a:r>
            <a:r>
              <a:rPr sz="2800" spc="1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аккредитации</a:t>
            </a:r>
            <a:r>
              <a:rPr sz="2800" spc="-8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8" dirty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8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организация,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6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осуществляющая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2511" marR="478532" algn="just"/>
            <a:r>
              <a:rPr sz="2800" spc="-8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образовательную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деятельность, </a:t>
            </a:r>
            <a:r>
              <a:rPr sz="2800" spc="-8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устранила </a:t>
            </a:r>
            <a:r>
              <a:rPr sz="2800" spc="-1031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6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</a:t>
            </a:r>
            <a:r>
              <a:rPr sz="2800" spc="49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8" dirty="0" err="1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</a:t>
            </a:r>
            <a:r>
              <a:rPr sz="2800" b="1" spc="-74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8" dirty="0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аккредитационных</a:t>
            </a:r>
            <a:r>
              <a:rPr lang="ru-RU" sz="2800" b="1" spc="-8" dirty="0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 err="1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показателей</a:t>
            </a:r>
            <a:endParaRPr lang="ru-RU" sz="2800" b="1" dirty="0" smtClean="0">
              <a:solidFill>
                <a:srgbClr val="CC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2511" marR="478532" algn="just"/>
            <a:endParaRPr sz="2800" dirty="0">
              <a:solidFill>
                <a:srgbClr val="CC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6750" indent="-396857" algn="just">
              <a:buClr>
                <a:srgbClr val="93B6D2"/>
              </a:buClr>
              <a:buSzPct val="95833"/>
              <a:buFont typeface="Wingdings"/>
              <a:buChar char=""/>
              <a:tabLst>
                <a:tab pos="417799" algn="l"/>
              </a:tabLst>
            </a:pPr>
            <a:r>
              <a:rPr sz="2800" spc="-8" dirty="0">
                <a:latin typeface="Arial" panose="020B0604020202020204" pitchFamily="34" charset="0"/>
                <a:cs typeface="Arial" panose="020B0604020202020204" pitchFamily="34" charset="0"/>
              </a:rPr>
              <a:t>Приказ</a:t>
            </a:r>
            <a:r>
              <a:rPr sz="28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8" dirty="0">
                <a:latin typeface="Arial" panose="020B0604020202020204" pitchFamily="34" charset="0"/>
                <a:cs typeface="Arial" panose="020B0604020202020204" pitchFamily="34" charset="0"/>
              </a:rPr>
              <a:t>Рособрнадзора</a:t>
            </a:r>
            <a:r>
              <a:rPr sz="2800" spc="5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8" dirty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8" dirty="0">
                <a:latin typeface="Arial" panose="020B0604020202020204" pitchFamily="34" charset="0"/>
                <a:cs typeface="Arial" panose="020B0604020202020204" pitchFamily="34" charset="0"/>
              </a:rPr>
              <a:t>17 октября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8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sz="28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sz="2800" spc="-8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8" dirty="0">
                <a:latin typeface="Arial" panose="020B0604020202020204" pitchFamily="34" charset="0"/>
                <a:cs typeface="Arial" panose="020B0604020202020204" pitchFamily="34" charset="0"/>
              </a:rPr>
              <a:t>1078</a:t>
            </a:r>
            <a:r>
              <a:rPr sz="2800" spc="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8" dirty="0">
                <a:latin typeface="Arial" panose="020B0604020202020204" pitchFamily="34" charset="0"/>
                <a:cs typeface="Arial" panose="020B0604020202020204" pitchFamily="34" charset="0"/>
              </a:rPr>
              <a:t>«Об</a:t>
            </a:r>
            <a:r>
              <a:rPr sz="2800" spc="-1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8" dirty="0">
                <a:latin typeface="Arial" panose="020B0604020202020204" pitchFamily="34" charset="0"/>
                <a:cs typeface="Arial" panose="020B0604020202020204" pitchFamily="34" charset="0"/>
              </a:rPr>
              <a:t>утверждении</a:t>
            </a:r>
            <a:r>
              <a:rPr sz="28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8" dirty="0">
                <a:latin typeface="Arial" panose="020B0604020202020204" pitchFamily="34" charset="0"/>
                <a:cs typeface="Arial" panose="020B0604020202020204" pitchFamily="34" charset="0"/>
              </a:rPr>
              <a:t>Административного </a:t>
            </a:r>
            <a:r>
              <a:rPr sz="2800" spc="-10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8" dirty="0" err="1">
                <a:latin typeface="Arial" panose="020B0604020202020204" pitchFamily="34" charset="0"/>
                <a:cs typeface="Arial" panose="020B0604020202020204" pitchFamily="34" charset="0"/>
              </a:rPr>
              <a:t>регламента</a:t>
            </a:r>
            <a:r>
              <a:rPr sz="2800" spc="4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spc="4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предоставления органами государственной власти субъектов Российской Федерации, осуществляющими переданные полномочия Российской Федерации в сфере образования, государственной услуги по государственной аккредитации образовательной деятельности</a:t>
            </a:r>
            <a:r>
              <a:rPr sz="2800" spc="-8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50" y="549275"/>
            <a:ext cx="3803650" cy="2034511"/>
          </a:xfrm>
          <a:prstGeom prst="rect">
            <a:avLst/>
          </a:prstGeom>
        </p:spPr>
      </p:pic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650" y="24137"/>
            <a:ext cx="2175663" cy="179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" name="Прямоугольник 51"/>
          <p:cNvSpPr/>
          <p:nvPr/>
        </p:nvSpPr>
        <p:spPr bwMode="auto">
          <a:xfrm>
            <a:off x="2810909" y="5692107"/>
            <a:ext cx="14025894" cy="767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square" lIns="150988" tIns="75211" rIns="150988" bIns="75211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4000" spc="-2" dirty="0">
                <a:latin typeface="Arial"/>
                <a:ea typeface="DejaVu Sans"/>
              </a:rPr>
              <a:t>ПОРЯДОК (ШКОЛА/СПО) </a:t>
            </a:r>
            <a:endParaRPr lang="ru-RU" sz="4000" spc="-2" dirty="0">
              <a:latin typeface="Arial"/>
            </a:endParaRPr>
          </a:p>
        </p:txBody>
      </p:sp>
      <p:sp>
        <p:nvSpPr>
          <p:cNvPr id="153" name="Прямоугольник 61"/>
          <p:cNvSpPr/>
          <p:nvPr/>
        </p:nvSpPr>
        <p:spPr bwMode="auto">
          <a:xfrm>
            <a:off x="1726139" y="6520818"/>
            <a:ext cx="8130586" cy="10441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513" spc="-2" dirty="0">
                <a:latin typeface="Arial"/>
                <a:ea typeface="DejaVu Sans"/>
              </a:rPr>
              <a:t>По всем аккредитованным образовательным программам Школа/СПО, </a:t>
            </a:r>
            <a:r>
              <a:rPr sz="2513" dirty="0"/>
              <a:t/>
            </a:r>
            <a:br>
              <a:rPr sz="2513" dirty="0"/>
            </a:br>
            <a:r>
              <a:rPr lang="ru-RU" sz="2513" spc="-2" dirty="0">
                <a:latin typeface="Arial"/>
                <a:ea typeface="DejaVu Sans"/>
              </a:rPr>
              <a:t>соответствующим установленным требованиям</a:t>
            </a:r>
            <a:endParaRPr lang="ru-RU" sz="2513" spc="-2" dirty="0">
              <a:latin typeface="Arial"/>
            </a:endParaRPr>
          </a:p>
        </p:txBody>
      </p:sp>
      <p:sp>
        <p:nvSpPr>
          <p:cNvPr id="154" name="Равнобедренный треугольник 13"/>
          <p:cNvSpPr/>
          <p:nvPr/>
        </p:nvSpPr>
        <p:spPr bwMode="auto">
          <a:xfrm rot="5400000">
            <a:off x="936213" y="3166512"/>
            <a:ext cx="946643" cy="334209"/>
          </a:xfrm>
          <a:prstGeom prst="triangle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Прямоугольник 62"/>
          <p:cNvSpPr/>
          <p:nvPr/>
        </p:nvSpPr>
        <p:spPr bwMode="auto">
          <a:xfrm>
            <a:off x="1779621" y="8368961"/>
            <a:ext cx="16895814" cy="696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513" spc="-2" dirty="0">
                <a:latin typeface="Arial"/>
                <a:ea typeface="DejaVu Sans"/>
              </a:rPr>
              <a:t>Ввод данных ОО через информационную систему государственной аккредитации (ИС ГА) </a:t>
            </a:r>
            <a:r>
              <a:rPr sz="2513" dirty="0"/>
              <a:t/>
            </a:r>
            <a:br>
              <a:rPr sz="2513" dirty="0"/>
            </a:br>
            <a:r>
              <a:rPr lang="ru-RU" sz="2513" spc="-2" dirty="0">
                <a:latin typeface="Arial"/>
                <a:ea typeface="DejaVu Sans"/>
              </a:rPr>
              <a:t>(ЛК ОО/ЛК региональный координатор)</a:t>
            </a:r>
            <a:endParaRPr lang="ru-RU" sz="2513" spc="-2" dirty="0">
              <a:latin typeface="Arial"/>
            </a:endParaRPr>
          </a:p>
        </p:txBody>
      </p:sp>
      <p:sp>
        <p:nvSpPr>
          <p:cNvPr id="156" name="Равнобедренный треугольник 14"/>
          <p:cNvSpPr/>
          <p:nvPr/>
        </p:nvSpPr>
        <p:spPr bwMode="auto">
          <a:xfrm rot="5400000">
            <a:off x="920718" y="4468206"/>
            <a:ext cx="946643" cy="334209"/>
          </a:xfrm>
          <a:prstGeom prst="triangle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Прямоугольник 63"/>
          <p:cNvSpPr/>
          <p:nvPr/>
        </p:nvSpPr>
        <p:spPr bwMode="auto">
          <a:xfrm>
            <a:off x="10737796" y="6609486"/>
            <a:ext cx="7638739" cy="696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513" spc="-2" dirty="0">
                <a:latin typeface="Arial"/>
                <a:ea typeface="DejaVu Sans"/>
              </a:rPr>
              <a:t>Загрузка данных по аккредитационным</a:t>
            </a:r>
            <a:endParaRPr lang="ru-RU" sz="2513" spc="-2" dirty="0">
              <a:latin typeface="Arial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2513" spc="-2" dirty="0">
                <a:latin typeface="Arial"/>
                <a:ea typeface="DejaVu Sans"/>
              </a:rPr>
              <a:t> показателям Школа/СПО</a:t>
            </a:r>
            <a:endParaRPr lang="ru-RU" sz="2513" spc="-2" dirty="0">
              <a:latin typeface="Arial"/>
            </a:endParaRPr>
          </a:p>
        </p:txBody>
      </p:sp>
      <p:sp>
        <p:nvSpPr>
          <p:cNvPr id="158" name="Равнобедренный треугольник 15"/>
          <p:cNvSpPr/>
          <p:nvPr/>
        </p:nvSpPr>
        <p:spPr bwMode="auto">
          <a:xfrm rot="5400000">
            <a:off x="916424" y="8506825"/>
            <a:ext cx="946643" cy="334209"/>
          </a:xfrm>
          <a:prstGeom prst="triangle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Прямая соединительная линия 15"/>
          <p:cNvSpPr/>
          <p:nvPr/>
        </p:nvSpPr>
        <p:spPr bwMode="auto">
          <a:xfrm flipV="1">
            <a:off x="1237061" y="2885214"/>
            <a:ext cx="17977329" cy="43548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Прямая соединительная линия 17"/>
          <p:cNvSpPr/>
          <p:nvPr/>
        </p:nvSpPr>
        <p:spPr bwMode="auto">
          <a:xfrm>
            <a:off x="1196601" y="4006921"/>
            <a:ext cx="17972522" cy="56433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Прямая соединительная линия 18"/>
          <p:cNvSpPr/>
          <p:nvPr/>
        </p:nvSpPr>
        <p:spPr bwMode="auto">
          <a:xfrm flipV="1">
            <a:off x="1237062" y="5313471"/>
            <a:ext cx="17966548" cy="78061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Прямая соединительная линия 19"/>
          <p:cNvSpPr/>
          <p:nvPr/>
        </p:nvSpPr>
        <p:spPr bwMode="auto">
          <a:xfrm>
            <a:off x="1200360" y="11040691"/>
            <a:ext cx="17202431" cy="565"/>
          </a:xfrm>
          <a:prstGeom prst="line">
            <a:avLst/>
          </a:prstGeom>
          <a:ln w="5715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Равнобедренный треугольник 16"/>
          <p:cNvSpPr/>
          <p:nvPr/>
        </p:nvSpPr>
        <p:spPr bwMode="auto">
          <a:xfrm rot="5400000">
            <a:off x="923634" y="2039599"/>
            <a:ext cx="946643" cy="319789"/>
          </a:xfrm>
          <a:prstGeom prst="triangle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Прямоугольник 66"/>
          <p:cNvSpPr/>
          <p:nvPr/>
        </p:nvSpPr>
        <p:spPr bwMode="auto">
          <a:xfrm>
            <a:off x="1237062" y="988747"/>
            <a:ext cx="16434988" cy="6201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118754" rIns="0" bIns="118754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827" b="1" spc="-2" dirty="0">
                <a:latin typeface="Arial"/>
                <a:ea typeface="DejaVu Sans"/>
              </a:rPr>
              <a:t>ОРГАНИЗАТОРЫ                                    КООРДИНАТОРЫ и ИСПОЛНИТЕЛИ</a:t>
            </a:r>
            <a:endParaRPr lang="ru-RU" sz="2827" spc="-2" dirty="0">
              <a:latin typeface="Arial"/>
            </a:endParaRPr>
          </a:p>
        </p:txBody>
      </p:sp>
      <p:sp>
        <p:nvSpPr>
          <p:cNvPr id="166" name="Прямоугольник 67"/>
          <p:cNvSpPr/>
          <p:nvPr/>
        </p:nvSpPr>
        <p:spPr bwMode="auto">
          <a:xfrm>
            <a:off x="19410699" y="10632724"/>
            <a:ext cx="411682" cy="5144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50988" tIns="75211" rIns="150988" bIns="75211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356" b="1" spc="-2">
                <a:solidFill>
                  <a:srgbClr val="423D67"/>
                </a:solidFill>
                <a:latin typeface="Arial"/>
                <a:ea typeface="DejaVu Sans"/>
              </a:rPr>
              <a:t>2</a:t>
            </a:r>
            <a:endParaRPr lang="ru-RU" sz="2356" spc="-2">
              <a:latin typeface="Arial"/>
            </a:endParaRPr>
          </a:p>
        </p:txBody>
      </p:sp>
      <p:sp>
        <p:nvSpPr>
          <p:cNvPr id="168" name="Прямоугольник 69"/>
          <p:cNvSpPr/>
          <p:nvPr/>
        </p:nvSpPr>
        <p:spPr bwMode="auto">
          <a:xfrm>
            <a:off x="1737406" y="1936431"/>
            <a:ext cx="5929770" cy="7395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670" spc="-2" dirty="0">
                <a:latin typeface="Arial"/>
                <a:ea typeface="DejaVu Sans"/>
              </a:rPr>
              <a:t>Федеральная служба по надзору в сфере образования и науки</a:t>
            </a:r>
            <a:endParaRPr lang="ru-RU" sz="2670" spc="-2" dirty="0">
              <a:latin typeface="Arial"/>
            </a:endParaRPr>
          </a:p>
        </p:txBody>
      </p:sp>
      <p:sp>
        <p:nvSpPr>
          <p:cNvPr id="169" name="TextBox 211"/>
          <p:cNvSpPr/>
          <p:nvPr/>
        </p:nvSpPr>
        <p:spPr bwMode="auto">
          <a:xfrm>
            <a:off x="1536249" y="3013394"/>
            <a:ext cx="6479785" cy="86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1374" tIns="70687" rIns="141374" bIns="70687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2670" spc="-2" dirty="0">
                <a:latin typeface="Arial"/>
                <a:ea typeface="DejaVu Sans"/>
              </a:rPr>
              <a:t>Министерство просвещения Российской Федерации</a:t>
            </a:r>
            <a:endParaRPr lang="ru-RU" sz="2670" spc="-2" dirty="0">
              <a:latin typeface="Arial"/>
            </a:endParaRPr>
          </a:p>
        </p:txBody>
      </p:sp>
      <p:sp>
        <p:nvSpPr>
          <p:cNvPr id="170" name="TextBox 212"/>
          <p:cNvSpPr/>
          <p:nvPr/>
        </p:nvSpPr>
        <p:spPr bwMode="auto">
          <a:xfrm>
            <a:off x="1556851" y="4212079"/>
            <a:ext cx="6911632" cy="9975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1374" tIns="70687" rIns="141374" bIns="70687" anchor="t"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2670" spc="-2" dirty="0">
                <a:latin typeface="Arial"/>
                <a:ea typeface="DejaVu Sans"/>
              </a:rPr>
              <a:t>Министерство науки и высшего образования Российской Федерации</a:t>
            </a:r>
            <a:endParaRPr lang="ru-RU" sz="2670" spc="-2" dirty="0">
              <a:latin typeface="Arial"/>
            </a:endParaRPr>
          </a:p>
        </p:txBody>
      </p:sp>
      <p:sp>
        <p:nvSpPr>
          <p:cNvPr id="22" name="Равнобедренный треугольник 15"/>
          <p:cNvSpPr/>
          <p:nvPr/>
        </p:nvSpPr>
        <p:spPr bwMode="auto">
          <a:xfrm rot="5400000">
            <a:off x="892128" y="6752538"/>
            <a:ext cx="946643" cy="337696"/>
          </a:xfrm>
          <a:prstGeom prst="triangle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" name="Прямоугольник 51"/>
          <p:cNvSpPr/>
          <p:nvPr/>
        </p:nvSpPr>
        <p:spPr bwMode="auto">
          <a:xfrm>
            <a:off x="2810909" y="100142"/>
            <a:ext cx="16828071" cy="705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50988" tIns="75211" rIns="150988" bIns="75211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3600" spc="-2" dirty="0">
                <a:latin typeface="Arial"/>
                <a:ea typeface="DejaVu Sans"/>
              </a:rPr>
              <a:t>АККРЕДИТАЦИОННЫЙ МОНИТОРИНГ (ШКОЛА/СПО) </a:t>
            </a:r>
            <a:endParaRPr lang="ru-RU" sz="3600" spc="-2" dirty="0">
              <a:latin typeface="Arial"/>
            </a:endParaRPr>
          </a:p>
        </p:txBody>
      </p:sp>
      <p:sp>
        <p:nvSpPr>
          <p:cNvPr id="24" name="Равнобедренный треугольник 16"/>
          <p:cNvSpPr/>
          <p:nvPr/>
        </p:nvSpPr>
        <p:spPr bwMode="auto">
          <a:xfrm rot="5400000">
            <a:off x="8713077" y="2024719"/>
            <a:ext cx="993486" cy="351557"/>
          </a:xfrm>
          <a:prstGeom prst="triangle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" name="Прямоугольник 69"/>
          <p:cNvSpPr/>
          <p:nvPr/>
        </p:nvSpPr>
        <p:spPr bwMode="auto">
          <a:xfrm>
            <a:off x="9674315" y="1942244"/>
            <a:ext cx="9477516" cy="7831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827" b="1" spc="-2" dirty="0">
                <a:solidFill>
                  <a:srgbClr val="CC9900"/>
                </a:solidFill>
                <a:latin typeface="Arial"/>
                <a:ea typeface="DejaVu Sans"/>
              </a:rPr>
              <a:t>Региональный координатор </a:t>
            </a:r>
            <a:endParaRPr lang="ru-RU" sz="2827" b="1" spc="-2" dirty="0" smtClean="0">
              <a:solidFill>
                <a:srgbClr val="CC9900"/>
              </a:solidFill>
              <a:latin typeface="Arial"/>
              <a:ea typeface="DejaVu Sans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2827" b="1" spc="-2" dirty="0" smtClean="0">
                <a:solidFill>
                  <a:srgbClr val="CC9900"/>
                </a:solidFill>
                <a:latin typeface="Arial"/>
                <a:ea typeface="DejaVu Sans"/>
              </a:rPr>
              <a:t>Республики Тыва</a:t>
            </a:r>
            <a:endParaRPr lang="ru-RU" sz="2827" b="1" spc="-2" dirty="0">
              <a:solidFill>
                <a:srgbClr val="CC9900"/>
              </a:solidFill>
              <a:latin typeface="Arial"/>
              <a:ea typeface="DejaVu Sans"/>
            </a:endParaRPr>
          </a:p>
        </p:txBody>
      </p:sp>
      <p:sp>
        <p:nvSpPr>
          <p:cNvPr id="26" name="Равнобедренный треугольник 16"/>
          <p:cNvSpPr/>
          <p:nvPr/>
        </p:nvSpPr>
        <p:spPr bwMode="auto">
          <a:xfrm rot="5400000">
            <a:off x="8713076" y="3341125"/>
            <a:ext cx="993486" cy="351557"/>
          </a:xfrm>
          <a:prstGeom prst="triangle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" name="Прямоугольник 69"/>
          <p:cNvSpPr/>
          <p:nvPr/>
        </p:nvSpPr>
        <p:spPr bwMode="auto">
          <a:xfrm>
            <a:off x="9674315" y="3145961"/>
            <a:ext cx="9268942" cy="7395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670" b="1" spc="-2" dirty="0">
                <a:solidFill>
                  <a:srgbClr val="CC9900"/>
                </a:solidFill>
                <a:latin typeface="Arial"/>
                <a:ea typeface="DejaVu Sans"/>
              </a:rPr>
              <a:t>Муниципальные координаторы, </a:t>
            </a:r>
            <a:endParaRPr lang="ru-RU" sz="2670" b="1" spc="-2" dirty="0" smtClean="0">
              <a:solidFill>
                <a:srgbClr val="CC9900"/>
              </a:solidFill>
              <a:latin typeface="Arial"/>
              <a:ea typeface="DejaVu Sans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2670" b="1" spc="-2" dirty="0" smtClean="0">
                <a:solidFill>
                  <a:srgbClr val="CC9900"/>
                </a:solidFill>
                <a:latin typeface="Arial"/>
                <a:ea typeface="DejaVu Sans"/>
              </a:rPr>
              <a:t>ответственные </a:t>
            </a:r>
            <a:r>
              <a:rPr lang="ru-RU" sz="2670" b="1" spc="-2" dirty="0">
                <a:solidFill>
                  <a:srgbClr val="CC9900"/>
                </a:solidFill>
                <a:latin typeface="Arial"/>
                <a:ea typeface="DejaVu Sans"/>
              </a:rPr>
              <a:t>с </a:t>
            </a:r>
            <a:r>
              <a:rPr lang="ru-RU" sz="2670" b="1" spc="-2" dirty="0" smtClean="0">
                <a:solidFill>
                  <a:srgbClr val="CC9900"/>
                </a:solidFill>
                <a:latin typeface="Arial"/>
                <a:ea typeface="DejaVu Sans"/>
              </a:rPr>
              <a:t>МОУО</a:t>
            </a:r>
            <a:endParaRPr lang="ru-RU" sz="2670" b="1" spc="-2" dirty="0">
              <a:solidFill>
                <a:srgbClr val="CC9900"/>
              </a:solidFill>
              <a:latin typeface="Arial"/>
            </a:endParaRPr>
          </a:p>
        </p:txBody>
      </p:sp>
      <p:sp>
        <p:nvSpPr>
          <p:cNvPr id="28" name="Равнобедренный треугольник 16"/>
          <p:cNvSpPr/>
          <p:nvPr/>
        </p:nvSpPr>
        <p:spPr bwMode="auto">
          <a:xfrm rot="5400000">
            <a:off x="8713074" y="4640950"/>
            <a:ext cx="993486" cy="351557"/>
          </a:xfrm>
          <a:prstGeom prst="triangle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" name="Прямоугольник 69"/>
          <p:cNvSpPr/>
          <p:nvPr/>
        </p:nvSpPr>
        <p:spPr bwMode="auto">
          <a:xfrm>
            <a:off x="9674314" y="4331461"/>
            <a:ext cx="9540075" cy="7395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670" b="1" spc="-2" dirty="0">
                <a:solidFill>
                  <a:srgbClr val="CC9900"/>
                </a:solidFill>
                <a:latin typeface="Arial"/>
                <a:ea typeface="DejaVu Sans"/>
              </a:rPr>
              <a:t>Руководители и заместители руководителей </a:t>
            </a:r>
            <a:r>
              <a:rPr lang="ru-RU" sz="2670" b="1" spc="-2" dirty="0" smtClean="0">
                <a:solidFill>
                  <a:srgbClr val="CC9900"/>
                </a:solidFill>
                <a:latin typeface="Arial"/>
                <a:ea typeface="DejaVu Sans"/>
              </a:rPr>
              <a:t>ОО республики </a:t>
            </a:r>
            <a:r>
              <a:rPr lang="ru-RU" sz="2670" b="1" spc="-2" dirty="0">
                <a:solidFill>
                  <a:srgbClr val="CC9900"/>
                </a:solidFill>
                <a:latin typeface="Arial"/>
                <a:ea typeface="DejaVu Sans"/>
              </a:rPr>
              <a:t>(школ/СПО) </a:t>
            </a:r>
            <a:endParaRPr lang="ru-RU" sz="2670" b="1" spc="-2" dirty="0">
              <a:solidFill>
                <a:srgbClr val="CC9900"/>
              </a:solidFill>
              <a:latin typeface="Arial"/>
            </a:endParaRPr>
          </a:p>
        </p:txBody>
      </p:sp>
      <p:pic>
        <p:nvPicPr>
          <p:cNvPr id="30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791" y="25629"/>
            <a:ext cx="1866872" cy="154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ая соединительная линия 19"/>
          <p:cNvSpPr/>
          <p:nvPr/>
        </p:nvSpPr>
        <p:spPr bwMode="auto">
          <a:xfrm>
            <a:off x="1222641" y="7852742"/>
            <a:ext cx="17202431" cy="565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" name="Равнобедренный треугольник 15"/>
          <p:cNvSpPr/>
          <p:nvPr/>
        </p:nvSpPr>
        <p:spPr bwMode="auto">
          <a:xfrm rot="5400000">
            <a:off x="9754207" y="6774517"/>
            <a:ext cx="946643" cy="337696"/>
          </a:xfrm>
          <a:prstGeom prst="triangle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12935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/>
          <p:cNvSpPr/>
          <p:nvPr/>
        </p:nvSpPr>
        <p:spPr>
          <a:xfrm>
            <a:off x="2968657" y="666461"/>
            <a:ext cx="13584737" cy="7677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0757" tIns="75379" rIns="150757" bIns="75379" rtlCol="0" anchor="t">
            <a:sp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АККРЕДИТАЦИОННЫЙ МОНИТОРИНГ (ШКОЛА/СПО) </a:t>
            </a:r>
          </a:p>
        </p:txBody>
      </p:sp>
      <p:pic>
        <p:nvPicPr>
          <p:cNvPr id="1026" name="Picture 2" descr="C:\Users\andkibir\Desktop\2023-07-04_09-10-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072" y="5774537"/>
            <a:ext cx="17109914" cy="458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2623282" y="2678584"/>
            <a:ext cx="6626005" cy="1844376"/>
          </a:xfrm>
          <a:prstGeom prst="rect">
            <a:avLst/>
          </a:prstGeom>
          <a:noFill/>
        </p:spPr>
        <p:txBody>
          <a:bodyPr wrap="square" lIns="150776" tIns="75387" rIns="150776" bIns="75387" rtlCol="0">
            <a:spAutoFit/>
          </a:bodyPr>
          <a:lstStyle/>
          <a:p>
            <a:pPr marL="471165" indent="-471165">
              <a:buFont typeface="Wingdings" panose="05000000000000000000" pitchFamily="2" charset="2"/>
              <a:buChar char="ü"/>
            </a:pPr>
            <a:r>
              <a:rPr lang="ru-RU" sz="2199" dirty="0">
                <a:latin typeface="Arial" panose="020B0604020202020204" pitchFamily="34" charset="0"/>
                <a:cs typeface="Arial" panose="020B0604020202020204" pitchFamily="34" charset="0"/>
              </a:rPr>
              <a:t>наличие ЭОС (школа/СПО);</a:t>
            </a:r>
          </a:p>
          <a:p>
            <a:pPr marL="471165" indent="-471165">
              <a:buFont typeface="Wingdings" panose="05000000000000000000" pitchFamily="2" charset="2"/>
              <a:buChar char="ü"/>
            </a:pPr>
            <a:r>
              <a:rPr lang="ru-RU" sz="2199" dirty="0">
                <a:latin typeface="Arial" panose="020B0604020202020204" pitchFamily="34" charset="0"/>
                <a:cs typeface="Arial" panose="020B0604020202020204" pitchFamily="34" charset="0"/>
              </a:rPr>
              <a:t>участие в ВПР (школа/СПО);</a:t>
            </a:r>
          </a:p>
          <a:p>
            <a:pPr marL="471165" indent="-471165">
              <a:buFont typeface="Wingdings" panose="05000000000000000000" pitchFamily="2" charset="2"/>
              <a:buChar char="ü"/>
            </a:pPr>
            <a:r>
              <a:rPr lang="ru-RU" sz="2199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ГИА (школа);</a:t>
            </a:r>
          </a:p>
          <a:p>
            <a:pPr marL="471165" indent="-471165">
              <a:buFont typeface="Wingdings" panose="05000000000000000000" pitchFamily="2" charset="2"/>
              <a:buChar char="ü"/>
            </a:pPr>
            <a:r>
              <a:rPr lang="ru-RU" sz="2199" dirty="0">
                <a:latin typeface="Arial" panose="020B0604020202020204" pitchFamily="34" charset="0"/>
                <a:cs typeface="Arial" panose="020B0604020202020204" pitchFamily="34" charset="0"/>
              </a:rPr>
              <a:t>трудоустройство (СПО);</a:t>
            </a:r>
          </a:p>
          <a:p>
            <a:pPr marL="471165" indent="-471165">
              <a:buFont typeface="Wingdings" panose="05000000000000000000" pitchFamily="2" charset="2"/>
              <a:buChar char="ü"/>
            </a:pPr>
            <a:r>
              <a:rPr lang="ru-RU" sz="2199" dirty="0"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2199" dirty="0" err="1">
                <a:latin typeface="Arial" panose="020B0604020202020204" pitchFamily="34" charset="0"/>
                <a:cs typeface="Arial" panose="020B0604020202020204" pitchFamily="34" charset="0"/>
              </a:rPr>
              <a:t>демоэкзамена</a:t>
            </a:r>
            <a:r>
              <a:rPr lang="ru-RU" sz="2199" dirty="0">
                <a:latin typeface="Arial" panose="020B0604020202020204" pitchFamily="34" charset="0"/>
                <a:cs typeface="Arial" panose="020B0604020202020204" pitchFamily="34" charset="0"/>
              </a:rPr>
              <a:t> (СПО).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110386" y="1836381"/>
            <a:ext cx="6324600" cy="7395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670" dirty="0">
                <a:latin typeface="Arial" panose="020B0604020202020204" pitchFamily="34" charset="0"/>
                <a:cs typeface="Arial" panose="020B0604020202020204" pitchFamily="34" charset="0"/>
              </a:rPr>
              <a:t>Предзагрузка данных по 5 показателям Школа/СПО</a:t>
            </a:r>
            <a:r>
              <a:rPr lang="ru-RU" sz="2670" dirty="0"/>
              <a:t>: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357217" y="4778968"/>
            <a:ext cx="7868142" cy="7395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670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Редактирование </a:t>
            </a:r>
          </a:p>
          <a:p>
            <a:pPr algn="ctr">
              <a:lnSpc>
                <a:spcPct val="90000"/>
              </a:lnSpc>
            </a:pPr>
            <a:r>
              <a:rPr lang="ru-RU" sz="2670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через поле «Комментарий»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212850" y="1730665"/>
            <a:ext cx="8774814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Данные, заполняемые ОО: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8597" y="2170945"/>
            <a:ext cx="11258940" cy="3536506"/>
          </a:xfrm>
          <a:prstGeom prst="rect">
            <a:avLst/>
          </a:prstGeom>
          <a:noFill/>
        </p:spPr>
        <p:txBody>
          <a:bodyPr wrap="square" lIns="150776" tIns="75387" rIns="150776" bIns="75387" rtlCol="0">
            <a:spAutoFit/>
          </a:bodyPr>
          <a:lstStyle/>
          <a:p>
            <a:pPr marL="471165" indent="-471165">
              <a:buFont typeface="Wingdings" panose="05000000000000000000" pitchFamily="2" charset="2"/>
              <a:buChar char="ü"/>
            </a:pPr>
            <a:r>
              <a:rPr lang="ru-RU" sz="2199" dirty="0"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sz="2199" dirty="0" err="1">
                <a:latin typeface="Arial" panose="020B0604020202020204" pitchFamily="34" charset="0"/>
                <a:cs typeface="Arial" panose="020B0604020202020204" pitchFamily="34" charset="0"/>
              </a:rPr>
              <a:t>педработников</a:t>
            </a:r>
            <a:r>
              <a:rPr lang="ru-RU" sz="2199" dirty="0">
                <a:latin typeface="Arial" panose="020B0604020202020204" pitchFamily="34" charset="0"/>
                <a:cs typeface="Arial" panose="020B0604020202020204" pitchFamily="34" charset="0"/>
              </a:rPr>
              <a:t>, имеющих первую или высшую квалификационные категории </a:t>
            </a:r>
          </a:p>
          <a:p>
            <a:pPr indent="416440"/>
            <a:r>
              <a:rPr lang="ru-RU" sz="2199" dirty="0">
                <a:latin typeface="Arial" panose="020B0604020202020204" pitchFamily="34" charset="0"/>
                <a:cs typeface="Arial" panose="020B0604020202020204" pitchFamily="34" charset="0"/>
              </a:rPr>
              <a:t>(уч. звание, уч. степень) (школа);</a:t>
            </a:r>
          </a:p>
          <a:p>
            <a:pPr marL="471165" indent="-471165">
              <a:buFont typeface="Wingdings" panose="05000000000000000000" pitchFamily="2" charset="2"/>
              <a:buChar char="ü"/>
            </a:pPr>
            <a:r>
              <a:rPr lang="ru-RU" sz="2199" dirty="0">
                <a:latin typeface="Arial" panose="020B0604020202020204" pitchFamily="34" charset="0"/>
                <a:cs typeface="Arial" panose="020B0604020202020204" pitchFamily="34" charset="0"/>
              </a:rPr>
              <a:t>Доля педработников, прошедших повышение квалификации по профилю </a:t>
            </a:r>
            <a:endParaRPr lang="ru-RU" sz="2199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99" dirty="0" smtClean="0">
                <a:latin typeface="Arial" panose="020B0604020202020204" pitchFamily="34" charset="0"/>
                <a:cs typeface="Arial" panose="020B0604020202020204" pitchFamily="34" charset="0"/>
              </a:rPr>
              <a:t>       педагогической </a:t>
            </a:r>
            <a:r>
              <a:rPr lang="ru-RU" sz="2199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деятельности за последние 3 года (школа);</a:t>
            </a:r>
          </a:p>
          <a:p>
            <a:pPr marL="471165" indent="-471165">
              <a:buFont typeface="Wingdings" panose="05000000000000000000" pitchFamily="2" charset="2"/>
              <a:buChar char="ü"/>
            </a:pPr>
            <a:r>
              <a:rPr lang="ru-RU" sz="2199" dirty="0"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sz="2199" dirty="0" err="1">
                <a:latin typeface="Arial" panose="020B0604020202020204" pitchFamily="34" charset="0"/>
                <a:cs typeface="Arial" panose="020B0604020202020204" pitchFamily="34" charset="0"/>
              </a:rPr>
              <a:t>педработников</a:t>
            </a:r>
            <a:r>
              <a:rPr lang="ru-RU" sz="2199" dirty="0">
                <a:latin typeface="Arial" panose="020B0604020202020204" pitchFamily="34" charset="0"/>
                <a:cs typeface="Arial" panose="020B0604020202020204" pitchFamily="34" charset="0"/>
              </a:rPr>
              <a:t>, обеспечивающих освоение </a:t>
            </a:r>
            <a:r>
              <a:rPr lang="ru-RU" sz="2199" dirty="0" err="1">
                <a:latin typeface="Arial" panose="020B0604020202020204" pitchFamily="34" charset="0"/>
                <a:cs typeface="Arial" panose="020B0604020202020204" pitchFamily="34" charset="0"/>
              </a:rPr>
              <a:t>профмодулей</a:t>
            </a:r>
            <a:r>
              <a:rPr lang="ru-RU" sz="2199" dirty="0">
                <a:latin typeface="Arial" panose="020B0604020202020204" pitchFamily="34" charset="0"/>
                <a:cs typeface="Arial" panose="020B0604020202020204" pitchFamily="34" charset="0"/>
              </a:rPr>
              <a:t> ОП СПО;</a:t>
            </a:r>
          </a:p>
          <a:p>
            <a:pPr marL="471165" indent="-471165">
              <a:buFont typeface="Wingdings" panose="05000000000000000000" pitchFamily="2" charset="2"/>
              <a:buChar char="ü"/>
            </a:pPr>
            <a:r>
              <a:rPr lang="ru-RU" sz="2199" dirty="0"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sz="2199" dirty="0" err="1">
                <a:latin typeface="Arial" panose="020B0604020202020204" pitchFamily="34" charset="0"/>
                <a:cs typeface="Arial" panose="020B0604020202020204" pitchFamily="34" charset="0"/>
              </a:rPr>
              <a:t>педработников</a:t>
            </a:r>
            <a:r>
              <a:rPr lang="ru-RU" sz="2199" dirty="0">
                <a:latin typeface="Arial" panose="020B0604020202020204" pitchFamily="34" charset="0"/>
                <a:cs typeface="Arial" panose="020B0604020202020204" pitchFamily="34" charset="0"/>
              </a:rPr>
              <a:t>, имеющих первую или высшую квалификационные категории </a:t>
            </a:r>
          </a:p>
          <a:p>
            <a:pPr indent="416440"/>
            <a:r>
              <a:rPr lang="ru-RU" sz="2199" dirty="0">
                <a:latin typeface="Arial" panose="020B0604020202020204" pitchFamily="34" charset="0"/>
                <a:cs typeface="Arial" panose="020B0604020202020204" pitchFamily="34" charset="0"/>
              </a:rPr>
              <a:t>(уч. звание, уч. степень)(СПО);</a:t>
            </a:r>
          </a:p>
          <a:p>
            <a:pPr marL="471165" indent="-471165">
              <a:buFont typeface="Wingdings" panose="05000000000000000000" pitchFamily="2" charset="2"/>
              <a:buChar char="ü"/>
            </a:pPr>
            <a:r>
              <a:rPr lang="ru-RU" sz="2199" dirty="0">
                <a:latin typeface="Arial" panose="020B0604020202020204" pitchFamily="34" charset="0"/>
                <a:cs typeface="Arial" panose="020B0604020202020204" pitchFamily="34" charset="0"/>
              </a:rPr>
              <a:t>Наличие внутренней системы оценки качества образования.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9410788" y="10632780"/>
            <a:ext cx="414753" cy="514782"/>
          </a:xfrm>
          <a:prstGeom prst="rect">
            <a:avLst/>
          </a:prstGeom>
        </p:spPr>
        <p:txBody>
          <a:bodyPr wrap="square" lIns="150776" tIns="75387" rIns="150776" bIns="75387">
            <a:spAutoFit/>
          </a:bodyPr>
          <a:lstStyle/>
          <a:p>
            <a:r>
              <a:rPr lang="en-US" sz="2356" b="1" dirty="0">
                <a:solidFill>
                  <a:srgbClr val="423D67"/>
                </a:solidFill>
              </a:rPr>
              <a:t>3</a:t>
            </a:r>
            <a:endParaRPr lang="ru-RU" sz="2356" b="1" dirty="0">
              <a:solidFill>
                <a:srgbClr val="423D67"/>
              </a:solidFill>
            </a:endParaRPr>
          </a:p>
        </p:txBody>
      </p:sp>
      <p:pic>
        <p:nvPicPr>
          <p:cNvPr id="10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450" y="26533"/>
            <a:ext cx="1980800" cy="163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22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1266</TotalTime>
  <Words>3460</Words>
  <Application>Microsoft Office PowerPoint</Application>
  <PresentationFormat>Произвольный</PresentationFormat>
  <Paragraphs>522</Paragraphs>
  <Slides>18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Microsoft YaHei</vt:lpstr>
      <vt:lpstr>Arial</vt:lpstr>
      <vt:lpstr>Calibri</vt:lpstr>
      <vt:lpstr>DejaVu Sans</vt:lpstr>
      <vt:lpstr>PT Astra Serif</vt:lpstr>
      <vt:lpstr>Tahoma</vt:lpstr>
      <vt:lpstr>Times New Roman</vt:lpstr>
      <vt:lpstr>Wingdings</vt:lpstr>
      <vt:lpstr>Office Theme</vt:lpstr>
      <vt:lpstr>Презентация PowerPoint</vt:lpstr>
      <vt:lpstr>2022 год. Изменения в  государственной  аккредитации:  Федерального закона от 29.12.2012 № 273-ФЗ «Об образовании в Российской Федерации»; постановление  Правительства РФ  от 14.01.2022 №3 «Положение о  государственной  аккредитации  образовательной  деятельности»: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Методика расчета  АП-1</vt:lpstr>
      <vt:lpstr>Презентация PowerPoint</vt:lpstr>
      <vt:lpstr>Презентация PowerPoint</vt:lpstr>
      <vt:lpstr>Презентация PowerPoint</vt:lpstr>
      <vt:lpstr>Значение показателя «имеется» устанавливается, если к проведению регулярной (ежегодной) внутренней системе оценки качества образовательной деятельности, подготовки обучающихся  образовательной программы ОО привлекает работодателей и их объединения, иных юридических лиц и (или) физических лиц, включая педагогических работников ОО, также в рамках ВСОКО ОО обучающимся предоставляется возможность оценивания условий, содержания, организации и качества образовательного процесса в целом и отдельных дисциплин (модулей) и практик.</vt:lpstr>
      <vt:lpstr>Презентация PowerPoint</vt:lpstr>
      <vt:lpstr>Профилактические мероприятия по подготовке образовательных организаций республики к аккредитационному мониторингу в 2023 году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 проведения церемонии Год педагога и наставника_v7</dc:title>
  <dc:creator>DefaultAccount</dc:creator>
  <cp:lastModifiedBy>Пользователь</cp:lastModifiedBy>
  <cp:revision>343</cp:revision>
  <cp:lastPrinted>2023-08-21T02:28:40Z</cp:lastPrinted>
  <dcterms:created xsi:type="dcterms:W3CDTF">2023-01-31T04:04:00Z</dcterms:created>
  <dcterms:modified xsi:type="dcterms:W3CDTF">2023-08-24T08:28:47Z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2023-01-26T07:00:00Z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2023-01-31T07:00:00Z</vt:filetime>
  </property>
  <property fmtid="{D5CDD505-2E9C-101B-9397-08002B2CF9AE}" pid="5" name="ICV">
    <vt:lpwstr>F734F9FBD4064DF9939667F57FB061BC</vt:lpwstr>
  </property>
  <property fmtid="{D5CDD505-2E9C-101B-9397-08002B2CF9AE}" pid="6" name="KSOProductBuildVer">
    <vt:lpwstr>1049-11.2.0.11537</vt:lpwstr>
  </property>
</Properties>
</file>