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6" r:id="rId2"/>
    <p:sldId id="288" r:id="rId3"/>
    <p:sldId id="289" r:id="rId4"/>
    <p:sldId id="306" r:id="rId5"/>
    <p:sldId id="290" r:id="rId6"/>
    <p:sldId id="309" r:id="rId7"/>
    <p:sldId id="308" r:id="rId8"/>
    <p:sldId id="293" r:id="rId9"/>
    <p:sldId id="294" r:id="rId10"/>
    <p:sldId id="291" r:id="rId11"/>
    <p:sldId id="302" r:id="rId12"/>
    <p:sldId id="305" r:id="rId13"/>
    <p:sldId id="304" r:id="rId14"/>
    <p:sldId id="292" r:id="rId15"/>
    <p:sldId id="300" r:id="rId16"/>
    <p:sldId id="301" r:id="rId17"/>
    <p:sldId id="311" r:id="rId18"/>
    <p:sldId id="297" r:id="rId19"/>
    <p:sldId id="296" r:id="rId20"/>
    <p:sldId id="299" r:id="rId2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39C"/>
    <a:srgbClr val="DCE6F2"/>
    <a:srgbClr val="FDEADA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716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состав</a:t>
            </a:r>
            <a:r>
              <a:rPr lang="ru-RU" sz="2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педагогических кадров сельскохозяйственного кластера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1638829237254434E-2"/>
          <c:y val="0.23787714035745527"/>
          <c:w val="0.93142514382671859"/>
          <c:h val="0.64427446569178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ГБПОУ РТ ТАПТ</c:v>
                </c:pt>
                <c:pt idx="1">
                  <c:v>ГБПОУ РТ ТТА</c:v>
                </c:pt>
                <c:pt idx="2">
                  <c:v>ГБПОУ РТ ТСХТ</c:v>
                </c:pt>
                <c:pt idx="3">
                  <c:v>ГБПОУ РТ ТТТ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6-4B26-8E53-D91448117F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rgbClr val="E9D39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ГБПОУ РТ ТАПТ</c:v>
                </c:pt>
                <c:pt idx="1">
                  <c:v>ГБПОУ РТ ТТА</c:v>
                </c:pt>
                <c:pt idx="2">
                  <c:v>ГБПОУ РТ ТСХТ</c:v>
                </c:pt>
                <c:pt idx="3">
                  <c:v>ГБПОУ РТ ТТТ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76-4B26-8E53-D91448117F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ГБПОУ РТ ТАПТ</c:v>
                </c:pt>
                <c:pt idx="1">
                  <c:v>ГБПОУ РТ ТТА</c:v>
                </c:pt>
                <c:pt idx="2">
                  <c:v>ГБПОУ РТ ТСХТ</c:v>
                </c:pt>
                <c:pt idx="3">
                  <c:v>ГБПОУ РТ ТТТ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  <c:pt idx="1">
                  <c:v>7</c:v>
                </c:pt>
                <c:pt idx="2">
                  <c:v>10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76-4B26-8E53-D91448117F5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8703535"/>
        <c:axId val="288703951"/>
      </c:barChart>
      <c:catAx>
        <c:axId val="28870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703951"/>
        <c:crosses val="autoZero"/>
        <c:auto val="1"/>
        <c:lblAlgn val="ctr"/>
        <c:lblOffset val="100"/>
        <c:noMultiLvlLbl val="0"/>
      </c:catAx>
      <c:valAx>
        <c:axId val="288703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70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5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4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2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02D9-AFED-40B9-B4A7-9C927DDA07E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78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02D9-AFED-40B9-B4A7-9C927DDA07E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5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02D9-AFED-40B9-B4A7-9C927DDA07E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95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3013" y="4265593"/>
            <a:ext cx="15078075" cy="1522596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E6AA7B6E-B029-4BE8-A467-4F9F8FDBBFC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45CEA01C-0FA7-4364-97F9-3A66D1BC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8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12157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E6AA7B6E-B029-4BE8-A467-4F9F8FDBBFC7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45CEA01C-0FA7-4364-97F9-3A66D1BC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2922" cy="1130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450" y="473075"/>
            <a:ext cx="5492111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0" y="244475"/>
            <a:ext cx="2057400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3050" y="3978275"/>
            <a:ext cx="6934200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ПРОЕКТ, КОТРЫЙ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ОПРЕДЕЛИЛО ВРЕМЯ!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ФЕДЕРАЛЬНОГО ПРОЕКТА «ПРОФЕССИОНАЛИТЕТ»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628" y="3935579"/>
            <a:ext cx="5115102" cy="4469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2" y="4010192"/>
            <a:ext cx="6092741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47850" y="9007475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Балчый-оол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научно-методической работе ГБПОУ РТ «Тувинский агропромышленный техникум»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2850" y="473075"/>
            <a:ext cx="14020800" cy="20574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взаимодействия образовательных организаций с реальным сектором экономики в рамках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58409" y="692234"/>
            <a:ext cx="1570482" cy="1295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2450" y="2759075"/>
            <a:ext cx="1679371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практической подготовки обучающихся на базе организаций реального сектора экономики;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Трудоустройства выпускников системы среднего профессионального образования;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стажировок для педагогических работников образовательных организаций на базе организаций реального сектора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по направлениям, связанным с разработкой и реализацией образовательных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программ;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материально-технической базы, учебной и (или) производственной инфраструктуры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разработки образовательных программ, в том числе с использованием цифровых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совместных научно-практических, методических мероприятий, в том числе семинаров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конференций;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-119" r="37032" b="84454"/>
          <a:stretch/>
        </p:blipFill>
        <p:spPr>
          <a:xfrm>
            <a:off x="11576050" y="8909300"/>
            <a:ext cx="7239000" cy="21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39661613-4039-CC54-2E1C-44A721A2A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4243" y="2953188"/>
            <a:ext cx="10946260" cy="5709848"/>
          </a:xfrm>
        </p:spPr>
        <p:txBody>
          <a:bodyPr>
            <a:normAutofit/>
          </a:bodyPr>
          <a:lstStyle/>
          <a:p>
            <a:pPr algn="just"/>
            <a:r>
              <a:rPr lang="ru-RU" sz="32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3250" y="-3582"/>
            <a:ext cx="15464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взаимодействия образовательных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с реальным сектором экономики в рамках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3" y="3369342"/>
            <a:ext cx="5463851" cy="363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72" y="3391481"/>
            <a:ext cx="5708906" cy="364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793" y="3325713"/>
            <a:ext cx="5930710" cy="379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5" t="792" r="-4985" b="-9710"/>
          <a:stretch/>
        </p:blipFill>
        <p:spPr>
          <a:xfrm>
            <a:off x="10172388" y="7005564"/>
            <a:ext cx="7194862" cy="461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27650" y="1787697"/>
            <a:ext cx="13706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с работодателями на тему: «Формирование нового содержания и форм оценки качества специалистов сельскохозяйственного профиля с учетом новых профессиональных стандартов и потребностей работодателей»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4"/>
          <a:stretch/>
        </p:blipFill>
        <p:spPr>
          <a:xfrm>
            <a:off x="2051050" y="7005564"/>
            <a:ext cx="7073569" cy="428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60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39661613-4039-CC54-2E1C-44A721A2A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4243" y="2953188"/>
            <a:ext cx="10946260" cy="5709848"/>
          </a:xfrm>
        </p:spPr>
        <p:txBody>
          <a:bodyPr>
            <a:normAutofit/>
          </a:bodyPr>
          <a:lstStyle/>
          <a:p>
            <a:pPr algn="just"/>
            <a:r>
              <a:rPr lang="ru-RU" sz="32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6650" y="276017"/>
            <a:ext cx="1480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взаимодействия образовательных организаций с реальным сектором экономики в рамках ФП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94" y="7180579"/>
            <a:ext cx="5868572" cy="412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16120" r="19403" b="41293"/>
          <a:stretch/>
        </p:blipFill>
        <p:spPr>
          <a:xfrm>
            <a:off x="889180" y="3074561"/>
            <a:ext cx="7655063" cy="412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114" y="3134008"/>
            <a:ext cx="7203969" cy="412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67" y="5350019"/>
            <a:ext cx="4329322" cy="577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90" y="7368471"/>
            <a:ext cx="5538440" cy="371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404850" y="2454275"/>
            <a:ext cx="508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КФК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Ч.Х.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9587" y="2645546"/>
            <a:ext cx="636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КФК  Санников М.А</a:t>
            </a:r>
            <a:r>
              <a:rPr lang="ru-RU" sz="2968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9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3">
            <a:extLst>
              <a:ext uri="{FF2B5EF4-FFF2-40B4-BE49-F238E27FC236}">
                <a16:creationId xmlns:a16="http://schemas.microsoft.com/office/drawing/2014/main" id="{39661613-4039-CC54-2E1C-44A721A2A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4243" y="2953188"/>
            <a:ext cx="10946260" cy="5709848"/>
          </a:xfrm>
        </p:spPr>
        <p:txBody>
          <a:bodyPr>
            <a:normAutofit/>
          </a:bodyPr>
          <a:lstStyle/>
          <a:p>
            <a:pPr algn="just"/>
            <a:r>
              <a:rPr lang="ru-RU" sz="32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9050" y="458480"/>
            <a:ext cx="14804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взаимодействия образовательных организаций с реальным сектором экономики в рамках ФП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5" y="3890985"/>
            <a:ext cx="4656784" cy="620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6"/>
          <a:stretch/>
        </p:blipFill>
        <p:spPr>
          <a:xfrm>
            <a:off x="6007599" y="3064260"/>
            <a:ext cx="7091011" cy="364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-12533" r="348" b="12533"/>
          <a:stretch/>
        </p:blipFill>
        <p:spPr>
          <a:xfrm>
            <a:off x="13770992" y="3116329"/>
            <a:ext cx="5280746" cy="704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0" b="9023"/>
          <a:stretch/>
        </p:blipFill>
        <p:spPr>
          <a:xfrm>
            <a:off x="6007599" y="7354717"/>
            <a:ext cx="7091011" cy="380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556249" y="1748686"/>
            <a:ext cx="13075373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базы работодателей  и организация  производственной и учебной практик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526" y="2953188"/>
            <a:ext cx="364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Вавиол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5381" y="2425323"/>
            <a:ext cx="3521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Вавиол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70992" y="2966287"/>
            <a:ext cx="510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«Земля Надежды»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5378" y="6619439"/>
            <a:ext cx="4948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«Земля надежды»</a:t>
            </a:r>
          </a:p>
        </p:txBody>
      </p:sp>
    </p:spTree>
    <p:extLst>
      <p:ext uri="{BB962C8B-B14F-4D97-AF65-F5344CB8AC3E}">
        <p14:creationId xmlns:p14="http://schemas.microsoft.com/office/powerpoint/2010/main" val="35443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56250" y="390635"/>
            <a:ext cx="14173200" cy="18245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и 28 ФЗ «Об образовании в РФ»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закона о закреплении статуса  учебно-производственных  комплексов ,создаваемых на базе СПО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66650" y="3368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899650" y="2364193"/>
            <a:ext cx="9525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Владимирович Путин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 закон о закреплении статуса учебно-производственных комплексов при СПО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предполагает: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практическую подготовку студентов;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получении диплома выпускники колледжей увидят свою первую запись в трудовой книжке.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акон предусматривает повышение финансовой устойчивости самих образовательных организаций: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базе учебно-производственных комплексов будет осуществляться: производство товаров, выполнение работ, оказание услуг по профилю образовательных программ;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прибыль, полученная в результате этой деятельности, будет направлена на развитие образовательных организаций.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1717488" y="2364193"/>
            <a:ext cx="7696200" cy="1937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1.Учебно-производственный комплекс по переработке молочной продукции.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656229" y="4301218"/>
            <a:ext cx="7876241" cy="2042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2.Учебно –производственный комплекс по переработке мясной продукции.</a:t>
            </a:r>
            <a:endParaRPr lang="ru-RU" sz="24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1656230" y="6238243"/>
            <a:ext cx="7958044" cy="219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 smtClean="0"/>
          </a:p>
          <a:p>
            <a:r>
              <a:rPr lang="ru-RU" sz="2400" b="1" dirty="0" smtClean="0"/>
              <a:t>3.Учебно-производственный </a:t>
            </a:r>
            <a:r>
              <a:rPr lang="ru-RU" sz="2400" b="1" dirty="0"/>
              <a:t>комплекс </a:t>
            </a:r>
            <a:r>
              <a:rPr lang="ru-RU" sz="2400" b="1" dirty="0" smtClean="0"/>
              <a:t>по переработке плодово-ягодной (облепихи) и овощной продукции.</a:t>
            </a:r>
            <a:endParaRPr lang="ru-RU" sz="2400" dirty="0" smtClean="0"/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717488" y="8429268"/>
            <a:ext cx="7696200" cy="2058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4.Учебно-производственный комплекс по растениеводству</a:t>
            </a:r>
            <a:endParaRPr lang="ru-RU" dirty="0"/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-119" r="37032" b="84454"/>
          <a:stretch/>
        </p:blipFill>
        <p:spPr>
          <a:xfrm>
            <a:off x="11389543" y="8532118"/>
            <a:ext cx="7273107" cy="21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03850" y="777875"/>
            <a:ext cx="12831318" cy="1905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материально –технической базы образовательно-производственного центра сельскохозяйственного кластера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5850" y="3673475"/>
            <a:ext cx="12344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юджет Федерального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национального проекта «Образование» 2023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100 000 000 рублей, из них: 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 -                 94 840,9   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4 088,88 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                -                   741,9  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327,6  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465232"/>
            <a:ext cx="5251670" cy="45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99050" y="549275"/>
            <a:ext cx="12954000" cy="20574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материально –технической базы образовательно-производственного центра сельскохозяйственного кластера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2" y="8482725"/>
            <a:ext cx="5592198" cy="3230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70" y="8688014"/>
            <a:ext cx="6553200" cy="27005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087" y="8115182"/>
            <a:ext cx="7616265" cy="33280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672" y="2218897"/>
            <a:ext cx="6495778" cy="3207178"/>
          </a:xfrm>
          <a:prstGeom prst="rect">
            <a:avLst/>
          </a:prstGeom>
        </p:spPr>
      </p:pic>
      <p:pic>
        <p:nvPicPr>
          <p:cNvPr id="15" name="Picture 7621"/>
          <p:cNvPicPr/>
          <p:nvPr/>
        </p:nvPicPr>
        <p:blipFill>
          <a:blip r:embed="rId8"/>
          <a:stretch>
            <a:fillRect/>
          </a:stretch>
        </p:blipFill>
        <p:spPr>
          <a:xfrm>
            <a:off x="8035465" y="2348854"/>
            <a:ext cx="4687805" cy="34567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850" y="5085821"/>
            <a:ext cx="7337375" cy="30596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36" y="5679029"/>
            <a:ext cx="8627373" cy="30925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6" y="2523819"/>
            <a:ext cx="6716827" cy="30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4" y="3011054"/>
            <a:ext cx="6931015" cy="389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3250" y="418647"/>
            <a:ext cx="15170324" cy="1015868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популяризации ФП «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398" y="7204507"/>
            <a:ext cx="6492881" cy="387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4" y="7021871"/>
            <a:ext cx="6931015" cy="410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159" y="3037815"/>
            <a:ext cx="6566120" cy="406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994650" y="3521075"/>
            <a:ext cx="46273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–классы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пробы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обучающихся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-119" r="37032" b="84454"/>
          <a:stretch/>
        </p:blipFill>
        <p:spPr>
          <a:xfrm>
            <a:off x="6775450" y="902114"/>
            <a:ext cx="8763000" cy="21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5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8472" y="130629"/>
            <a:ext cx="15339186" cy="921296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Амбассадоры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ФП «</a:t>
            </a: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82" y="3165485"/>
            <a:ext cx="9885136" cy="569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861050" y="1178505"/>
            <a:ext cx="11641402" cy="16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Важная миссия </a:t>
            </a:r>
            <a:r>
              <a:rPr lang="ru-RU" sz="32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Амбассадоров</a:t>
            </a:r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Профессионалитета</a:t>
            </a:r>
            <a:r>
              <a:rPr lang="ru-RU" sz="32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помогать ребятам ориентироваться в огромном мире разнообразных профессий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75850" y="9159875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600" b="1" dirty="0">
                <a:solidFill>
                  <a:srgbClr val="EE741D"/>
                </a:solidFill>
                <a:latin typeface="Times New Roman" panose="02020603050405020304" pitchFamily="18" charset="0"/>
                <a:ea typeface="Dela Gothic One"/>
                <a:cs typeface="Times New Roman" panose="02020603050405020304" pitchFamily="18" charset="0"/>
                <a:sym typeface="Dela Gothic One"/>
              </a:rPr>
              <a:t>Ты </a:t>
            </a:r>
            <a:r>
              <a:rPr lang="ru" sz="3600" b="1" dirty="0">
                <a:latin typeface="Times New Roman" panose="02020603050405020304" pitchFamily="18" charset="0"/>
                <a:ea typeface="Dela Gothic One"/>
                <a:cs typeface="Times New Roman" panose="02020603050405020304" pitchFamily="18" charset="0"/>
                <a:sym typeface="Dela Gothic One"/>
              </a:rPr>
              <a:t>в хорошей компании!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7" y="3456329"/>
            <a:ext cx="6502449" cy="568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-107182"/>
            <a:ext cx="5037757" cy="3882197"/>
          </a:xfrm>
          <a:prstGeom prst="rect">
            <a:avLst/>
          </a:prstGeom>
          <a:effectLst>
            <a:outerShdw blurRad="495300" dist="50800" dir="5400000" algn="ctr" rotWithShape="0">
              <a:srgbClr val="000000">
                <a:alpha val="75000"/>
              </a:srgbClr>
            </a:outerShdw>
            <a:softEdge rad="0"/>
          </a:effectLst>
        </p:spPr>
      </p:pic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1" y="9518952"/>
            <a:ext cx="19881849" cy="184287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8905" i="1" spc="-247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Здесь начинается путь к успеху! </a:t>
            </a:r>
            <a:endParaRPr lang="ru-RU" sz="2968" spc="-247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237" t="-2369" r="49526" b="2369"/>
          <a:stretch/>
        </p:blipFill>
        <p:spPr>
          <a:xfrm>
            <a:off x="13163398" y="158017"/>
            <a:ext cx="6940701" cy="3001596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0" y="3550027"/>
            <a:ext cx="20487034" cy="2450187"/>
          </a:xfrm>
          <a:prstGeom prst="rect">
            <a:avLst/>
          </a:prstGeom>
        </p:spPr>
        <p:txBody>
          <a:bodyPr vert="horz" lIns="150781" tIns="75390" rIns="150781" bIns="753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905" i="1" spc="-247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ГБПОУ РТ «Тувинский агропромышленный техникум» с. Балгазын </a:t>
            </a:r>
            <a:endParaRPr lang="ru-RU" sz="2968" spc="-247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017D8E-900C-4316-BC12-F4783A1E7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14" r="3423" b="3869"/>
          <a:stretch/>
        </p:blipFill>
        <p:spPr>
          <a:xfrm>
            <a:off x="6626184" y="5305364"/>
            <a:ext cx="7091067" cy="421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038294-02E0-4420-85AB-C49CAEE1B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681" r="3315"/>
          <a:stretch/>
        </p:blipFill>
        <p:spPr>
          <a:xfrm>
            <a:off x="823293" y="5287416"/>
            <a:ext cx="5011900" cy="421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A92B0B-8C6D-4F0B-B193-5A43DECB42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579" r="16" b="15561"/>
          <a:stretch/>
        </p:blipFill>
        <p:spPr>
          <a:xfrm>
            <a:off x="14319250" y="5370602"/>
            <a:ext cx="5029200" cy="408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0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90050" y="5426075"/>
            <a:ext cx="58674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</a:t>
            </a:r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94250" y="1077131"/>
            <a:ext cx="13440918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сельскохозяйственной отрасли в Республике Тыва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32050" y="3063875"/>
            <a:ext cx="15621000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Стратегия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развития агропромышленного комплекса Республики Тыва на период до 2030 года утвержденного постановлением Правительства Республики Тыва от 22.11.2019 г. № 553,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Стратегия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социально-экономического развития Республики Тыва до 2030 года утвержденного Постановлением Правительства Республики Тыва от 24.12.2018 г. № 63, основных направлениях индивидуальной программы социально-экономического развития Республики Тыва, утвержденной Распоряжением Правительства Российской Федерация от 10.04.2020 г. № 972-р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-119" r="37032" b="84454"/>
          <a:stretch/>
        </p:blipFill>
        <p:spPr>
          <a:xfrm>
            <a:off x="11347450" y="8075444"/>
            <a:ext cx="7273107" cy="21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luxe-host.ru/wp-content/uploads/3/9/7/397f5c289c850e5cfe92335895ef3af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835275"/>
            <a:ext cx="7817897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9050" y="473075"/>
            <a:ext cx="146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244475"/>
            <a:ext cx="157048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37050" y="81591"/>
            <a:ext cx="15573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Образовательно-производственного центра сельскохозяйственного кластера  на базе </a:t>
            </a:r>
          </a:p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РТ «Тувинский агропромышленный техникум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 descr="DSCN0596-1.jpg"/>
          <p:cNvSpPr>
            <a:spLocks noChangeAspect="1" noChangeArrowheads="1"/>
          </p:cNvSpPr>
          <p:nvPr/>
        </p:nvSpPr>
        <p:spPr bwMode="auto">
          <a:xfrm>
            <a:off x="256536" y="-23781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ru-RU" sz="2968"/>
          </a:p>
        </p:txBody>
      </p:sp>
      <p:sp>
        <p:nvSpPr>
          <p:cNvPr id="11" name="AutoShape 4" descr="DSCN0596-1.jpg"/>
          <p:cNvSpPr>
            <a:spLocks noChangeAspect="1" noChangeArrowheads="1"/>
          </p:cNvSpPr>
          <p:nvPr/>
        </p:nvSpPr>
        <p:spPr bwMode="auto">
          <a:xfrm>
            <a:off x="507838" y="1348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ru-RU" sz="2968"/>
          </a:p>
        </p:txBody>
      </p:sp>
      <p:sp>
        <p:nvSpPr>
          <p:cNvPr id="12" name="AutoShape 6" descr="DSCN0596-1.jpg"/>
          <p:cNvSpPr>
            <a:spLocks noChangeAspect="1" noChangeArrowheads="1"/>
          </p:cNvSpPr>
          <p:nvPr/>
        </p:nvSpPr>
        <p:spPr bwMode="auto">
          <a:xfrm>
            <a:off x="759139" y="264787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ru-RU" sz="2968"/>
          </a:p>
        </p:txBody>
      </p:sp>
      <p:pic>
        <p:nvPicPr>
          <p:cNvPr id="2" name="Picture 14" descr="http://savevillage.gosarhivrt.ru/wp-content/uploads/2018/01/map-tuva.png">
            <a:extLst>
              <a:ext uri="{FF2B5EF4-FFF2-40B4-BE49-F238E27FC236}">
                <a16:creationId xmlns:a16="http://schemas.microsoft.com/office/drawing/2014/main" id="{F150DB77-4A1E-6957-676F-DB2EEAEC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3" y="2918651"/>
            <a:ext cx="10437728" cy="63670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2846" y="6218584"/>
            <a:ext cx="1447799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8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ТТА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5850" y="5560335"/>
            <a:ext cx="1310821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8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ТСХТ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1650" y="6518506"/>
            <a:ext cx="1143000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8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ТТТ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5070" y="6625878"/>
            <a:ext cx="1524000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98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ТАПТ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6" b="41367"/>
          <a:stretch/>
        </p:blipFill>
        <p:spPr>
          <a:xfrm>
            <a:off x="122509" y="10368406"/>
            <a:ext cx="9949086" cy="808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227" y="2001302"/>
            <a:ext cx="5115102" cy="44691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86" y="6625878"/>
            <a:ext cx="7033654" cy="35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90050" y="5426075"/>
            <a:ext cx="58674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</a:t>
            </a:r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0450" y="244475"/>
            <a:ext cx="13364718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Образовательно-производственного центра сельскохозяйственного кластера  на базе 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РТ «Тувинский агропромышленный техникум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68" y="146504"/>
            <a:ext cx="1570482" cy="1295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9862" y="2911474"/>
            <a:ext cx="5380482" cy="7239001"/>
          </a:xfrm>
          <a:prstGeom prst="rect">
            <a:avLst/>
          </a:prstGeom>
          <a:solidFill>
            <a:srgbClr val="FDEADA"/>
          </a:solidFill>
          <a:ln>
            <a:solidFill>
              <a:srgbClr val="E9D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образовательно-производственного центра сельскохозяйственного кластера: развитие современной инфраструктуры подготовки кадров, способной обеспечивать подготовку квалифицированных рабочих (служащих) и специалистов среднего звена в соответствии с потребностями региональной экономики, гибко реагировать на социально-экономические изменения в регионе и предоставлять широкие возможности для различных категорий населения в приобретении необходимых профессиональных квалификаций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09075" y="2875212"/>
            <a:ext cx="5322303" cy="7275263"/>
          </a:xfrm>
          <a:prstGeom prst="rect">
            <a:avLst/>
          </a:prstGeom>
          <a:solidFill>
            <a:srgbClr val="FDE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региональный образовательно-производственный центр непрерывного профессионального образования, включающий в себя 4 техникума, под единым брендом, для подготовки квалифицированных кадров в соответствии с требованиями рынка труда, способных к эффективной работе по специальности на уровне мировых стандартов WS, готовых к постоянному профессиональному росту и профессиональной мобильности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776545" y="2911474"/>
            <a:ext cx="6248400" cy="7427662"/>
          </a:xfrm>
          <a:prstGeom prst="rect">
            <a:avLst/>
          </a:prstGeom>
          <a:solidFill>
            <a:srgbClr val="FDE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трудоустройства выпускников системы среднего профессионального образования; </a:t>
            </a:r>
          </a:p>
          <a:p>
            <a:pPr lvl="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-Привлечение организаций реального сектора экономики к подготовке рабочих кадров;</a:t>
            </a:r>
          </a:p>
          <a:p>
            <a:pPr lvl="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благоприятных условий для развития практико-ориентированной модели подготовки рабочих кадров в качестве элемента образовательной деятельности в сфере среднего профессионального образования на территории Республики Тыва;</a:t>
            </a:r>
          </a:p>
          <a:p>
            <a:pPr lvl="0"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кадрового потенциала и формирования системы подготовки высококвалифицированных специалистов (рабочих кадров) для сельского хозяйства, в том числе путем обучения на производстве, с учетом текущих и перспективных потребностей в специалистах заинтересованных организаций и хозяйствующих субъектов Республики Тыва.</a:t>
            </a:r>
          </a:p>
        </p:txBody>
      </p:sp>
    </p:spTree>
    <p:extLst>
      <p:ext uri="{BB962C8B-B14F-4D97-AF65-F5344CB8AC3E}">
        <p14:creationId xmlns:p14="http://schemas.microsoft.com/office/powerpoint/2010/main" val="5961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5850" y="568767"/>
            <a:ext cx="11887200" cy="105292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кластер СПО Республики Тыва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441449" y="2911474"/>
            <a:ext cx="6470207" cy="27561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 агропромышленный техникум</a:t>
            </a:r>
          </a:p>
          <a:p>
            <a:pPr algn="ctr"/>
            <a:r>
              <a:rPr lang="ru-RU" sz="3958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505 обучающихся</a:t>
            </a:r>
          </a:p>
        </p:txBody>
      </p:sp>
      <p:sp>
        <p:nvSpPr>
          <p:cNvPr id="7" name="Овал 6"/>
          <p:cNvSpPr/>
          <p:nvPr/>
        </p:nvSpPr>
        <p:spPr>
          <a:xfrm>
            <a:off x="11819827" y="2759074"/>
            <a:ext cx="6995224" cy="267462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 технологический техникум</a:t>
            </a:r>
          </a:p>
          <a:p>
            <a:pPr algn="ctr"/>
            <a:r>
              <a:rPr lang="ru-RU" sz="3958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419 обучающихся</a:t>
            </a:r>
          </a:p>
        </p:txBody>
      </p:sp>
      <p:sp>
        <p:nvSpPr>
          <p:cNvPr id="8" name="Овал 7"/>
          <p:cNvSpPr/>
          <p:nvPr/>
        </p:nvSpPr>
        <p:spPr>
          <a:xfrm>
            <a:off x="1822449" y="7483475"/>
            <a:ext cx="6496489" cy="32448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 сельскохозяйственный техникум</a:t>
            </a:r>
          </a:p>
          <a:p>
            <a:pPr algn="ctr"/>
            <a:r>
              <a:rPr lang="ru-RU" sz="3958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943 обучающихся</a:t>
            </a:r>
          </a:p>
        </p:txBody>
      </p:sp>
      <p:sp>
        <p:nvSpPr>
          <p:cNvPr id="9" name="Овал 8"/>
          <p:cNvSpPr/>
          <p:nvPr/>
        </p:nvSpPr>
        <p:spPr>
          <a:xfrm>
            <a:off x="11902150" y="7254875"/>
            <a:ext cx="6912901" cy="33781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DEAD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958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 техникум</a:t>
            </a:r>
          </a:p>
          <a:p>
            <a:pPr algn="ctr"/>
            <a:r>
              <a:rPr lang="ru-RU" sz="3958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агротехнологий</a:t>
            </a:r>
            <a:endParaRPr lang="ru-RU" sz="3958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958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 обучающихся</a:t>
            </a:r>
          </a:p>
        </p:txBody>
      </p:sp>
      <p:sp>
        <p:nvSpPr>
          <p:cNvPr id="10" name="Выноска с четырьмя стрелками 9"/>
          <p:cNvSpPr/>
          <p:nvPr/>
        </p:nvSpPr>
        <p:spPr>
          <a:xfrm>
            <a:off x="6590158" y="3132995"/>
            <a:ext cx="6785132" cy="6343190"/>
          </a:xfrm>
          <a:prstGeom prst="quadArrowCallout">
            <a:avLst>
              <a:gd name="adj1" fmla="val 26374"/>
              <a:gd name="adj2" fmla="val 33280"/>
              <a:gd name="adj3" fmla="val 13441"/>
              <a:gd name="adj4" fmla="val 57959"/>
            </a:avLst>
          </a:prstGeom>
          <a:solidFill>
            <a:srgbClr val="FFC000"/>
          </a:solidFill>
          <a:ln>
            <a:solidFill>
              <a:srgbClr val="DCE6F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993104" y="5425034"/>
            <a:ext cx="5979237" cy="2677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150781" tIns="75390" rIns="150781" bIns="753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61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контингент сети</a:t>
            </a:r>
          </a:p>
          <a:p>
            <a:pPr algn="ctr"/>
            <a:r>
              <a:rPr lang="ru-RU" sz="6596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2192</a:t>
            </a:r>
          </a:p>
        </p:txBody>
      </p:sp>
    </p:spTree>
    <p:extLst>
      <p:ext uri="{BB962C8B-B14F-4D97-AF65-F5344CB8AC3E}">
        <p14:creationId xmlns:p14="http://schemas.microsoft.com/office/powerpoint/2010/main" val="23372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049" y="316510"/>
            <a:ext cx="12825945" cy="158080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Сетевая реализация образовательных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ФП «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набора по программам ФП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- 490 чел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294585"/>
              </p:ext>
            </p:extLst>
          </p:nvPr>
        </p:nvGraphicFramePr>
        <p:xfrm>
          <a:off x="1212850" y="2835275"/>
          <a:ext cx="17907000" cy="10029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0">
                  <a:extLst>
                    <a:ext uri="{9D8B030D-6E8A-4147-A177-3AD203B41FA5}">
                      <a16:colId xmlns:a16="http://schemas.microsoft.com/office/drawing/2014/main" val="359975514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83891393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79869629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53270921"/>
                    </a:ext>
                  </a:extLst>
                </a:gridCol>
              </a:tblGrid>
              <a:tr h="524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300" dirty="0">
                          <a:effectLst/>
                        </a:rPr>
                        <a:t>          ГБПОУ РТ ТАПТ</a:t>
                      </a:r>
                      <a:endParaRPr lang="ru-RU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300" dirty="0">
                          <a:effectLst/>
                        </a:rPr>
                        <a:t>ГБПОУ РТ ТСХТ</a:t>
                      </a:r>
                      <a:endParaRPr lang="ru-RU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300" dirty="0">
                          <a:effectLst/>
                        </a:rPr>
                        <a:t>ГБПОУ РТ ТТА</a:t>
                      </a:r>
                      <a:endParaRPr lang="ru-RU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300" dirty="0">
                          <a:effectLst/>
                        </a:rPr>
                        <a:t>ГБПОУ РТ ТТТ</a:t>
                      </a:r>
                      <a:endParaRPr lang="ru-RU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1266932955"/>
                  </a:ext>
                </a:extLst>
              </a:tr>
              <a:tr h="9623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19.02.12 «Технология продуктов животного происхождения</a:t>
                      </a:r>
                      <a:r>
                        <a:rPr lang="ru-RU" sz="3000" dirty="0" smtClean="0">
                          <a:effectLst/>
                        </a:rPr>
                        <a:t>»  - 3,10/2,10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19.02.12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38515658"/>
                  </a:ext>
                </a:extLst>
              </a:tr>
              <a:tr h="954064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dirty="0">
                          <a:effectLst/>
                        </a:rPr>
                        <a:t>35.02.01 «Лесное и лесопарковое хозяйство</a:t>
                      </a:r>
                      <a:r>
                        <a:rPr lang="ru-RU" sz="3000" dirty="0" smtClean="0">
                          <a:effectLst/>
                        </a:rPr>
                        <a:t>» -3,10/2,10</a:t>
                      </a:r>
                      <a:endParaRPr lang="ru-RU" sz="3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2500263363"/>
                  </a:ext>
                </a:extLst>
              </a:tr>
              <a:tr h="1326796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dirty="0">
                          <a:effectLst/>
                        </a:rPr>
                        <a:t>19.02.11 «Технология продуктов питания животного происхождения</a:t>
                      </a:r>
                      <a:r>
                        <a:rPr lang="ru-RU" sz="3000" dirty="0" smtClean="0">
                          <a:effectLst/>
                        </a:rPr>
                        <a:t>» -3,10/2,10</a:t>
                      </a:r>
                      <a:endParaRPr lang="ru-RU" sz="3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19.02.11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19.02.11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4280962765"/>
                  </a:ext>
                </a:extLst>
              </a:tr>
              <a:tr h="962339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dirty="0">
                          <a:effectLst/>
                        </a:rPr>
                        <a:t>35.02.16 «Эксплуатация и ремонт с/х техники и оборудования</a:t>
                      </a:r>
                      <a:r>
                        <a:rPr lang="ru-RU" sz="3000" dirty="0" smtClean="0">
                          <a:effectLst/>
                        </a:rPr>
                        <a:t>» -3,10/2,10</a:t>
                      </a:r>
                      <a:endParaRPr lang="ru-RU" sz="3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35.02.16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3044229430"/>
                  </a:ext>
                </a:extLst>
              </a:tr>
              <a:tr h="481173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dirty="0">
                          <a:effectLst/>
                        </a:rPr>
                        <a:t>35.02.05 «Агрономия</a:t>
                      </a:r>
                      <a:r>
                        <a:rPr lang="ru-RU" sz="3000" dirty="0" smtClean="0">
                          <a:effectLst/>
                        </a:rPr>
                        <a:t>» -3,10/2,10</a:t>
                      </a:r>
                      <a:endParaRPr lang="ru-RU" sz="3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35.02.05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2250838712"/>
                  </a:ext>
                </a:extLst>
              </a:tr>
              <a:tr h="877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35.01.01 «Мастер по лесному хозяйству»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35.01.01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2805105462"/>
                  </a:ext>
                </a:extLst>
              </a:tr>
              <a:tr h="877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>
                          <a:effectLst/>
                        </a:rPr>
                        <a:t>35.01.26 «Мастер растениеводства»</a:t>
                      </a:r>
                      <a:endParaRPr lang="ru-RU" sz="3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35.01.26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387618641"/>
                  </a:ext>
                </a:extLst>
              </a:tr>
              <a:tr h="13267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35.01.27 «Мастер сельскохозяйственного производства»</a:t>
                      </a:r>
                      <a:endParaRPr lang="ru-RU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35.01.27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/>
                </a:tc>
                <a:extLst>
                  <a:ext uri="{0D108BD9-81ED-4DB2-BD59-A6C34878D82A}">
                    <a16:rowId xmlns:a16="http://schemas.microsoft.com/office/drawing/2014/main" val="32681637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55875" y="3093710"/>
            <a:ext cx="304572" cy="6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0781" tIns="75390" rIns="150781" bIns="753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968"/>
          </a:p>
        </p:txBody>
      </p:sp>
    </p:spTree>
    <p:extLst>
      <p:ext uri="{BB962C8B-B14F-4D97-AF65-F5344CB8AC3E}">
        <p14:creationId xmlns:p14="http://schemas.microsoft.com/office/powerpoint/2010/main" val="206733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70450" y="216807"/>
            <a:ext cx="14630400" cy="19303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дополнительного профессионального образования педагогических работников, также работников предприятий, победителей и призеров чемпионатов профессионального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мастерства в рамках ФП «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4949551"/>
              </p:ext>
            </p:extLst>
          </p:nvPr>
        </p:nvGraphicFramePr>
        <p:xfrm>
          <a:off x="374650" y="3216275"/>
          <a:ext cx="82296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51850" y="3063875"/>
            <a:ext cx="11049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методических работников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освоению компетенций, обеспечивающих реализацию мероприятий ФП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том числе в части получения производственных навыков и навыков конструирования образовательных программ под запросы работодателей и экономики,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 ч (март-декабрь 2023г)- 6 чел;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педагогических работников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(преподавателей  и мастеров производственного обучения) по освоению компетенций, обеспечивающих реализацию мероприятий ФП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том числе в части получения производственных навыков,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 ч (март-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екабрь 2023г) – 40 чел;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работников, приходящих с производства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призеров  и победителей чемпионатов профессионального мастерства по освоению компетенций, обеспечивающих реализацию мероприятий ФП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том числе в части получения педагогических навыков 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252ч  (март-декабрь 2023г) – 14 чел.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449" y="701674"/>
            <a:ext cx="13106541" cy="17746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предприятий- партнеров в составе кластера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5" y="2249139"/>
            <a:ext cx="9385939" cy="6382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3" t="61061"/>
          <a:stretch/>
        </p:blipFill>
        <p:spPr>
          <a:xfrm>
            <a:off x="1767778" y="8427660"/>
            <a:ext cx="7674672" cy="293298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405573" y="2606675"/>
            <a:ext cx="1117849" cy="9812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Овал 5"/>
          <p:cNvSpPr/>
          <p:nvPr/>
        </p:nvSpPr>
        <p:spPr>
          <a:xfrm>
            <a:off x="3409905" y="3657261"/>
            <a:ext cx="1117857" cy="1039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3405576" y="4920231"/>
            <a:ext cx="1117857" cy="1039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Овал 7"/>
          <p:cNvSpPr/>
          <p:nvPr/>
        </p:nvSpPr>
        <p:spPr>
          <a:xfrm>
            <a:off x="3357911" y="6239597"/>
            <a:ext cx="1117857" cy="1039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Овал 8"/>
          <p:cNvSpPr/>
          <p:nvPr/>
        </p:nvSpPr>
        <p:spPr>
          <a:xfrm>
            <a:off x="3405573" y="7518081"/>
            <a:ext cx="1117857" cy="1039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Овал 9"/>
          <p:cNvSpPr/>
          <p:nvPr/>
        </p:nvSpPr>
        <p:spPr>
          <a:xfrm>
            <a:off x="3405575" y="8683293"/>
            <a:ext cx="1117857" cy="1039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Овал 10"/>
          <p:cNvSpPr/>
          <p:nvPr/>
        </p:nvSpPr>
        <p:spPr>
          <a:xfrm>
            <a:off x="3346342" y="9984577"/>
            <a:ext cx="1117857" cy="1039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17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975850" y="473076"/>
            <a:ext cx="9144000" cy="10515599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Вавиол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Тунев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В.Н.</a:t>
            </a:r>
          </a:p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К(Ф)Х 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Ч.Х-Д</a:t>
            </a:r>
          </a:p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К(Ф)Х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Санников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ПХ «Бай-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Манзай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Э.А.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«Земля Надежды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Куулар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Нарийн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Чигжит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О.Э.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2404" indent="-942404">
              <a:lnSpc>
                <a:spcPct val="150000"/>
              </a:lnSpc>
              <a:buBlip>
                <a:blip r:embed="rId4"/>
              </a:buBlip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путь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Эней С.С.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001758" y="473076"/>
            <a:ext cx="157048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45985" y="4278338"/>
            <a:ext cx="7377078" cy="10549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УПРАВЛЯЮЩАЯ КОМПАНИЯ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21449" y="5775781"/>
            <a:ext cx="13417416" cy="15435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2839124" y="7314860"/>
            <a:ext cx="15141075" cy="1997870"/>
          </a:xfrm>
          <a:prstGeom prst="triangle">
            <a:avLst>
              <a:gd name="adj" fmla="val 5011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46119" y="1142624"/>
            <a:ext cx="6886815" cy="9210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6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НАБЛЮДАТЕЛЬНЫЙ СОВЕТ</a:t>
            </a:r>
          </a:p>
        </p:txBody>
      </p:sp>
      <p:pic>
        <p:nvPicPr>
          <p:cNvPr id="1026" name="Picture 2" descr="http://www.avia-college-uu.ru/wp-content/uploads/2022/11/logoPro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18" y="1400610"/>
            <a:ext cx="2904883" cy="289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33501" y="9235015"/>
            <a:ext cx="4393313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ЯКОРНЫЕ РАБОТОДАТЕЛИ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6050" y="9235015"/>
            <a:ext cx="19958050" cy="20739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1229" y="9521418"/>
            <a:ext cx="2658335" cy="14949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Глава КФК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Ч.Х.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89719" y="9512745"/>
            <a:ext cx="2986193" cy="14886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«Земля надежды»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08029" y="7586614"/>
            <a:ext cx="3681730" cy="1654347"/>
          </a:xfrm>
          <a:prstGeom prst="roundRect">
            <a:avLst/>
          </a:prstGeom>
          <a:solidFill>
            <a:srgbClr val="1F497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3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«ВАВИОЛ»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832390" y="9501828"/>
            <a:ext cx="2746493" cy="1502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ПХ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830045" y="9501828"/>
            <a:ext cx="2317829" cy="14886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Нарийн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-Гол»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399037" y="9501828"/>
            <a:ext cx="2403502" cy="14886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путь»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73649" y="9527637"/>
            <a:ext cx="2611986" cy="14886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КФК Санников М.А.</a:t>
            </a:r>
          </a:p>
        </p:txBody>
      </p:sp>
      <p:sp>
        <p:nvSpPr>
          <p:cNvPr id="39" name="Правильный пятиугольник 38"/>
          <p:cNvSpPr/>
          <p:nvPr/>
        </p:nvSpPr>
        <p:spPr>
          <a:xfrm>
            <a:off x="7342130" y="5695609"/>
            <a:ext cx="1832482" cy="1220015"/>
          </a:xfrm>
          <a:prstGeom prst="pentagon">
            <a:avLst/>
          </a:prstGeom>
          <a:solidFill>
            <a:srgbClr val="E9D39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3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ТТА</a:t>
            </a:r>
          </a:p>
        </p:txBody>
      </p:sp>
      <p:sp>
        <p:nvSpPr>
          <p:cNvPr id="41" name="Правильный пятиугольник 40"/>
          <p:cNvSpPr/>
          <p:nvPr/>
        </p:nvSpPr>
        <p:spPr>
          <a:xfrm>
            <a:off x="4352582" y="5674272"/>
            <a:ext cx="2018549" cy="1361022"/>
          </a:xfrm>
          <a:prstGeom prst="pentagon">
            <a:avLst/>
          </a:prstGeom>
          <a:solidFill>
            <a:srgbClr val="E9D39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3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ТАПТ</a:t>
            </a:r>
          </a:p>
        </p:txBody>
      </p:sp>
      <p:sp>
        <p:nvSpPr>
          <p:cNvPr id="42" name="Правильный пятиугольник 41"/>
          <p:cNvSpPr/>
          <p:nvPr/>
        </p:nvSpPr>
        <p:spPr>
          <a:xfrm>
            <a:off x="11795843" y="5600544"/>
            <a:ext cx="2018549" cy="1361022"/>
          </a:xfrm>
          <a:prstGeom prst="pentagon">
            <a:avLst/>
          </a:prstGeom>
          <a:solidFill>
            <a:srgbClr val="E9D39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3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ТТТ</a:t>
            </a:r>
          </a:p>
        </p:txBody>
      </p:sp>
      <p:sp>
        <p:nvSpPr>
          <p:cNvPr id="43" name="Правильный пятиугольник 42"/>
          <p:cNvSpPr/>
          <p:nvPr/>
        </p:nvSpPr>
        <p:spPr>
          <a:xfrm>
            <a:off x="14545849" y="5554602"/>
            <a:ext cx="2018549" cy="1361022"/>
          </a:xfrm>
          <a:prstGeom prst="pentagon">
            <a:avLst/>
          </a:prstGeom>
          <a:solidFill>
            <a:srgbClr val="E9D39C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68" b="1" dirty="0">
                <a:solidFill>
                  <a:schemeClr val="tx1"/>
                </a:solidFill>
              </a:rPr>
              <a:t>ТСХТ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32251" y="149721"/>
            <a:ext cx="15621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структура образовательно-производственного кластера</a:t>
            </a:r>
          </a:p>
        </p:txBody>
      </p:sp>
      <p:sp>
        <p:nvSpPr>
          <p:cNvPr id="25" name="Двойная стрелка влево/вправо 24"/>
          <p:cNvSpPr/>
          <p:nvPr/>
        </p:nvSpPr>
        <p:spPr>
          <a:xfrm rot="16200000">
            <a:off x="9851107" y="5281616"/>
            <a:ext cx="912199" cy="593689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6" name="Прямоугольник 25"/>
          <p:cNvSpPr/>
          <p:nvPr/>
        </p:nvSpPr>
        <p:spPr>
          <a:xfrm>
            <a:off x="6660356" y="2674058"/>
            <a:ext cx="7377078" cy="1120578"/>
          </a:xfrm>
          <a:prstGeom prst="rect">
            <a:avLst/>
          </a:prstGeom>
          <a:solidFill>
            <a:srgbClr val="E9D39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6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</a:p>
        </p:txBody>
      </p:sp>
      <p:sp>
        <p:nvSpPr>
          <p:cNvPr id="27" name="Двойная стрелка влево/вправо 26"/>
          <p:cNvSpPr/>
          <p:nvPr/>
        </p:nvSpPr>
        <p:spPr>
          <a:xfrm rot="16200000">
            <a:off x="9870712" y="3610022"/>
            <a:ext cx="872991" cy="558326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8" name="Двойная стрелка влево/вправо 27"/>
          <p:cNvSpPr/>
          <p:nvPr/>
        </p:nvSpPr>
        <p:spPr>
          <a:xfrm rot="16200000">
            <a:off x="9814999" y="2015719"/>
            <a:ext cx="949053" cy="593689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</p:spTree>
    <p:extLst>
      <p:ext uri="{BB962C8B-B14F-4D97-AF65-F5344CB8AC3E}">
        <p14:creationId xmlns:p14="http://schemas.microsoft.com/office/powerpoint/2010/main" val="39177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1104</TotalTime>
  <Words>1149</Words>
  <Application>Microsoft Office PowerPoint</Application>
  <PresentationFormat>Произвольный</PresentationFormat>
  <Paragraphs>179</Paragraphs>
  <Slides>20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Courier New</vt:lpstr>
      <vt:lpstr>Dela Gothic One</vt:lpstr>
      <vt:lpstr>Tahoma</vt:lpstr>
      <vt:lpstr>Times New Roman</vt:lpstr>
      <vt:lpstr>Wingdings</vt:lpstr>
      <vt:lpstr>Office Theme</vt:lpstr>
      <vt:lpstr>Презентация PowerPoint</vt:lpstr>
      <vt:lpstr>Развитие сельскохозяйственной отрасли в Республике Тыва</vt:lpstr>
      <vt:lpstr>Презентация PowerPoint</vt:lpstr>
      <vt:lpstr>Создание Образовательно-производственного центра сельскохозяйственного кластера  на базе  ГБПОУ РТ «Тувинский агропромышленный техникум» </vt:lpstr>
      <vt:lpstr>Сельскохозяйственный кластер СПО Республики Тыва</vt:lpstr>
      <vt:lpstr>Сетевая реализация образовательных программ в рамках  ФП «Профессионалитет» План набора по программам ФП «Профессионалитет»  на 2023г - 490 чел</vt:lpstr>
      <vt:lpstr>Организация дополнительного профессионального образования педагогических работников, также работников предприятий, победителей и призеров чемпионатов профессионального  мастерства в рамках ФП «Профессионалитет» </vt:lpstr>
      <vt:lpstr>Количество предприятий- партнеров в составе кластера</vt:lpstr>
      <vt:lpstr>Презентация PowerPoint</vt:lpstr>
      <vt:lpstr>Уровни взаимодействия образовательных организаций с реальным сектором экономики в рамках  ФП «Профессионалитет»</vt:lpstr>
      <vt:lpstr>Презентация PowerPoint</vt:lpstr>
      <vt:lpstr>Презентация PowerPoint</vt:lpstr>
      <vt:lpstr>Презентация PowerPoint</vt:lpstr>
      <vt:lpstr>О внесении изменений в ст 27 и 28 ФЗ «Об образовании в РФ» Об утверждении закона о закреплении статуса  учебно-производственных  комплексов ,создаваемых на базе СПО</vt:lpstr>
      <vt:lpstr>Оснащение материально –технической базы образовательно-производственного центра сельскохозяйственного кластера</vt:lpstr>
      <vt:lpstr>Оснащение материально –технической базы образовательно-производственного центра сельскохозяйственного кластера</vt:lpstr>
      <vt:lpstr>Мероприятия по популяризации ФП «Профессионалитет» </vt:lpstr>
      <vt:lpstr>Амбассадоры ФП «Профессионалитет»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RePack by Diakov</cp:lastModifiedBy>
  <cp:revision>188</cp:revision>
  <dcterms:created xsi:type="dcterms:W3CDTF">2023-01-31T04:04:25Z</dcterms:created>
  <dcterms:modified xsi:type="dcterms:W3CDTF">2023-02-07T04:20:04Z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