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  <p:sldId id="257" r:id="rId3"/>
    <p:sldId id="259" r:id="rId4"/>
    <p:sldId id="258" r:id="rId5"/>
    <p:sldId id="260" r:id="rId6"/>
    <p:sldId id="261" r:id="rId7"/>
    <p:sldId id="264" r:id="rId8"/>
    <p:sldId id="270" r:id="rId9"/>
    <p:sldId id="271" r:id="rId10"/>
    <p:sldId id="267" r:id="rId11"/>
  </p:sldIdLst>
  <p:sldSz cx="12192000" cy="6858000"/>
  <p:notesSz cx="12192000" cy="6858000"/>
  <p:embeddedFontLst>
    <p:embeddedFont>
      <p:font typeface="Bauhaus 93" panose="04030905020B02020C02" pitchFamily="8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entury Gothic,Bold" panose="020B0604020202020204" charset="0"/>
      <p:bold r:id="rId21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Финансирование, тыс.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4A-4E94-86BA-E590B94D95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4A-4E94-86BA-E590B94D95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4A-4E94-86BA-E590B94D955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50474,2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4A-4E94-86BA-E590B94D9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республиканский бюджет </c:v>
                </c:pt>
                <c:pt idx="1">
                  <c:v>муниципальный бюджет </c:v>
                </c:pt>
                <c:pt idx="2">
                  <c:v>внебюджетные источники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136267.9</c:v>
                </c:pt>
                <c:pt idx="1">
                  <c:v>50474.2</c:v>
                </c:pt>
                <c:pt idx="2">
                  <c:v>21288.3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34A-4E94-86BA-E590B94D9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159334858137519E-2"/>
          <c:y val="0.81938004678278709"/>
          <c:w val="0.80638581305783508"/>
          <c:h val="8.9870121308751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3AA55D7-5C5D-4903-909C-2151B70E0BFB}" type="datetimeFigureOut">
              <a:rPr lang="ru-RU" smtClean="0"/>
              <a:t>пт 29.09.23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F24FCD6-BFBE-4730-81A3-4A2B2135C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98587" y="1484914"/>
            <a:ext cx="571137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Тыва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44" y="457236"/>
            <a:ext cx="1230734" cy="1227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2781" y="5851927"/>
            <a:ext cx="42179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Кызыл, 2023 г</a:t>
            </a:r>
            <a:r>
              <a:rPr lang="tt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11" y="4362920"/>
            <a:ext cx="3657600" cy="1247775"/>
          </a:xfrm>
          <a:prstGeom prst="rect">
            <a:avLst/>
          </a:prstGeom>
        </p:spPr>
      </p:pic>
      <p:pic>
        <p:nvPicPr>
          <p:cNvPr id="10" name="Picture 175"/>
          <p:cNvPicPr>
            <a:picLocks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38312" cy="3012308"/>
          </a:xfrm>
          <a:prstGeom prst="rect">
            <a:avLst/>
          </a:prstGeom>
          <a:noFill/>
          <a:ex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DC232E-7457-4013-A22D-0296059E94F5}"/>
              </a:ext>
            </a:extLst>
          </p:cNvPr>
          <p:cNvSpPr/>
          <p:nvPr/>
        </p:nvSpPr>
        <p:spPr>
          <a:xfrm>
            <a:off x="1247150" y="2771526"/>
            <a:ext cx="10298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итогах летнего отдыха  и оздоровления детей на территории Республики Тыва в 2023 г.</a:t>
            </a:r>
          </a:p>
        </p:txBody>
      </p:sp>
    </p:spTree>
    <p:extLst>
      <p:ext uri="{BB962C8B-B14F-4D97-AF65-F5344CB8AC3E}">
        <p14:creationId xmlns:p14="http://schemas.microsoft.com/office/powerpoint/2010/main" val="6640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reeform 25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" name="Picture 25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8116"/>
            <a:ext cx="12192000" cy="254000"/>
          </a:xfrm>
          <a:prstGeom prst="rect">
            <a:avLst/>
          </a:prstGeom>
          <a:noFill/>
          <a:extLst/>
        </p:spPr>
      </p:pic>
      <p:pic>
        <p:nvPicPr>
          <p:cNvPr id="258" name="Picture 258"/>
          <p:cNvPicPr>
            <a:picLocks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044" y="14918"/>
            <a:ext cx="8410956" cy="3768852"/>
          </a:xfrm>
          <a:prstGeom prst="rect">
            <a:avLst/>
          </a:prstGeom>
          <a:noFill/>
          <a:extLst/>
        </p:spPr>
      </p:pic>
      <p:sp>
        <p:nvSpPr>
          <p:cNvPr id="263" name="Freeform 263"/>
          <p:cNvSpPr/>
          <p:nvPr/>
        </p:nvSpPr>
        <p:spPr>
          <a:xfrm>
            <a:off x="112172" y="2818548"/>
            <a:ext cx="1983444" cy="1520701"/>
          </a:xfrm>
          <a:custGeom>
            <a:avLst/>
            <a:gdLst/>
            <a:ahLst/>
            <a:cxnLst/>
            <a:rect l="0" t="0" r="0" b="0"/>
            <a:pathLst>
              <a:path w="2438401" h="3065017">
                <a:moveTo>
                  <a:pt x="0" y="101600"/>
                </a:moveTo>
                <a:cubicBezTo>
                  <a:pt x="0" y="45465"/>
                  <a:pt x="45466" y="0"/>
                  <a:pt x="101600" y="0"/>
                </a:cubicBezTo>
                <a:lnTo>
                  <a:pt x="2336801" y="0"/>
                </a:lnTo>
                <a:cubicBezTo>
                  <a:pt x="2392934" y="0"/>
                  <a:pt x="2438401" y="45465"/>
                  <a:pt x="2438401" y="101600"/>
                </a:cubicBezTo>
                <a:lnTo>
                  <a:pt x="2438401" y="2963417"/>
                </a:lnTo>
                <a:cubicBezTo>
                  <a:pt x="2438401" y="3019552"/>
                  <a:pt x="2392934" y="3065017"/>
                  <a:pt x="2336801" y="3065017"/>
                </a:cubicBezTo>
                <a:lnTo>
                  <a:pt x="101600" y="3065017"/>
                </a:lnTo>
                <a:cubicBezTo>
                  <a:pt x="45466" y="3065017"/>
                  <a:pt x="0" y="3019552"/>
                  <a:pt x="0" y="2963417"/>
                </a:cubicBezTo>
                <a:close/>
                <a:moveTo>
                  <a:pt x="1155065" y="434606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7644" y="3220340"/>
            <a:ext cx="2121915" cy="38100"/>
          </a:xfrm>
          <a:prstGeom prst="rect">
            <a:avLst/>
          </a:prstGeom>
          <a:noFill/>
          <a:extLst/>
        </p:spPr>
      </p:pic>
      <p:sp>
        <p:nvSpPr>
          <p:cNvPr id="266" name="Freeform 266"/>
          <p:cNvSpPr/>
          <p:nvPr/>
        </p:nvSpPr>
        <p:spPr>
          <a:xfrm>
            <a:off x="97048" y="1177948"/>
            <a:ext cx="1969083" cy="1558800"/>
          </a:xfrm>
          <a:custGeom>
            <a:avLst/>
            <a:gdLst/>
            <a:ahLst/>
            <a:cxnLst/>
            <a:rect l="0" t="0" r="0" b="0"/>
            <a:pathLst>
              <a:path w="2438489" h="3065056">
                <a:moveTo>
                  <a:pt x="0" y="101600"/>
                </a:moveTo>
                <a:cubicBezTo>
                  <a:pt x="0" y="45465"/>
                  <a:pt x="45491" y="0"/>
                  <a:pt x="101612" y="0"/>
                </a:cubicBezTo>
                <a:lnTo>
                  <a:pt x="2336889" y="0"/>
                </a:lnTo>
                <a:cubicBezTo>
                  <a:pt x="2393022" y="0"/>
                  <a:pt x="2438489" y="45465"/>
                  <a:pt x="2438489" y="101600"/>
                </a:cubicBezTo>
                <a:lnTo>
                  <a:pt x="2438489" y="2963418"/>
                </a:lnTo>
                <a:cubicBezTo>
                  <a:pt x="2438489" y="3019552"/>
                  <a:pt x="2393022" y="3065056"/>
                  <a:pt x="2336889" y="3065056"/>
                </a:cubicBezTo>
                <a:lnTo>
                  <a:pt x="101612" y="3065056"/>
                </a:lnTo>
                <a:cubicBezTo>
                  <a:pt x="45491" y="3065056"/>
                  <a:pt x="0" y="3019552"/>
                  <a:pt x="0" y="2963418"/>
                </a:cubicBezTo>
                <a:close/>
                <a:moveTo>
                  <a:pt x="3797896" y="4323079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9176004" y="4826636"/>
            <a:ext cx="1044575" cy="1590027"/>
          </a:xfrm>
          <a:custGeom>
            <a:avLst/>
            <a:gdLst/>
            <a:ahLst/>
            <a:cxnLst/>
            <a:rect l="0" t="0" r="0" b="0"/>
            <a:pathLst>
              <a:path w="1044575" h="1590027">
                <a:moveTo>
                  <a:pt x="337565" y="411606"/>
                </a:moveTo>
                <a:lnTo>
                  <a:pt x="60832" y="411606"/>
                </a:lnTo>
                <a:cubicBezTo>
                  <a:pt x="75184" y="299847"/>
                  <a:pt x="115315" y="209931"/>
                  <a:pt x="181228" y="141985"/>
                </a:cubicBezTo>
                <a:cubicBezTo>
                  <a:pt x="273177" y="47370"/>
                  <a:pt x="388747" y="0"/>
                  <a:pt x="528065" y="0"/>
                </a:cubicBezTo>
                <a:cubicBezTo>
                  <a:pt x="652144" y="0"/>
                  <a:pt x="756285" y="39497"/>
                  <a:pt x="840359" y="118363"/>
                </a:cubicBezTo>
                <a:cubicBezTo>
                  <a:pt x="924432" y="197231"/>
                  <a:pt x="966469" y="290957"/>
                  <a:pt x="966469" y="399288"/>
                </a:cubicBezTo>
                <a:cubicBezTo>
                  <a:pt x="966469" y="466598"/>
                  <a:pt x="948054" y="527939"/>
                  <a:pt x="911352" y="583564"/>
                </a:cubicBezTo>
                <a:cubicBezTo>
                  <a:pt x="874649" y="639064"/>
                  <a:pt x="821309" y="684022"/>
                  <a:pt x="751331" y="718312"/>
                </a:cubicBezTo>
                <a:cubicBezTo>
                  <a:pt x="843279" y="745743"/>
                  <a:pt x="915162" y="793635"/>
                  <a:pt x="966977" y="861898"/>
                </a:cubicBezTo>
                <a:cubicBezTo>
                  <a:pt x="1018793" y="930173"/>
                  <a:pt x="1044575" y="1010615"/>
                  <a:pt x="1044575" y="1103236"/>
                </a:cubicBezTo>
                <a:cubicBezTo>
                  <a:pt x="1044575" y="1239088"/>
                  <a:pt x="994537" y="1354175"/>
                  <a:pt x="894334" y="1448511"/>
                </a:cubicBezTo>
                <a:cubicBezTo>
                  <a:pt x="794257" y="1542859"/>
                  <a:pt x="666623" y="1590027"/>
                  <a:pt x="511555" y="1590027"/>
                </a:cubicBezTo>
                <a:cubicBezTo>
                  <a:pt x="364743" y="1590027"/>
                  <a:pt x="244982" y="1545602"/>
                  <a:pt x="152400" y="1456753"/>
                </a:cubicBezTo>
                <a:cubicBezTo>
                  <a:pt x="59689" y="1367904"/>
                  <a:pt x="9016" y="1246974"/>
                  <a:pt x="0" y="1093978"/>
                </a:cubicBezTo>
                <a:lnTo>
                  <a:pt x="285114" y="1093978"/>
                </a:lnTo>
                <a:cubicBezTo>
                  <a:pt x="297434" y="1172184"/>
                  <a:pt x="324739" y="1230337"/>
                  <a:pt x="366902" y="1268412"/>
                </a:cubicBezTo>
                <a:cubicBezTo>
                  <a:pt x="409193" y="1306487"/>
                  <a:pt x="462534" y="1325537"/>
                  <a:pt x="526923" y="1325537"/>
                </a:cubicBezTo>
                <a:cubicBezTo>
                  <a:pt x="594232" y="1325537"/>
                  <a:pt x="649986" y="1303921"/>
                  <a:pt x="694181" y="1260690"/>
                </a:cubicBezTo>
                <a:cubicBezTo>
                  <a:pt x="738504" y="1217472"/>
                  <a:pt x="760602" y="1164640"/>
                  <a:pt x="760602" y="1102207"/>
                </a:cubicBezTo>
                <a:cubicBezTo>
                  <a:pt x="760602" y="1033602"/>
                  <a:pt x="730757" y="975626"/>
                  <a:pt x="671067" y="928281"/>
                </a:cubicBezTo>
                <a:cubicBezTo>
                  <a:pt x="611377" y="880935"/>
                  <a:pt x="525272" y="856589"/>
                  <a:pt x="412750" y="855217"/>
                </a:cubicBezTo>
                <a:lnTo>
                  <a:pt x="412750" y="608203"/>
                </a:lnTo>
                <a:cubicBezTo>
                  <a:pt x="482091" y="602742"/>
                  <a:pt x="533653" y="591947"/>
                  <a:pt x="567689" y="575817"/>
                </a:cubicBezTo>
                <a:cubicBezTo>
                  <a:pt x="601599" y="559689"/>
                  <a:pt x="628014" y="537590"/>
                  <a:pt x="646811" y="509397"/>
                </a:cubicBezTo>
                <a:cubicBezTo>
                  <a:pt x="665734" y="481329"/>
                  <a:pt x="675131" y="451484"/>
                  <a:pt x="675131" y="419862"/>
                </a:cubicBezTo>
                <a:cubicBezTo>
                  <a:pt x="675131" y="378713"/>
                  <a:pt x="660780" y="344550"/>
                  <a:pt x="631952" y="317500"/>
                </a:cubicBezTo>
                <a:cubicBezTo>
                  <a:pt x="603123" y="290322"/>
                  <a:pt x="565403" y="276860"/>
                  <a:pt x="518794" y="276860"/>
                </a:cubicBezTo>
                <a:cubicBezTo>
                  <a:pt x="477519" y="276860"/>
                  <a:pt x="440181" y="289306"/>
                  <a:pt x="406527" y="314451"/>
                </a:cubicBezTo>
                <a:cubicBezTo>
                  <a:pt x="372999" y="339470"/>
                  <a:pt x="350012" y="371856"/>
                  <a:pt x="337565" y="411606"/>
                </a:cubicBezTo>
                <a:close/>
                <a:moveTo>
                  <a:pt x="-7556246" y="2031364"/>
                </a:moveTo>
              </a:path>
            </a:pathLst>
          </a:custGeom>
          <a:solidFill>
            <a:srgbClr val="FFFFFF">
              <a:alpha val="1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7358380" y="4826636"/>
            <a:ext cx="1048638" cy="1551939"/>
          </a:xfrm>
          <a:custGeom>
            <a:avLst/>
            <a:gdLst/>
            <a:ahLst/>
            <a:cxnLst/>
            <a:rect l="0" t="0" r="0" b="0"/>
            <a:pathLst>
              <a:path w="1048638" h="1551939">
                <a:moveTo>
                  <a:pt x="322072" y="525906"/>
                </a:moveTo>
                <a:lnTo>
                  <a:pt x="41148" y="525906"/>
                </a:lnTo>
                <a:cubicBezTo>
                  <a:pt x="48640" y="362585"/>
                  <a:pt x="99949" y="234060"/>
                  <a:pt x="194945" y="140462"/>
                </a:cubicBezTo>
                <a:cubicBezTo>
                  <a:pt x="289940" y="46863"/>
                  <a:pt x="411988" y="0"/>
                  <a:pt x="560831" y="0"/>
                </a:cubicBezTo>
                <a:cubicBezTo>
                  <a:pt x="652779" y="0"/>
                  <a:pt x="733933" y="19431"/>
                  <a:pt x="804163" y="58166"/>
                </a:cubicBezTo>
                <a:cubicBezTo>
                  <a:pt x="874522" y="96900"/>
                  <a:pt x="930783" y="152781"/>
                  <a:pt x="972947" y="225932"/>
                </a:cubicBezTo>
                <a:cubicBezTo>
                  <a:pt x="1015238" y="298957"/>
                  <a:pt x="1036320" y="373253"/>
                  <a:pt x="1036320" y="448690"/>
                </a:cubicBezTo>
                <a:cubicBezTo>
                  <a:pt x="1036320" y="538606"/>
                  <a:pt x="1010665" y="635381"/>
                  <a:pt x="959612" y="738886"/>
                </a:cubicBezTo>
                <a:cubicBezTo>
                  <a:pt x="908430" y="842517"/>
                  <a:pt x="814959" y="964984"/>
                  <a:pt x="678941" y="1106322"/>
                </a:cubicBezTo>
                <a:lnTo>
                  <a:pt x="509142" y="1285392"/>
                </a:lnTo>
                <a:lnTo>
                  <a:pt x="1048638" y="1285392"/>
                </a:lnTo>
                <a:lnTo>
                  <a:pt x="1048638" y="1551939"/>
                </a:lnTo>
                <a:lnTo>
                  <a:pt x="0" y="1551939"/>
                </a:lnTo>
                <a:lnTo>
                  <a:pt x="0" y="1414043"/>
                </a:lnTo>
                <a:lnTo>
                  <a:pt x="468249" y="936510"/>
                </a:lnTo>
                <a:cubicBezTo>
                  <a:pt x="581405" y="821931"/>
                  <a:pt x="656716" y="729868"/>
                  <a:pt x="694054" y="660145"/>
                </a:cubicBezTo>
                <a:cubicBezTo>
                  <a:pt x="731520" y="590550"/>
                  <a:pt x="750188" y="527557"/>
                  <a:pt x="750188" y="471297"/>
                </a:cubicBezTo>
                <a:cubicBezTo>
                  <a:pt x="750188" y="413003"/>
                  <a:pt x="730758" y="364870"/>
                  <a:pt x="692023" y="326770"/>
                </a:cubicBezTo>
                <a:cubicBezTo>
                  <a:pt x="653288" y="288670"/>
                  <a:pt x="603376" y="269620"/>
                  <a:pt x="542289" y="269620"/>
                </a:cubicBezTo>
                <a:cubicBezTo>
                  <a:pt x="480567" y="269620"/>
                  <a:pt x="429133" y="292607"/>
                  <a:pt x="387985" y="338582"/>
                </a:cubicBezTo>
                <a:cubicBezTo>
                  <a:pt x="346710" y="384556"/>
                  <a:pt x="324865" y="447039"/>
                  <a:pt x="322072" y="525906"/>
                </a:cubicBezTo>
                <a:close/>
                <a:moveTo>
                  <a:pt x="-5852922" y="2031364"/>
                </a:moveTo>
              </a:path>
            </a:pathLst>
          </a:custGeom>
          <a:solidFill>
            <a:srgbClr val="FFFFFF">
              <a:alpha val="1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Rectangle 279"/>
          <p:cNvSpPr/>
          <p:nvPr/>
        </p:nvSpPr>
        <p:spPr>
          <a:xfrm>
            <a:off x="734251" y="342752"/>
            <a:ext cx="927061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200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принятые меры по итогам ЛОК-2023г</a:t>
            </a:r>
            <a:endParaRPr lang="ru-RU" sz="3600" b="1" u="sng" kern="1200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Rectangle 280"/>
          <p:cNvSpPr/>
          <p:nvPr/>
        </p:nvSpPr>
        <p:spPr>
          <a:xfrm>
            <a:off x="11891771" y="6360247"/>
            <a:ext cx="259686" cy="3696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1" dirty="0">
                <a:solidFill>
                  <a:srgbClr val="262626"/>
                </a:solidFill>
                <a:latin typeface="Century Gothic,Bold"/>
              </a:rPr>
              <a:t>8</a:t>
            </a:r>
            <a:r>
              <a:rPr lang="en-US" sz="2402" b="1" i="0" spc="0" baseline="0" dirty="0">
                <a:solidFill>
                  <a:srgbClr val="262626"/>
                </a:solidFill>
                <a:latin typeface="Century Gothic,Bold"/>
              </a:rPr>
              <a:t> </a:t>
            </a:r>
          </a:p>
        </p:txBody>
      </p:sp>
      <p:sp>
        <p:nvSpPr>
          <p:cNvPr id="282" name="Rectangle 282"/>
          <p:cNvSpPr/>
          <p:nvPr/>
        </p:nvSpPr>
        <p:spPr>
          <a:xfrm>
            <a:off x="136101" y="2811362"/>
            <a:ext cx="1877866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i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лагеря не открылись по уважительным причинам природного характера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4" name="Rectangle 284"/>
          <p:cNvSpPr/>
          <p:nvPr/>
        </p:nvSpPr>
        <p:spPr>
          <a:xfrm>
            <a:off x="149210" y="1226138"/>
            <a:ext cx="186475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своевременно (с большим опозданием) открылись 3 дневных лагеря республики</a:t>
            </a:r>
            <a:endPara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63"/>
          <p:cNvSpPr/>
          <p:nvPr/>
        </p:nvSpPr>
        <p:spPr>
          <a:xfrm>
            <a:off x="112172" y="4424066"/>
            <a:ext cx="2031436" cy="2305834"/>
          </a:xfrm>
          <a:custGeom>
            <a:avLst/>
            <a:gdLst/>
            <a:ahLst/>
            <a:cxnLst/>
            <a:rect l="0" t="0" r="0" b="0"/>
            <a:pathLst>
              <a:path w="2438401" h="3065017">
                <a:moveTo>
                  <a:pt x="0" y="101600"/>
                </a:moveTo>
                <a:cubicBezTo>
                  <a:pt x="0" y="45465"/>
                  <a:pt x="45466" y="0"/>
                  <a:pt x="101600" y="0"/>
                </a:cubicBezTo>
                <a:lnTo>
                  <a:pt x="2336801" y="0"/>
                </a:lnTo>
                <a:cubicBezTo>
                  <a:pt x="2392934" y="0"/>
                  <a:pt x="2438401" y="45465"/>
                  <a:pt x="2438401" y="101600"/>
                </a:cubicBezTo>
                <a:lnTo>
                  <a:pt x="2438401" y="2963417"/>
                </a:lnTo>
                <a:cubicBezTo>
                  <a:pt x="2438401" y="3019552"/>
                  <a:pt x="2392934" y="3065017"/>
                  <a:pt x="2336801" y="3065017"/>
                </a:cubicBezTo>
                <a:lnTo>
                  <a:pt x="101600" y="3065017"/>
                </a:lnTo>
                <a:cubicBezTo>
                  <a:pt x="45466" y="3065017"/>
                  <a:pt x="0" y="3019552"/>
                  <a:pt x="0" y="2963417"/>
                </a:cubicBezTo>
                <a:close/>
                <a:moveTo>
                  <a:pt x="1155065" y="434606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81"/>
          <p:cNvSpPr/>
          <p:nvPr/>
        </p:nvSpPr>
        <p:spPr>
          <a:xfrm>
            <a:off x="357954" y="5309239"/>
            <a:ext cx="143415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меры</a:t>
            </a:r>
          </a:p>
        </p:txBody>
      </p:sp>
      <p:sp>
        <p:nvSpPr>
          <p:cNvPr id="24" name="Freeform 263"/>
          <p:cNvSpPr/>
          <p:nvPr/>
        </p:nvSpPr>
        <p:spPr>
          <a:xfrm>
            <a:off x="2405683" y="1177947"/>
            <a:ext cx="9307346" cy="1557215"/>
          </a:xfrm>
          <a:custGeom>
            <a:avLst/>
            <a:gdLst/>
            <a:ahLst/>
            <a:cxnLst/>
            <a:rect l="0" t="0" r="0" b="0"/>
            <a:pathLst>
              <a:path w="2438401" h="3065017">
                <a:moveTo>
                  <a:pt x="0" y="101600"/>
                </a:moveTo>
                <a:cubicBezTo>
                  <a:pt x="0" y="45465"/>
                  <a:pt x="45466" y="0"/>
                  <a:pt x="101600" y="0"/>
                </a:cubicBezTo>
                <a:lnTo>
                  <a:pt x="2336801" y="0"/>
                </a:lnTo>
                <a:cubicBezTo>
                  <a:pt x="2392934" y="0"/>
                  <a:pt x="2438401" y="45465"/>
                  <a:pt x="2438401" y="101600"/>
                </a:cubicBezTo>
                <a:lnTo>
                  <a:pt x="2438401" y="2963417"/>
                </a:lnTo>
                <a:cubicBezTo>
                  <a:pt x="2438401" y="3019552"/>
                  <a:pt x="2392934" y="3065017"/>
                  <a:pt x="2336801" y="3065017"/>
                </a:cubicBezTo>
                <a:lnTo>
                  <a:pt x="101600" y="3065017"/>
                </a:lnTo>
                <a:cubicBezTo>
                  <a:pt x="45466" y="3065017"/>
                  <a:pt x="0" y="3019552"/>
                  <a:pt x="0" y="2963417"/>
                </a:cubicBezTo>
                <a:close/>
                <a:moveTo>
                  <a:pt x="1155065" y="434606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81"/>
          <p:cNvSpPr/>
          <p:nvPr/>
        </p:nvSpPr>
        <p:spPr>
          <a:xfrm>
            <a:off x="2563201" y="1396274"/>
            <a:ext cx="8874056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just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-Лагерь с дневным пребыванием детей с. Кундустуг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(проба воды положительная),</a:t>
            </a:r>
          </a:p>
          <a:p>
            <a:pPr lvl="0" algn="just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-Лагерь с дневным пребыванием детей с. Суш Пий-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(из-за положительного результата анализа врача-педиатра), </a:t>
            </a:r>
          </a:p>
          <a:p>
            <a:pPr lvl="0" algn="just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-Лагерь с дневным пребыванием детей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ЦСПСиД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Каа-Хемского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(из-за положительных анализов работников лагеря).</a:t>
            </a:r>
            <a:endParaRPr lang="ru-RU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263"/>
          <p:cNvSpPr/>
          <p:nvPr/>
        </p:nvSpPr>
        <p:spPr>
          <a:xfrm>
            <a:off x="2394463" y="2811362"/>
            <a:ext cx="9307346" cy="1527887"/>
          </a:xfrm>
          <a:custGeom>
            <a:avLst/>
            <a:gdLst/>
            <a:ahLst/>
            <a:cxnLst/>
            <a:rect l="0" t="0" r="0" b="0"/>
            <a:pathLst>
              <a:path w="2438401" h="3065017">
                <a:moveTo>
                  <a:pt x="0" y="101600"/>
                </a:moveTo>
                <a:cubicBezTo>
                  <a:pt x="0" y="45465"/>
                  <a:pt x="45466" y="0"/>
                  <a:pt x="101600" y="0"/>
                </a:cubicBezTo>
                <a:lnTo>
                  <a:pt x="2336801" y="0"/>
                </a:lnTo>
                <a:cubicBezTo>
                  <a:pt x="2392934" y="0"/>
                  <a:pt x="2438401" y="45465"/>
                  <a:pt x="2438401" y="101600"/>
                </a:cubicBezTo>
                <a:lnTo>
                  <a:pt x="2438401" y="2963417"/>
                </a:lnTo>
                <a:cubicBezTo>
                  <a:pt x="2438401" y="3019552"/>
                  <a:pt x="2392934" y="3065017"/>
                  <a:pt x="2336801" y="3065017"/>
                </a:cubicBezTo>
                <a:lnTo>
                  <a:pt x="101600" y="3065017"/>
                </a:lnTo>
                <a:cubicBezTo>
                  <a:pt x="45466" y="3065017"/>
                  <a:pt x="0" y="3019552"/>
                  <a:pt x="0" y="2963417"/>
                </a:cubicBezTo>
                <a:close/>
                <a:moveTo>
                  <a:pt x="1155065" y="434606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1"/>
          <p:cNvSpPr/>
          <p:nvPr/>
        </p:nvSpPr>
        <p:spPr>
          <a:xfrm>
            <a:off x="2546845" y="2921353"/>
            <a:ext cx="904021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Шивилиг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Бай-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Тайгинского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(разрушение моста через р. Хемчик), ДОЛ 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Шолбан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Таежный г. Ак-Довурак из-за продолжительных проливных дождей был разрушены мостовой переход через р. Ак на участке км 359+449 автомобильной дороги Абакан-Ак-Довурак.</a:t>
            </a:r>
          </a:p>
          <a:p>
            <a:pPr marL="0"/>
            <a:endParaRPr lang="en-US" sz="1400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32" name="Freeform 266"/>
          <p:cNvSpPr/>
          <p:nvPr/>
        </p:nvSpPr>
        <p:spPr>
          <a:xfrm>
            <a:off x="2405683" y="4401101"/>
            <a:ext cx="9307346" cy="2328799"/>
          </a:xfrm>
          <a:custGeom>
            <a:avLst/>
            <a:gdLst/>
            <a:ahLst/>
            <a:cxnLst/>
            <a:rect l="0" t="0" r="0" b="0"/>
            <a:pathLst>
              <a:path w="2438489" h="3065056">
                <a:moveTo>
                  <a:pt x="0" y="101600"/>
                </a:moveTo>
                <a:cubicBezTo>
                  <a:pt x="0" y="45465"/>
                  <a:pt x="45491" y="0"/>
                  <a:pt x="101612" y="0"/>
                </a:cubicBezTo>
                <a:lnTo>
                  <a:pt x="2336889" y="0"/>
                </a:lnTo>
                <a:cubicBezTo>
                  <a:pt x="2393022" y="0"/>
                  <a:pt x="2438489" y="45465"/>
                  <a:pt x="2438489" y="101600"/>
                </a:cubicBezTo>
                <a:lnTo>
                  <a:pt x="2438489" y="2963418"/>
                </a:lnTo>
                <a:cubicBezTo>
                  <a:pt x="2438489" y="3019552"/>
                  <a:pt x="2393022" y="3065056"/>
                  <a:pt x="2336889" y="3065056"/>
                </a:cubicBezTo>
                <a:lnTo>
                  <a:pt x="101612" y="3065056"/>
                </a:lnTo>
                <a:cubicBezTo>
                  <a:pt x="45491" y="3065056"/>
                  <a:pt x="0" y="3019552"/>
                  <a:pt x="0" y="2963418"/>
                </a:cubicBezTo>
                <a:close/>
                <a:moveTo>
                  <a:pt x="3797896" y="4323079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81"/>
          <p:cNvSpPr/>
          <p:nvPr/>
        </p:nvSpPr>
        <p:spPr>
          <a:xfrm>
            <a:off x="2535325" y="4480904"/>
            <a:ext cx="9051738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just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Издано Распоряжение Правительства РТ от 27.06.2023 г. № 405-р «О создании рабочей группы по служебной проверке» по факту несвоевременного открытия 3 лагерей. </a:t>
            </a:r>
          </a:p>
          <a:p>
            <a:pPr lvl="0" algn="just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ДОЛ 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Шивилиг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объездная дорога восстановлена через Кызыл-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лагерь открылся 05.07.2023 г.;</a:t>
            </a:r>
          </a:p>
          <a:p>
            <a:pPr lvl="0" algn="just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ДОЛ 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Шолбан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Таежный г. Ак-Довурак - протоколом совещания по вопросу обеспечения безопасности детей и подростков при проезде к местам отдыха и обратно от 06.07.2023 г. № 04-08-67/23  на уровне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заместителя Председателя Правительства РТ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Бартына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-Сады В.М. от 06.07.2023 г. решено провести работы по обеспечению безопасности детей при переходе по временной объездной автомобильной дороги «Ак-Довурак-Абакан» через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р.Ак-Суг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целом с места и до пути следования детей до загородных стационарных лагерей «Таежный»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г.Ак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-Довурак и 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Шолбан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Данные лагеря получили СЭЗ и открылись 08.07.2023 г.</a:t>
            </a:r>
          </a:p>
          <a:p>
            <a:pPr marL="0"/>
            <a:endParaRPr lang="en-US" sz="1400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</p:spTree>
    <p:extLst>
      <p:ext uri="{BB962C8B-B14F-4D97-AF65-F5344CB8AC3E}">
        <p14:creationId xmlns:p14="http://schemas.microsoft.com/office/powerpoint/2010/main" val="29108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5116"/>
            <a:ext cx="8394700" cy="254000"/>
          </a:xfrm>
          <a:prstGeom prst="rect">
            <a:avLst/>
          </a:prstGeom>
          <a:noFill/>
          <a:extLst/>
        </p:spPr>
      </p:pic>
      <p:pic>
        <p:nvPicPr>
          <p:cNvPr id="114" name="Picture 114"/>
          <p:cNvPicPr>
            <a:picLocks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3427" y="0"/>
            <a:ext cx="9148571" cy="3826764"/>
          </a:xfrm>
          <a:prstGeom prst="rect">
            <a:avLst/>
          </a:prstGeom>
          <a:noFill/>
          <a:extLst/>
        </p:spPr>
      </p:pic>
      <p:pic>
        <p:nvPicPr>
          <p:cNvPr id="118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760" y="3898392"/>
            <a:ext cx="2654807" cy="2531364"/>
          </a:xfrm>
          <a:prstGeom prst="rect">
            <a:avLst/>
          </a:prstGeom>
          <a:noFill/>
          <a:extLst/>
        </p:spPr>
      </p:pic>
      <p:sp>
        <p:nvSpPr>
          <p:cNvPr id="119" name="Freeform 119"/>
          <p:cNvSpPr/>
          <p:nvPr/>
        </p:nvSpPr>
        <p:spPr>
          <a:xfrm>
            <a:off x="3123564" y="3987293"/>
            <a:ext cx="2473071" cy="2353843"/>
          </a:xfrm>
          <a:custGeom>
            <a:avLst/>
            <a:gdLst/>
            <a:ahLst/>
            <a:cxnLst/>
            <a:rect l="0" t="0" r="0" b="0"/>
            <a:pathLst>
              <a:path w="2473071" h="2353843">
                <a:moveTo>
                  <a:pt x="0" y="189865"/>
                </a:moveTo>
                <a:cubicBezTo>
                  <a:pt x="0" y="84962"/>
                  <a:pt x="85090" y="0"/>
                  <a:pt x="189865" y="0"/>
                </a:cubicBezTo>
                <a:lnTo>
                  <a:pt x="2283207" y="0"/>
                </a:lnTo>
                <a:cubicBezTo>
                  <a:pt x="2388108" y="0"/>
                  <a:pt x="2473071" y="84962"/>
                  <a:pt x="2473071" y="189865"/>
                </a:cubicBezTo>
                <a:lnTo>
                  <a:pt x="2473071" y="2164003"/>
                </a:lnTo>
                <a:cubicBezTo>
                  <a:pt x="2473071" y="2268855"/>
                  <a:pt x="2388108" y="2353843"/>
                  <a:pt x="2283207" y="2353843"/>
                </a:cubicBezTo>
                <a:lnTo>
                  <a:pt x="189865" y="2353843"/>
                </a:lnTo>
                <a:cubicBezTo>
                  <a:pt x="85090" y="2353843"/>
                  <a:pt x="0" y="2268855"/>
                  <a:pt x="0" y="2164003"/>
                </a:cubicBezTo>
                <a:close/>
                <a:moveTo>
                  <a:pt x="-442722" y="287070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" name="Picture 1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6335" y="3898392"/>
            <a:ext cx="2653283" cy="2531364"/>
          </a:xfrm>
          <a:prstGeom prst="rect">
            <a:avLst/>
          </a:prstGeom>
          <a:noFill/>
          <a:extLst/>
        </p:spPr>
      </p:pic>
      <p:sp>
        <p:nvSpPr>
          <p:cNvPr id="121" name="Freeform 121"/>
          <p:cNvSpPr/>
          <p:nvPr/>
        </p:nvSpPr>
        <p:spPr>
          <a:xfrm>
            <a:off x="5826378" y="3987293"/>
            <a:ext cx="2473072" cy="2353843"/>
          </a:xfrm>
          <a:custGeom>
            <a:avLst/>
            <a:gdLst/>
            <a:ahLst/>
            <a:cxnLst/>
            <a:rect l="0" t="0" r="0" b="0"/>
            <a:pathLst>
              <a:path w="2473072" h="2353843">
                <a:moveTo>
                  <a:pt x="0" y="189865"/>
                </a:moveTo>
                <a:cubicBezTo>
                  <a:pt x="0" y="84962"/>
                  <a:pt x="85091" y="0"/>
                  <a:pt x="189866" y="0"/>
                </a:cubicBezTo>
                <a:lnTo>
                  <a:pt x="2283206" y="0"/>
                </a:lnTo>
                <a:cubicBezTo>
                  <a:pt x="2388108" y="0"/>
                  <a:pt x="2473072" y="84962"/>
                  <a:pt x="2473072" y="189865"/>
                </a:cubicBezTo>
                <a:lnTo>
                  <a:pt x="2473072" y="2164003"/>
                </a:lnTo>
                <a:cubicBezTo>
                  <a:pt x="2473072" y="2268855"/>
                  <a:pt x="2388108" y="2353843"/>
                  <a:pt x="2283206" y="2353843"/>
                </a:cubicBezTo>
                <a:lnTo>
                  <a:pt x="189866" y="2353843"/>
                </a:lnTo>
                <a:cubicBezTo>
                  <a:pt x="85091" y="2353843"/>
                  <a:pt x="0" y="2268855"/>
                  <a:pt x="0" y="2164003"/>
                </a:cubicBezTo>
                <a:close/>
                <a:moveTo>
                  <a:pt x="-3145536" y="287070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0608" y="2555749"/>
            <a:ext cx="2106167" cy="2487167"/>
          </a:xfrm>
          <a:prstGeom prst="rect">
            <a:avLst/>
          </a:prstGeom>
          <a:noFill/>
          <a:extLst/>
        </p:spPr>
      </p:pic>
      <p:sp>
        <p:nvSpPr>
          <p:cNvPr id="123" name="Freeform 123"/>
          <p:cNvSpPr/>
          <p:nvPr/>
        </p:nvSpPr>
        <p:spPr>
          <a:xfrm>
            <a:off x="3425190" y="2644141"/>
            <a:ext cx="1936114" cy="2309495"/>
          </a:xfrm>
          <a:custGeom>
            <a:avLst/>
            <a:gdLst/>
            <a:ahLst/>
            <a:cxnLst/>
            <a:rect l="0" t="0" r="0" b="0"/>
            <a:pathLst>
              <a:path w="1936114" h="2309495">
                <a:moveTo>
                  <a:pt x="0" y="65024"/>
                </a:moveTo>
                <a:cubicBezTo>
                  <a:pt x="0" y="29082"/>
                  <a:pt x="29082" y="0"/>
                  <a:pt x="65024" y="0"/>
                </a:cubicBezTo>
                <a:lnTo>
                  <a:pt x="1871090" y="0"/>
                </a:lnTo>
                <a:cubicBezTo>
                  <a:pt x="1907031" y="0"/>
                  <a:pt x="1936114" y="29082"/>
                  <a:pt x="1936114" y="65024"/>
                </a:cubicBezTo>
                <a:lnTo>
                  <a:pt x="1936114" y="2244470"/>
                </a:lnTo>
                <a:cubicBezTo>
                  <a:pt x="1936114" y="2280411"/>
                  <a:pt x="1907031" y="2309495"/>
                  <a:pt x="1871090" y="2309495"/>
                </a:cubicBezTo>
                <a:lnTo>
                  <a:pt x="65024" y="2309495"/>
                </a:lnTo>
                <a:cubicBezTo>
                  <a:pt x="29082" y="2309495"/>
                  <a:pt x="0" y="2280411"/>
                  <a:pt x="0" y="2244470"/>
                </a:cubicBezTo>
                <a:close/>
                <a:moveTo>
                  <a:pt x="723645" y="4213859"/>
                </a:moveTo>
              </a:path>
            </a:pathLst>
          </a:custGeom>
          <a:solidFill>
            <a:srgbClr val="F742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9132" y="2555749"/>
            <a:ext cx="2106167" cy="2487167"/>
          </a:xfrm>
          <a:prstGeom prst="rect">
            <a:avLst/>
          </a:prstGeom>
          <a:noFill/>
          <a:extLst/>
        </p:spPr>
      </p:pic>
      <p:sp>
        <p:nvSpPr>
          <p:cNvPr id="125" name="Freeform 125"/>
          <p:cNvSpPr/>
          <p:nvPr/>
        </p:nvSpPr>
        <p:spPr>
          <a:xfrm>
            <a:off x="6056101" y="2595006"/>
            <a:ext cx="1936115" cy="2309495"/>
          </a:xfrm>
          <a:custGeom>
            <a:avLst/>
            <a:gdLst/>
            <a:ahLst/>
            <a:cxnLst/>
            <a:rect l="0" t="0" r="0" b="0"/>
            <a:pathLst>
              <a:path w="1936115" h="2309495">
                <a:moveTo>
                  <a:pt x="0" y="65024"/>
                </a:moveTo>
                <a:cubicBezTo>
                  <a:pt x="0" y="29082"/>
                  <a:pt x="29084" y="0"/>
                  <a:pt x="65024" y="0"/>
                </a:cubicBezTo>
                <a:lnTo>
                  <a:pt x="1871091" y="0"/>
                </a:lnTo>
                <a:cubicBezTo>
                  <a:pt x="1907033" y="0"/>
                  <a:pt x="1936115" y="29082"/>
                  <a:pt x="1936115" y="65024"/>
                </a:cubicBezTo>
                <a:lnTo>
                  <a:pt x="1936115" y="2244470"/>
                </a:lnTo>
                <a:cubicBezTo>
                  <a:pt x="1936115" y="2280411"/>
                  <a:pt x="1907033" y="2309495"/>
                  <a:pt x="1871091" y="2309495"/>
                </a:cubicBezTo>
                <a:lnTo>
                  <a:pt x="65024" y="2309495"/>
                </a:lnTo>
                <a:cubicBezTo>
                  <a:pt x="29084" y="2309495"/>
                  <a:pt x="0" y="2280411"/>
                  <a:pt x="0" y="2244470"/>
                </a:cubicBezTo>
                <a:close/>
                <a:moveTo>
                  <a:pt x="-1945132" y="4213859"/>
                </a:moveTo>
              </a:path>
            </a:pathLst>
          </a:custGeom>
          <a:solidFill>
            <a:srgbClr val="FFC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708" y="3898392"/>
            <a:ext cx="2653283" cy="2531364"/>
          </a:xfrm>
          <a:prstGeom prst="rect">
            <a:avLst/>
          </a:prstGeom>
          <a:noFill/>
          <a:extLst/>
        </p:spPr>
      </p:pic>
      <p:sp>
        <p:nvSpPr>
          <p:cNvPr id="129" name="Freeform 129"/>
          <p:cNvSpPr/>
          <p:nvPr/>
        </p:nvSpPr>
        <p:spPr>
          <a:xfrm>
            <a:off x="420839" y="3987293"/>
            <a:ext cx="2472983" cy="2353843"/>
          </a:xfrm>
          <a:custGeom>
            <a:avLst/>
            <a:gdLst/>
            <a:ahLst/>
            <a:cxnLst/>
            <a:rect l="0" t="0" r="0" b="0"/>
            <a:pathLst>
              <a:path w="2472983" h="2353843">
                <a:moveTo>
                  <a:pt x="0" y="189865"/>
                </a:moveTo>
                <a:cubicBezTo>
                  <a:pt x="0" y="84962"/>
                  <a:pt x="84989" y="0"/>
                  <a:pt x="189827" y="0"/>
                </a:cubicBezTo>
                <a:lnTo>
                  <a:pt x="2283244" y="0"/>
                </a:lnTo>
                <a:cubicBezTo>
                  <a:pt x="2388019" y="0"/>
                  <a:pt x="2472983" y="84962"/>
                  <a:pt x="2472983" y="189865"/>
                </a:cubicBezTo>
                <a:lnTo>
                  <a:pt x="2472983" y="2164016"/>
                </a:lnTo>
                <a:cubicBezTo>
                  <a:pt x="2472983" y="2268855"/>
                  <a:pt x="2388019" y="2353843"/>
                  <a:pt x="2283244" y="2353843"/>
                </a:cubicBezTo>
                <a:lnTo>
                  <a:pt x="189827" y="2353843"/>
                </a:lnTo>
                <a:cubicBezTo>
                  <a:pt x="84989" y="2353843"/>
                  <a:pt x="0" y="2268855"/>
                  <a:pt x="0" y="2164016"/>
                </a:cubicBezTo>
                <a:close/>
                <a:moveTo>
                  <a:pt x="2260003" y="287070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555" y="2555749"/>
            <a:ext cx="2106167" cy="2487167"/>
          </a:xfrm>
          <a:prstGeom prst="rect">
            <a:avLst/>
          </a:prstGeom>
          <a:noFill/>
          <a:extLst/>
        </p:spPr>
      </p:pic>
      <p:sp>
        <p:nvSpPr>
          <p:cNvPr id="131" name="Freeform 131"/>
          <p:cNvSpPr/>
          <p:nvPr/>
        </p:nvSpPr>
        <p:spPr>
          <a:xfrm>
            <a:off x="723277" y="2608415"/>
            <a:ext cx="1936102" cy="2345221"/>
          </a:xfrm>
          <a:custGeom>
            <a:avLst/>
            <a:gdLst/>
            <a:ahLst/>
            <a:cxnLst/>
            <a:rect l="0" t="0" r="0" b="0"/>
            <a:pathLst>
              <a:path w="1936102" h="2309495">
                <a:moveTo>
                  <a:pt x="0" y="65024"/>
                </a:moveTo>
                <a:cubicBezTo>
                  <a:pt x="0" y="29082"/>
                  <a:pt x="29121" y="0"/>
                  <a:pt x="65037" y="0"/>
                </a:cubicBezTo>
                <a:lnTo>
                  <a:pt x="1871078" y="0"/>
                </a:lnTo>
                <a:cubicBezTo>
                  <a:pt x="1907020" y="0"/>
                  <a:pt x="1936102" y="29082"/>
                  <a:pt x="1936102" y="65024"/>
                </a:cubicBezTo>
                <a:lnTo>
                  <a:pt x="1936102" y="2244470"/>
                </a:lnTo>
                <a:cubicBezTo>
                  <a:pt x="1936102" y="2280411"/>
                  <a:pt x="1907020" y="2309495"/>
                  <a:pt x="1871078" y="2309495"/>
                </a:cubicBezTo>
                <a:lnTo>
                  <a:pt x="65037" y="2309495"/>
                </a:lnTo>
                <a:cubicBezTo>
                  <a:pt x="29121" y="2309495"/>
                  <a:pt x="0" y="2280411"/>
                  <a:pt x="0" y="2244470"/>
                </a:cubicBezTo>
                <a:close/>
                <a:moveTo>
                  <a:pt x="3425558" y="4213859"/>
                </a:moveTo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2" name="Picture 13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06" y="3539745"/>
            <a:ext cx="1881885" cy="53975"/>
          </a:xfrm>
          <a:prstGeom prst="rect">
            <a:avLst/>
          </a:prstGeom>
          <a:noFill/>
          <a:extLst/>
        </p:spPr>
      </p:pic>
      <p:pic>
        <p:nvPicPr>
          <p:cNvPr id="133" name="Picture 13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590" y="3931540"/>
            <a:ext cx="1881860" cy="53975"/>
          </a:xfrm>
          <a:prstGeom prst="rect">
            <a:avLst/>
          </a:prstGeom>
          <a:noFill/>
          <a:extLst/>
        </p:spPr>
      </p:pic>
      <p:pic>
        <p:nvPicPr>
          <p:cNvPr id="134" name="Picture 134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6741" y="3539745"/>
            <a:ext cx="1881886" cy="53975"/>
          </a:xfrm>
          <a:prstGeom prst="rect">
            <a:avLst/>
          </a:prstGeom>
          <a:noFill/>
          <a:extLst/>
        </p:spPr>
      </p:pic>
      <p:pic>
        <p:nvPicPr>
          <p:cNvPr id="135" name="Picture 13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0900" y="3931540"/>
            <a:ext cx="1881885" cy="53975"/>
          </a:xfrm>
          <a:prstGeom prst="rect">
            <a:avLst/>
          </a:prstGeom>
          <a:noFill/>
          <a:extLst/>
        </p:spPr>
      </p:pic>
      <p:pic>
        <p:nvPicPr>
          <p:cNvPr id="136" name="Picture 13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6860" y="3539745"/>
            <a:ext cx="1882013" cy="53975"/>
          </a:xfrm>
          <a:prstGeom prst="rect">
            <a:avLst/>
          </a:prstGeom>
          <a:noFill/>
          <a:extLst/>
        </p:spPr>
      </p:pic>
      <p:pic>
        <p:nvPicPr>
          <p:cNvPr id="137" name="Picture 137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1146" y="3931540"/>
            <a:ext cx="1881885" cy="53975"/>
          </a:xfrm>
          <a:prstGeom prst="rect">
            <a:avLst/>
          </a:prstGeom>
          <a:noFill/>
          <a:extLst/>
        </p:spPr>
      </p:pic>
      <p:pic>
        <p:nvPicPr>
          <p:cNvPr id="138" name="Picture 138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2243" y="3539745"/>
            <a:ext cx="1882013" cy="53975"/>
          </a:xfrm>
          <a:prstGeom prst="rect">
            <a:avLst/>
          </a:prstGeom>
          <a:noFill/>
          <a:extLst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6528" y="3931540"/>
            <a:ext cx="1881885" cy="53975"/>
          </a:xfrm>
          <a:prstGeom prst="rect">
            <a:avLst/>
          </a:prstGeom>
          <a:noFill/>
          <a:extLst/>
        </p:spPr>
      </p:pic>
      <p:sp>
        <p:nvSpPr>
          <p:cNvPr id="142" name="Rectangle 142"/>
          <p:cNvSpPr/>
          <p:nvPr/>
        </p:nvSpPr>
        <p:spPr>
          <a:xfrm>
            <a:off x="924410" y="2778936"/>
            <a:ext cx="8045792" cy="4930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>
              <a:tabLst>
                <a:tab pos="2793237" algn="l"/>
                <a:tab pos="5237353" algn="l"/>
                <a:tab pos="7967726" algn="l"/>
              </a:tabLst>
            </a:pPr>
            <a:r>
              <a:rPr lang="ru-RU" sz="3204" b="1" dirty="0">
                <a:solidFill>
                  <a:srgbClr val="FFFFFF"/>
                </a:solidFill>
                <a:latin typeface="Century Gothic,Bold"/>
              </a:rPr>
              <a:t>   163</a:t>
            </a:r>
            <a:r>
              <a:rPr lang="en-US" sz="3204" b="1" i="0" spc="0" baseline="0" dirty="0">
                <a:solidFill>
                  <a:srgbClr val="FFFFFF"/>
                </a:solidFill>
                <a:latin typeface="Century Gothic,Bold"/>
              </a:rPr>
              <a:t>	</a:t>
            </a:r>
            <a:r>
              <a:rPr lang="ru-RU" sz="3204" b="1" i="0" spc="0" baseline="0" dirty="0">
                <a:solidFill>
                  <a:srgbClr val="FFFFFF"/>
                </a:solidFill>
                <a:latin typeface="Century Gothic,Bold"/>
              </a:rPr>
              <a:t>16838</a:t>
            </a:r>
            <a:r>
              <a:rPr lang="en-US" sz="3204" b="1" i="0" spc="0" baseline="0" dirty="0">
                <a:solidFill>
                  <a:srgbClr val="FFFFFF"/>
                </a:solidFill>
                <a:latin typeface="Century Gothic,Bold"/>
              </a:rPr>
              <a:t>	</a:t>
            </a:r>
            <a:r>
              <a:rPr lang="en-US" sz="3204" b="1" i="0" spc="-22" baseline="0" dirty="0">
                <a:solidFill>
                  <a:srgbClr val="FFFFFF"/>
                </a:solidFill>
                <a:latin typeface="Century Gothic,Bold"/>
              </a:rPr>
              <a:t> </a:t>
            </a:r>
            <a:r>
              <a:rPr lang="ru-RU" sz="3204" b="1" i="0" spc="-22" baseline="0" dirty="0">
                <a:solidFill>
                  <a:srgbClr val="FFFFFF"/>
                </a:solidFill>
                <a:latin typeface="Century Gothic,Bold"/>
              </a:rPr>
              <a:t>   208,0</a:t>
            </a:r>
            <a:r>
              <a:rPr lang="ru-RU" sz="3204" b="1" i="0" spc="-22" dirty="0">
                <a:solidFill>
                  <a:srgbClr val="FFFFFF"/>
                </a:solidFill>
                <a:latin typeface="Century Gothic,Bold"/>
              </a:rPr>
              <a:t> </a:t>
            </a:r>
            <a:r>
              <a:rPr lang="en-US" sz="3204" b="1" i="0" spc="0" baseline="0" dirty="0">
                <a:solidFill>
                  <a:srgbClr val="FFFFFF"/>
                </a:solidFill>
                <a:latin typeface="Century Gothic,Bold"/>
              </a:rPr>
              <a:t>	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1182932" y="3255283"/>
            <a:ext cx="95539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dirty="0">
                <a:solidFill>
                  <a:srgbClr val="FFFFFF"/>
                </a:solidFill>
                <a:latin typeface="Century Gothic,Bold"/>
              </a:rPr>
              <a:t>л</a:t>
            </a:r>
            <a:r>
              <a:rPr lang="ru-RU" sz="1800" b="1" i="0" spc="0" baseline="0" dirty="0">
                <a:solidFill>
                  <a:srgbClr val="FFFFFF"/>
                </a:solidFill>
                <a:latin typeface="Century Gothic,Bold"/>
              </a:rPr>
              <a:t>агерей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1682242" y="3872083"/>
            <a:ext cx="24749" cy="1287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96" b="1" i="0" spc="0" baseline="0" dirty="0">
                <a:solidFill>
                  <a:srgbClr val="FFFFFF"/>
                </a:solidFill>
                <a:latin typeface="Century Gothic,Bold"/>
              </a:rPr>
              <a:t> 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903430" y="3796165"/>
            <a:ext cx="1641255" cy="10754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lnSpc>
                <a:spcPts val="1679"/>
              </a:lnSpc>
            </a:pPr>
            <a:r>
              <a:rPr lang="ru-RU" sz="1403" dirty="0">
                <a:solidFill>
                  <a:srgbClr val="FFFFFF"/>
                </a:solidFill>
                <a:latin typeface="Century Gothic"/>
              </a:rPr>
              <a:t>функционировали</a:t>
            </a:r>
          </a:p>
          <a:p>
            <a:pPr marL="0" algn="ctr">
              <a:lnSpc>
                <a:spcPts val="1679"/>
              </a:lnSpc>
            </a:pPr>
            <a:r>
              <a:rPr lang="ru-RU" sz="1403" dirty="0">
                <a:solidFill>
                  <a:srgbClr val="FFFFFF"/>
                </a:solidFill>
                <a:latin typeface="Century Gothic"/>
              </a:rPr>
              <a:t>с</a:t>
            </a:r>
            <a:r>
              <a:rPr lang="ru-RU" sz="1403" b="0" i="0" spc="0" baseline="0" dirty="0">
                <a:solidFill>
                  <a:srgbClr val="FFFFFF"/>
                </a:solidFill>
                <a:latin typeface="Century Gothic"/>
              </a:rPr>
              <a:t>огласно утвержденному реестру</a:t>
            </a:r>
            <a:endParaRPr lang="en-US" sz="1403" b="0" i="0" spc="0" baseline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8" name="Rectangle 148"/>
          <p:cNvSpPr/>
          <p:nvPr/>
        </p:nvSpPr>
        <p:spPr>
          <a:xfrm>
            <a:off x="3998340" y="3558321"/>
            <a:ext cx="770366" cy="3507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95" b="1" i="0" spc="0" baseline="0" dirty="0">
                <a:solidFill>
                  <a:srgbClr val="FFFFFF"/>
                </a:solidFill>
                <a:latin typeface="Century Gothic,Bold"/>
              </a:rPr>
              <a:t>ДЕТЕЙ 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4348860" y="3883910"/>
            <a:ext cx="57546" cy="148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1" i="0" spc="0" baseline="0" dirty="0">
                <a:solidFill>
                  <a:srgbClr val="FFFFFF"/>
                </a:solidFill>
                <a:latin typeface="Century Gothic,Bold"/>
              </a:rPr>
              <a:t>  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3788028" y="3981171"/>
            <a:ext cx="1263166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6116"/>
            <a:r>
              <a:rPr lang="en-US" sz="1500" b="0" i="0" spc="0" baseline="0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0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FFFFFF"/>
                </a:solidFill>
                <a:latin typeface="Century Gothic"/>
              </a:rPr>
              <a:t>ОТДОХНУ</a:t>
            </a:r>
            <a:r>
              <a:rPr lang="ru-RU" sz="1500" dirty="0">
                <a:solidFill>
                  <a:srgbClr val="FFFFFF"/>
                </a:solidFill>
                <a:latin typeface="Century Gothic"/>
              </a:rPr>
              <a:t>ЛИ</a:t>
            </a:r>
            <a:r>
              <a:rPr lang="en-US" sz="1500" b="0" i="0" spc="0" baseline="0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231648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FFFFFF"/>
                </a:solidFill>
                <a:latin typeface="Century Gothic"/>
              </a:rPr>
              <a:t>ЛЕТОМ 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6621780" y="3558321"/>
            <a:ext cx="1199046" cy="2916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95" b="1" dirty="0">
                <a:solidFill>
                  <a:srgbClr val="FFFFFF"/>
                </a:solidFill>
                <a:latin typeface="Century Gothic,Bold"/>
              </a:rPr>
              <a:t>млн</a:t>
            </a:r>
            <a:r>
              <a:rPr lang="ru-RU" sz="1895" b="1" i="0" spc="0" baseline="0" dirty="0">
                <a:solidFill>
                  <a:srgbClr val="FFFFFF"/>
                </a:solidFill>
                <a:latin typeface="Century Gothic,Bold"/>
              </a:rPr>
              <a:t>. </a:t>
            </a:r>
            <a:r>
              <a:rPr lang="ru-RU" sz="1895" b="1" dirty="0">
                <a:solidFill>
                  <a:srgbClr val="FFFFFF"/>
                </a:solidFill>
                <a:latin typeface="Century Gothic,Bold"/>
              </a:rPr>
              <a:t>руб.</a:t>
            </a:r>
            <a:r>
              <a:rPr lang="en-US" sz="1895" b="1" i="0" spc="0" baseline="0" dirty="0">
                <a:solidFill>
                  <a:srgbClr val="FFFFFF"/>
                </a:solidFill>
                <a:latin typeface="Century Gothic,Bold"/>
              </a:rPr>
              <a:t> 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7063740" y="3883910"/>
            <a:ext cx="57545" cy="148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1" i="0" spc="0" baseline="0" dirty="0">
                <a:solidFill>
                  <a:srgbClr val="FFFFFF"/>
                </a:solidFill>
                <a:latin typeface="Century Gothic,Bold"/>
              </a:rPr>
              <a:t>  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6352419" y="3981171"/>
            <a:ext cx="1603003" cy="923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47"/>
            <a:r>
              <a:rPr lang="ru-RU" sz="1500" b="0" i="0" spc="0" baseline="0" dirty="0">
                <a:solidFill>
                  <a:srgbClr val="FFFFFF"/>
                </a:solidFill>
                <a:latin typeface="Century Gothic"/>
              </a:rPr>
              <a:t>Предусмотрено</a:t>
            </a:r>
          </a:p>
          <a:p>
            <a:pPr marL="3047"/>
            <a:r>
              <a:rPr lang="ru-RU" sz="1500" b="0" i="0" spc="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1500" b="0" i="0" spc="0" baseline="0" dirty="0">
                <a:solidFill>
                  <a:srgbClr val="FFFFFF"/>
                </a:solidFill>
                <a:latin typeface="Century Gothic"/>
              </a:rPr>
              <a:t>НА </a:t>
            </a:r>
          </a:p>
          <a:p>
            <a:pPr marL="0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FFFFFF"/>
                </a:solidFill>
                <a:latin typeface="Century Gothic"/>
              </a:rPr>
              <a:t>РЕАЛИЗАЦИЮ </a:t>
            </a:r>
          </a:p>
          <a:p>
            <a:pPr marL="242316">
              <a:lnSpc>
                <a:spcPts val="1800"/>
              </a:lnSpc>
            </a:pPr>
            <a:r>
              <a:rPr lang="en-US" sz="1500" b="0" i="0" spc="0" baseline="0" dirty="0">
                <a:solidFill>
                  <a:srgbClr val="FFFFFF"/>
                </a:solidFill>
                <a:latin typeface="Century Gothic"/>
              </a:rPr>
              <a:t>ЛОК</a:t>
            </a:r>
            <a:r>
              <a:rPr lang="en-US" sz="1500" b="0" i="0" spc="-18" baseline="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1500" b="0" i="0" spc="0" baseline="0" dirty="0">
                <a:solidFill>
                  <a:srgbClr val="FFFFFF"/>
                </a:solidFill>
                <a:latin typeface="Century Gothic"/>
              </a:rPr>
              <a:t>202</a:t>
            </a:r>
            <a:r>
              <a:rPr lang="ru-RU" sz="1500" b="0" i="0" spc="0" baseline="0" dirty="0">
                <a:solidFill>
                  <a:srgbClr val="FFFFFF"/>
                </a:solidFill>
                <a:latin typeface="Century Gothic"/>
              </a:rPr>
              <a:t>3</a:t>
            </a:r>
            <a:r>
              <a:rPr lang="en-US" sz="1500" b="0" i="0" spc="0" baseline="0" dirty="0">
                <a:solidFill>
                  <a:srgbClr val="FFFFFF"/>
                </a:solidFill>
                <a:latin typeface="Century Gothic"/>
              </a:rPr>
              <a:t> 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9767061" y="3883910"/>
            <a:ext cx="57546" cy="148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1" i="0" spc="0" baseline="0" dirty="0">
                <a:solidFill>
                  <a:srgbClr val="FFFFFF"/>
                </a:solidFill>
                <a:latin typeface="Century Gothic,Bold"/>
              </a:rPr>
              <a:t>  </a:t>
            </a:r>
          </a:p>
        </p:txBody>
      </p:sp>
      <p:sp>
        <p:nvSpPr>
          <p:cNvPr id="158" name="Rectangle 158"/>
          <p:cNvSpPr/>
          <p:nvPr/>
        </p:nvSpPr>
        <p:spPr>
          <a:xfrm>
            <a:off x="11891771" y="6360247"/>
            <a:ext cx="256117" cy="444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1" i="0" spc="0" baseline="0" dirty="0">
                <a:solidFill>
                  <a:srgbClr val="262626"/>
                </a:solidFill>
                <a:latin typeface="Century Gothic,Bold"/>
              </a:rPr>
              <a:t>1 </a:t>
            </a:r>
          </a:p>
        </p:txBody>
      </p:sp>
      <p:sp>
        <p:nvSpPr>
          <p:cNvPr id="159" name="Rectangle 159"/>
          <p:cNvSpPr/>
          <p:nvPr/>
        </p:nvSpPr>
        <p:spPr>
          <a:xfrm>
            <a:off x="169767" y="235127"/>
            <a:ext cx="7236522" cy="8181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400" b="1" dirty="0">
                <a:solidFill>
                  <a:srgbClr val="404040"/>
                </a:solidFill>
                <a:latin typeface="Century Gothic,Bold"/>
              </a:rPr>
              <a:t>ИТОГОВЫЕ</a:t>
            </a:r>
            <a:r>
              <a:rPr lang="en-US" sz="2400" b="1" i="0" spc="0" baseline="0" dirty="0">
                <a:solidFill>
                  <a:srgbClr val="404040"/>
                </a:solidFill>
                <a:latin typeface="Century Gothic,Bold"/>
              </a:rPr>
              <a:t> ПОКАЗАТЕЛИ </a:t>
            </a:r>
          </a:p>
          <a:p>
            <a:pPr marL="0">
              <a:lnSpc>
                <a:spcPts val="3455"/>
              </a:lnSpc>
            </a:pPr>
            <a:r>
              <a:rPr lang="en-US" sz="2400" b="1" i="0" spc="0" baseline="0" dirty="0">
                <a:solidFill>
                  <a:srgbClr val="404040"/>
                </a:solidFill>
                <a:latin typeface="Century Gothic,Bold"/>
              </a:rPr>
              <a:t>ЛЕТНЕЙ </a:t>
            </a:r>
            <a:r>
              <a:rPr lang="ru-RU" sz="2400" b="1" i="0" spc="0" baseline="0" dirty="0">
                <a:solidFill>
                  <a:srgbClr val="404040"/>
                </a:solidFill>
                <a:latin typeface="Century Gothic,Bold"/>
              </a:rPr>
              <a:t>ОЗДОРОВИТЕЛЬНОЙ </a:t>
            </a:r>
            <a:r>
              <a:rPr lang="en-US" sz="2400" b="1" i="0" spc="0" baseline="0" dirty="0">
                <a:solidFill>
                  <a:srgbClr val="404040"/>
                </a:solidFill>
                <a:latin typeface="Century Gothic,Bold"/>
              </a:rPr>
              <a:t>КАМПАНИИ 202</a:t>
            </a:r>
            <a:r>
              <a:rPr lang="ru-RU" sz="2400" b="1" i="0" spc="0" baseline="0" dirty="0">
                <a:solidFill>
                  <a:srgbClr val="404040"/>
                </a:solidFill>
                <a:latin typeface="Century Gothic,Bold"/>
              </a:rPr>
              <a:t>3</a:t>
            </a:r>
            <a:r>
              <a:rPr lang="en-US" sz="3200" b="1" i="0" spc="0" baseline="0" dirty="0">
                <a:solidFill>
                  <a:srgbClr val="404040"/>
                </a:solidFill>
                <a:latin typeface="Century Gothic,Bold"/>
              </a:rPr>
              <a:t> </a:t>
            </a:r>
            <a:r>
              <a:rPr lang="ru-RU" sz="2800" b="1" i="0" spc="0" baseline="0" dirty="0">
                <a:solidFill>
                  <a:srgbClr val="404040"/>
                </a:solidFill>
                <a:latin typeface="Century Gothic,Bold"/>
              </a:rPr>
              <a:t>г</a:t>
            </a:r>
            <a:r>
              <a:rPr lang="ru-RU" sz="3200" b="1" i="0" spc="0" baseline="0" dirty="0">
                <a:solidFill>
                  <a:srgbClr val="404040"/>
                </a:solidFill>
                <a:latin typeface="Century Gothic,Bold"/>
              </a:rPr>
              <a:t>.</a:t>
            </a:r>
            <a:endParaRPr lang="en-US" sz="3200" b="1" i="0" spc="0" baseline="0" dirty="0">
              <a:solidFill>
                <a:srgbClr val="404040"/>
              </a:solidFill>
              <a:latin typeface="Century Gothic,Bold"/>
            </a:endParaRPr>
          </a:p>
        </p:txBody>
      </p:sp>
      <p:sp>
        <p:nvSpPr>
          <p:cNvPr id="160" name="Rectangle 160"/>
          <p:cNvSpPr/>
          <p:nvPr/>
        </p:nvSpPr>
        <p:spPr>
          <a:xfrm>
            <a:off x="1160882" y="5250371"/>
            <a:ext cx="815929" cy="1697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03" b="0" i="0" spc="0" baseline="0" dirty="0">
                <a:solidFill>
                  <a:srgbClr val="7F7F7F"/>
                </a:solidFill>
                <a:latin typeface="Century Gothic"/>
              </a:rPr>
              <a:t>В</a:t>
            </a:r>
            <a:r>
              <a:rPr lang="ru-RU" sz="1103" b="0" i="0" spc="0" dirty="0">
                <a:solidFill>
                  <a:srgbClr val="7F7F7F"/>
                </a:solidFill>
                <a:latin typeface="Century Gothic"/>
              </a:rPr>
              <a:t> 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202</a:t>
            </a:r>
            <a:r>
              <a:rPr lang="ru-RU" sz="1103" dirty="0">
                <a:solidFill>
                  <a:srgbClr val="7F7F7F"/>
                </a:solidFill>
                <a:latin typeface="Century Gothic"/>
              </a:rPr>
              <a:t>3</a:t>
            </a:r>
            <a:r>
              <a:rPr lang="ru-RU" sz="1103" b="0" i="0" spc="0" dirty="0">
                <a:solidFill>
                  <a:srgbClr val="7F7F7F"/>
                </a:solidFill>
                <a:latin typeface="Century Gothic"/>
              </a:rPr>
              <a:t> году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 </a:t>
            </a:r>
          </a:p>
        </p:txBody>
      </p:sp>
      <p:sp>
        <p:nvSpPr>
          <p:cNvPr id="162" name="Rectangle 162"/>
          <p:cNvSpPr/>
          <p:nvPr/>
        </p:nvSpPr>
        <p:spPr>
          <a:xfrm>
            <a:off x="3390900" y="5280996"/>
            <a:ext cx="1856598" cy="1667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77011">
              <a:lnSpc>
                <a:spcPts val="1319"/>
              </a:lnSpc>
            </a:pPr>
            <a:r>
              <a:rPr lang="ru-RU" sz="1103" b="0" i="0" spc="0" baseline="0" dirty="0">
                <a:solidFill>
                  <a:srgbClr val="7F7F7F"/>
                </a:solidFill>
                <a:latin typeface="Century Gothic"/>
              </a:rPr>
              <a:t>В</a:t>
            </a:r>
            <a:r>
              <a:rPr lang="ru-RU" sz="1103" b="0" i="0" spc="0" dirty="0">
                <a:solidFill>
                  <a:srgbClr val="7F7F7F"/>
                </a:solidFill>
                <a:latin typeface="Century Gothic"/>
              </a:rPr>
              <a:t> 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202</a:t>
            </a:r>
            <a:r>
              <a:rPr lang="ru-RU" sz="1103" b="0" i="0" spc="0" baseline="0" dirty="0">
                <a:solidFill>
                  <a:srgbClr val="7F7F7F"/>
                </a:solidFill>
                <a:latin typeface="Century Gothic"/>
              </a:rPr>
              <a:t>3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 ГОД</a:t>
            </a:r>
            <a:r>
              <a:rPr lang="ru-RU" sz="1103" spc="-20" dirty="0">
                <a:solidFill>
                  <a:srgbClr val="7F7F7F"/>
                </a:solidFill>
                <a:latin typeface="Century Gothic"/>
              </a:rPr>
              <a:t>У ОХВАТ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 </a:t>
            </a:r>
          </a:p>
        </p:txBody>
      </p:sp>
      <p:sp>
        <p:nvSpPr>
          <p:cNvPr id="166" name="Rectangle 166"/>
          <p:cNvSpPr/>
          <p:nvPr/>
        </p:nvSpPr>
        <p:spPr>
          <a:xfrm>
            <a:off x="6092205" y="5298888"/>
            <a:ext cx="2093073" cy="3364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03" b="0" i="0" spc="-25" baseline="0" dirty="0">
                <a:solidFill>
                  <a:srgbClr val="7F7F7F"/>
                </a:solidFill>
                <a:latin typeface="Century Gothic"/>
              </a:rPr>
              <a:t>А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Н</a:t>
            </a:r>
            <a:r>
              <a:rPr lang="en-US" sz="1103" b="0" i="0" spc="-23" baseline="0" dirty="0">
                <a:solidFill>
                  <a:srgbClr val="7F7F7F"/>
                </a:solidFill>
                <a:latin typeface="Century Gothic"/>
              </a:rPr>
              <a:t>А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ЛОГИЧНЫЙ</a:t>
            </a:r>
            <a:r>
              <a:rPr lang="en-US" sz="1103" b="0" i="0" spc="-16" baseline="0" dirty="0">
                <a:solidFill>
                  <a:srgbClr val="7F7F7F"/>
                </a:solidFill>
                <a:latin typeface="Century Gothic"/>
              </a:rPr>
              <a:t> 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ПЕРИОД</a:t>
            </a:r>
            <a:r>
              <a:rPr lang="en-US" sz="1103" b="0" i="0" spc="-27" baseline="0" dirty="0">
                <a:solidFill>
                  <a:srgbClr val="7F7F7F"/>
                </a:solidFill>
                <a:latin typeface="Century Gothic"/>
              </a:rPr>
              <a:t> 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202</a:t>
            </a:r>
            <a:r>
              <a:rPr lang="ru-RU" sz="1103" dirty="0">
                <a:solidFill>
                  <a:srgbClr val="7F7F7F"/>
                </a:solidFill>
                <a:latin typeface="Century Gothic"/>
              </a:rPr>
              <a:t>3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 </a:t>
            </a:r>
          </a:p>
          <a:p>
            <a:pPr marL="824737">
              <a:lnSpc>
                <a:spcPts val="1319"/>
              </a:lnSpc>
            </a:pP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ГОД</a:t>
            </a:r>
            <a:r>
              <a:rPr lang="en-US" sz="1103" b="0" i="0" spc="-20" baseline="0" dirty="0">
                <a:solidFill>
                  <a:srgbClr val="7F7F7F"/>
                </a:solidFill>
                <a:latin typeface="Century Gothic"/>
              </a:rPr>
              <a:t>А</a:t>
            </a:r>
            <a:r>
              <a:rPr lang="en-US" sz="1103" b="0" i="0" spc="0" baseline="0" dirty="0">
                <a:solidFill>
                  <a:srgbClr val="7F7F7F"/>
                </a:solidFill>
                <a:latin typeface="Century Gothic"/>
              </a:rPr>
              <a:t> </a:t>
            </a:r>
          </a:p>
        </p:txBody>
      </p:sp>
      <p:sp>
        <p:nvSpPr>
          <p:cNvPr id="167" name="Rectangle 167"/>
          <p:cNvSpPr/>
          <p:nvPr/>
        </p:nvSpPr>
        <p:spPr>
          <a:xfrm>
            <a:off x="6501679" y="5808503"/>
            <a:ext cx="115095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solidFill>
                  <a:srgbClr val="7F7F7F"/>
                </a:solidFill>
                <a:latin typeface="Century Gothic,Bold"/>
              </a:rPr>
              <a:t>170,8 млн. руб.</a:t>
            </a:r>
            <a:endParaRPr lang="en-US" sz="1103" b="0" i="0" spc="0" baseline="0" dirty="0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70" name="Rectangle 170"/>
          <p:cNvSpPr/>
          <p:nvPr/>
        </p:nvSpPr>
        <p:spPr>
          <a:xfrm>
            <a:off x="9766681" y="5304638"/>
            <a:ext cx="52768" cy="277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latin typeface="Century Gothic"/>
              </a:rPr>
              <a:t> 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27" y="214209"/>
            <a:ext cx="2461431" cy="151378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31" y="296643"/>
            <a:ext cx="2104976" cy="14882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8A3031-EF41-441D-95DE-87A31839CF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r="15246" b="37874"/>
          <a:stretch/>
        </p:blipFill>
        <p:spPr>
          <a:xfrm>
            <a:off x="8236667" y="2778936"/>
            <a:ext cx="3904348" cy="33664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eform 20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" name="Picture 2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20724"/>
            <a:ext cx="12192000" cy="254000"/>
          </a:xfrm>
          <a:prstGeom prst="rect">
            <a:avLst/>
          </a:prstGeom>
          <a:noFill/>
          <a:extLst/>
        </p:spPr>
      </p:pic>
      <p:pic>
        <p:nvPicPr>
          <p:cNvPr id="209" name="Picture 209"/>
          <p:cNvPicPr>
            <a:picLocks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3155" y="0"/>
            <a:ext cx="9038843" cy="3816096"/>
          </a:xfrm>
          <a:prstGeom prst="rect">
            <a:avLst/>
          </a:prstGeom>
          <a:noFill/>
          <a:extLst/>
        </p:spPr>
      </p:pic>
      <p:pic>
        <p:nvPicPr>
          <p:cNvPr id="214" name="Picture 2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799" y="4519121"/>
            <a:ext cx="2377360" cy="2285601"/>
          </a:xfrm>
          <a:prstGeom prst="rect">
            <a:avLst/>
          </a:prstGeom>
          <a:noFill/>
          <a:extLst/>
        </p:spPr>
      </p:pic>
      <p:sp>
        <p:nvSpPr>
          <p:cNvPr id="215" name="Freeform 215"/>
          <p:cNvSpPr/>
          <p:nvPr/>
        </p:nvSpPr>
        <p:spPr>
          <a:xfrm>
            <a:off x="1652175" y="4648348"/>
            <a:ext cx="2128799" cy="2027146"/>
          </a:xfrm>
          <a:custGeom>
            <a:avLst/>
            <a:gdLst/>
            <a:ahLst/>
            <a:cxnLst/>
            <a:rect l="0" t="0" r="0" b="0"/>
            <a:pathLst>
              <a:path w="2473072" h="2353805">
                <a:moveTo>
                  <a:pt x="0" y="189737"/>
                </a:moveTo>
                <a:cubicBezTo>
                  <a:pt x="0" y="84962"/>
                  <a:pt x="84963" y="0"/>
                  <a:pt x="189866" y="0"/>
                </a:cubicBezTo>
                <a:lnTo>
                  <a:pt x="2283206" y="0"/>
                </a:lnTo>
                <a:cubicBezTo>
                  <a:pt x="2387981" y="0"/>
                  <a:pt x="2473072" y="84962"/>
                  <a:pt x="2473072" y="189737"/>
                </a:cubicBezTo>
                <a:lnTo>
                  <a:pt x="2473072" y="2163965"/>
                </a:lnTo>
                <a:cubicBezTo>
                  <a:pt x="2473072" y="2268816"/>
                  <a:pt x="2387981" y="2353805"/>
                  <a:pt x="2283206" y="2353805"/>
                </a:cubicBezTo>
                <a:lnTo>
                  <a:pt x="189866" y="2353805"/>
                </a:lnTo>
                <a:cubicBezTo>
                  <a:pt x="84963" y="2353805"/>
                  <a:pt x="0" y="2268816"/>
                  <a:pt x="0" y="2163965"/>
                </a:cubicBezTo>
                <a:close/>
                <a:moveTo>
                  <a:pt x="-1586483" y="288975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9566" y="2103379"/>
            <a:ext cx="2106167" cy="2487167"/>
          </a:xfrm>
          <a:prstGeom prst="rect">
            <a:avLst/>
          </a:prstGeom>
          <a:noFill/>
          <a:extLst/>
        </p:spPr>
      </p:pic>
      <p:sp>
        <p:nvSpPr>
          <p:cNvPr id="217" name="Freeform 217"/>
          <p:cNvSpPr/>
          <p:nvPr/>
        </p:nvSpPr>
        <p:spPr>
          <a:xfrm>
            <a:off x="1733437" y="2173917"/>
            <a:ext cx="1936242" cy="2309622"/>
          </a:xfrm>
          <a:custGeom>
            <a:avLst/>
            <a:gdLst/>
            <a:ahLst/>
            <a:cxnLst/>
            <a:rect l="0" t="0" r="0" b="0"/>
            <a:pathLst>
              <a:path w="1936242" h="2309622">
                <a:moveTo>
                  <a:pt x="0" y="65151"/>
                </a:moveTo>
                <a:cubicBezTo>
                  <a:pt x="0" y="29209"/>
                  <a:pt x="29211" y="0"/>
                  <a:pt x="65025" y="0"/>
                </a:cubicBezTo>
                <a:lnTo>
                  <a:pt x="1871092" y="0"/>
                </a:lnTo>
                <a:cubicBezTo>
                  <a:pt x="1907032" y="0"/>
                  <a:pt x="1936242" y="29209"/>
                  <a:pt x="1936242" y="65151"/>
                </a:cubicBezTo>
                <a:lnTo>
                  <a:pt x="1936242" y="2244597"/>
                </a:lnTo>
                <a:cubicBezTo>
                  <a:pt x="1936242" y="2280411"/>
                  <a:pt x="1907032" y="2309622"/>
                  <a:pt x="1871092" y="2309622"/>
                </a:cubicBezTo>
                <a:lnTo>
                  <a:pt x="65025" y="2309622"/>
                </a:lnTo>
                <a:cubicBezTo>
                  <a:pt x="29211" y="2309622"/>
                  <a:pt x="0" y="2280411"/>
                  <a:pt x="0" y="2244597"/>
                </a:cubicBezTo>
                <a:close/>
                <a:moveTo>
                  <a:pt x="-421005" y="4233036"/>
                </a:moveTo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" name="Picture 2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6190" y="4317620"/>
            <a:ext cx="1882013" cy="53975"/>
          </a:xfrm>
          <a:prstGeom prst="rect">
            <a:avLst/>
          </a:prstGeom>
          <a:noFill/>
          <a:extLst/>
        </p:spPr>
      </p:pic>
      <p:pic>
        <p:nvPicPr>
          <p:cNvPr id="220" name="Picture 22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6559" y="4362846"/>
            <a:ext cx="2654807" cy="2531364"/>
          </a:xfrm>
          <a:prstGeom prst="rect">
            <a:avLst/>
          </a:prstGeom>
          <a:noFill/>
          <a:extLst/>
        </p:spPr>
      </p:pic>
      <p:sp>
        <p:nvSpPr>
          <p:cNvPr id="221" name="Freeform 221"/>
          <p:cNvSpPr/>
          <p:nvPr/>
        </p:nvSpPr>
        <p:spPr>
          <a:xfrm>
            <a:off x="7231754" y="4447681"/>
            <a:ext cx="2473072" cy="2353856"/>
          </a:xfrm>
          <a:custGeom>
            <a:avLst/>
            <a:gdLst/>
            <a:ahLst/>
            <a:cxnLst/>
            <a:rect l="0" t="0" r="0" b="0"/>
            <a:pathLst>
              <a:path w="2473072" h="2353856">
                <a:moveTo>
                  <a:pt x="0" y="189865"/>
                </a:moveTo>
                <a:cubicBezTo>
                  <a:pt x="0" y="84962"/>
                  <a:pt x="85090" y="0"/>
                  <a:pt x="189865" y="0"/>
                </a:cubicBezTo>
                <a:lnTo>
                  <a:pt x="2283207" y="0"/>
                </a:lnTo>
                <a:cubicBezTo>
                  <a:pt x="2388109" y="0"/>
                  <a:pt x="2473072" y="84962"/>
                  <a:pt x="2473072" y="189865"/>
                </a:cubicBezTo>
                <a:lnTo>
                  <a:pt x="2473072" y="2164029"/>
                </a:lnTo>
                <a:cubicBezTo>
                  <a:pt x="2473072" y="2268867"/>
                  <a:pt x="2388109" y="2353856"/>
                  <a:pt x="2283207" y="2353856"/>
                </a:cubicBezTo>
                <a:lnTo>
                  <a:pt x="189865" y="2353856"/>
                </a:lnTo>
                <a:cubicBezTo>
                  <a:pt x="85090" y="2353856"/>
                  <a:pt x="0" y="2268867"/>
                  <a:pt x="0" y="2164029"/>
                </a:cubicBezTo>
                <a:close/>
                <a:moveTo>
                  <a:pt x="-6894195" y="287350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" name="Picture 2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4079" y="2119935"/>
            <a:ext cx="2106167" cy="2487167"/>
          </a:xfrm>
          <a:prstGeom prst="rect">
            <a:avLst/>
          </a:prstGeom>
          <a:noFill/>
          <a:extLst/>
        </p:spPr>
      </p:pic>
      <p:sp>
        <p:nvSpPr>
          <p:cNvPr id="223" name="Freeform 223"/>
          <p:cNvSpPr/>
          <p:nvPr/>
        </p:nvSpPr>
        <p:spPr>
          <a:xfrm>
            <a:off x="7353582" y="2173917"/>
            <a:ext cx="1936115" cy="2309495"/>
          </a:xfrm>
          <a:custGeom>
            <a:avLst/>
            <a:gdLst/>
            <a:ahLst/>
            <a:cxnLst/>
            <a:rect l="0" t="0" r="0" b="0"/>
            <a:pathLst>
              <a:path w="1936115" h="2309495">
                <a:moveTo>
                  <a:pt x="0" y="65024"/>
                </a:moveTo>
                <a:cubicBezTo>
                  <a:pt x="0" y="29082"/>
                  <a:pt x="29084" y="0"/>
                  <a:pt x="65025" y="0"/>
                </a:cubicBezTo>
                <a:lnTo>
                  <a:pt x="1871091" y="0"/>
                </a:lnTo>
                <a:cubicBezTo>
                  <a:pt x="1907033" y="0"/>
                  <a:pt x="1936115" y="29082"/>
                  <a:pt x="1936115" y="65024"/>
                </a:cubicBezTo>
                <a:lnTo>
                  <a:pt x="1936115" y="2244471"/>
                </a:lnTo>
                <a:cubicBezTo>
                  <a:pt x="1936115" y="2280411"/>
                  <a:pt x="1907033" y="2309495"/>
                  <a:pt x="1871091" y="2309495"/>
                </a:cubicBezTo>
                <a:lnTo>
                  <a:pt x="65025" y="2309495"/>
                </a:lnTo>
                <a:cubicBezTo>
                  <a:pt x="29084" y="2309495"/>
                  <a:pt x="0" y="2280411"/>
                  <a:pt x="0" y="2244471"/>
                </a:cubicBezTo>
                <a:close/>
                <a:moveTo>
                  <a:pt x="-5727827" y="4216653"/>
                </a:moveTo>
              </a:path>
            </a:pathLst>
          </a:custGeom>
          <a:solidFill>
            <a:srgbClr val="FFC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" name="Picture 22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1008" y="3536950"/>
            <a:ext cx="1881885" cy="53975"/>
          </a:xfrm>
          <a:prstGeom prst="rect">
            <a:avLst/>
          </a:prstGeom>
          <a:noFill/>
          <a:extLst/>
        </p:spPr>
      </p:pic>
      <p:pic>
        <p:nvPicPr>
          <p:cNvPr id="226" name="Picture 22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2152" y="4424527"/>
            <a:ext cx="2653283" cy="2531364"/>
          </a:xfrm>
          <a:prstGeom prst="rect">
            <a:avLst/>
          </a:prstGeom>
          <a:noFill/>
          <a:extLst/>
        </p:spPr>
      </p:pic>
      <p:sp>
        <p:nvSpPr>
          <p:cNvPr id="227" name="Freeform 227"/>
          <p:cNvSpPr/>
          <p:nvPr/>
        </p:nvSpPr>
        <p:spPr>
          <a:xfrm>
            <a:off x="4247561" y="4424527"/>
            <a:ext cx="2473072" cy="2353830"/>
          </a:xfrm>
          <a:custGeom>
            <a:avLst/>
            <a:gdLst/>
            <a:ahLst/>
            <a:cxnLst/>
            <a:rect l="0" t="0" r="0" b="0"/>
            <a:pathLst>
              <a:path w="2473072" h="2353830">
                <a:moveTo>
                  <a:pt x="0" y="189864"/>
                </a:moveTo>
                <a:cubicBezTo>
                  <a:pt x="0" y="84963"/>
                  <a:pt x="84963" y="0"/>
                  <a:pt x="189865" y="0"/>
                </a:cubicBezTo>
                <a:lnTo>
                  <a:pt x="2283207" y="0"/>
                </a:lnTo>
                <a:cubicBezTo>
                  <a:pt x="2388109" y="0"/>
                  <a:pt x="2473072" y="84963"/>
                  <a:pt x="2473072" y="189864"/>
                </a:cubicBezTo>
                <a:lnTo>
                  <a:pt x="2473072" y="2163991"/>
                </a:lnTo>
                <a:cubicBezTo>
                  <a:pt x="2473072" y="2268829"/>
                  <a:pt x="2388109" y="2353830"/>
                  <a:pt x="2283207" y="2353830"/>
                </a:cubicBezTo>
                <a:lnTo>
                  <a:pt x="189865" y="2353830"/>
                </a:lnTo>
                <a:cubicBezTo>
                  <a:pt x="84963" y="2353830"/>
                  <a:pt x="0" y="2268829"/>
                  <a:pt x="0" y="2163991"/>
                </a:cubicBezTo>
                <a:close/>
                <a:moveTo>
                  <a:pt x="-4249419" y="287273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" name="Picture 22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7255" y="2119935"/>
            <a:ext cx="2106167" cy="2487167"/>
          </a:xfrm>
          <a:prstGeom prst="rect">
            <a:avLst/>
          </a:prstGeom>
          <a:noFill/>
          <a:extLst/>
        </p:spPr>
      </p:pic>
      <p:sp>
        <p:nvSpPr>
          <p:cNvPr id="229" name="Freeform 229"/>
          <p:cNvSpPr/>
          <p:nvPr/>
        </p:nvSpPr>
        <p:spPr>
          <a:xfrm>
            <a:off x="4518469" y="2174045"/>
            <a:ext cx="1936115" cy="2309494"/>
          </a:xfrm>
          <a:custGeom>
            <a:avLst/>
            <a:gdLst/>
            <a:ahLst/>
            <a:cxnLst/>
            <a:rect l="0" t="0" r="0" b="0"/>
            <a:pathLst>
              <a:path w="1936115" h="2309494">
                <a:moveTo>
                  <a:pt x="0" y="65024"/>
                </a:moveTo>
                <a:cubicBezTo>
                  <a:pt x="0" y="29082"/>
                  <a:pt x="29084" y="0"/>
                  <a:pt x="65024" y="0"/>
                </a:cubicBezTo>
                <a:lnTo>
                  <a:pt x="1871091" y="0"/>
                </a:lnTo>
                <a:cubicBezTo>
                  <a:pt x="1907033" y="0"/>
                  <a:pt x="1936115" y="29082"/>
                  <a:pt x="1936115" y="65024"/>
                </a:cubicBezTo>
                <a:lnTo>
                  <a:pt x="1936115" y="2244471"/>
                </a:lnTo>
                <a:cubicBezTo>
                  <a:pt x="1936115" y="2280412"/>
                  <a:pt x="1907033" y="2309494"/>
                  <a:pt x="1871091" y="2309494"/>
                </a:cubicBezTo>
                <a:lnTo>
                  <a:pt x="65024" y="2309494"/>
                </a:lnTo>
                <a:cubicBezTo>
                  <a:pt x="29084" y="2309494"/>
                  <a:pt x="0" y="2280412"/>
                  <a:pt x="0" y="2244471"/>
                </a:cubicBezTo>
                <a:close/>
                <a:moveTo>
                  <a:pt x="-3083052" y="4215891"/>
                </a:moveTo>
              </a:path>
            </a:pathLst>
          </a:custGeom>
          <a:solidFill>
            <a:srgbClr val="F7420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Rectangle 232"/>
          <p:cNvSpPr/>
          <p:nvPr/>
        </p:nvSpPr>
        <p:spPr>
          <a:xfrm>
            <a:off x="620842" y="730158"/>
            <a:ext cx="3441648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0" b="1" dirty="0">
                <a:solidFill>
                  <a:srgbClr val="404040"/>
                </a:solidFill>
                <a:latin typeface="Century Gothic,Bold"/>
              </a:rPr>
              <a:t>Р</a:t>
            </a:r>
            <a:r>
              <a:rPr lang="ru-RU" sz="2000" b="1" i="0" spc="0" dirty="0">
                <a:solidFill>
                  <a:srgbClr val="404040"/>
                </a:solidFill>
                <a:latin typeface="Century Gothic,Bold"/>
              </a:rPr>
              <a:t>еестр лагерей на 2023 г. </a:t>
            </a:r>
            <a:endParaRPr lang="en-US" sz="2000" b="1" i="0" spc="0" baseline="0" dirty="0">
              <a:solidFill>
                <a:srgbClr val="404040"/>
              </a:solidFill>
              <a:latin typeface="Century Gothic,Bold"/>
            </a:endParaRPr>
          </a:p>
        </p:txBody>
      </p:sp>
      <p:sp>
        <p:nvSpPr>
          <p:cNvPr id="233" name="Rectangle 233"/>
          <p:cNvSpPr/>
          <p:nvPr/>
        </p:nvSpPr>
        <p:spPr>
          <a:xfrm>
            <a:off x="453543" y="1416900"/>
            <a:ext cx="70822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600" b="0" i="0" spc="0" baseline="0" dirty="0">
                <a:solidFill>
                  <a:schemeClr val="tx1"/>
                </a:solidFill>
                <a:latin typeface="Century Gothic"/>
              </a:rPr>
              <a:t>По утвержденному реестру в 163 лагерях (2022 г. – 152) </a:t>
            </a:r>
            <a:r>
              <a:rPr lang="ru-RU" sz="1600" dirty="0">
                <a:solidFill>
                  <a:schemeClr val="tx1"/>
                </a:solidFill>
                <a:latin typeface="Century Gothic"/>
              </a:rPr>
              <a:t>охвачено отдыхом и оздоровлением</a:t>
            </a:r>
            <a:r>
              <a:rPr lang="ru-RU" sz="1600" b="0" i="0" spc="0" baseline="0" dirty="0">
                <a:solidFill>
                  <a:schemeClr val="tx1"/>
                </a:solidFill>
                <a:latin typeface="Century Gothic"/>
              </a:rPr>
              <a:t> 16 </a:t>
            </a:r>
            <a:r>
              <a:rPr lang="ru-RU" sz="1600" dirty="0">
                <a:solidFill>
                  <a:schemeClr val="tx1"/>
                </a:solidFill>
                <a:latin typeface="Century Gothic"/>
              </a:rPr>
              <a:t>838</a:t>
            </a:r>
            <a:r>
              <a:rPr lang="ru-RU" sz="1600" b="0" i="0" spc="0" baseline="0" dirty="0">
                <a:solidFill>
                  <a:schemeClr val="tx1"/>
                </a:solidFill>
                <a:latin typeface="Century Gothic"/>
              </a:rPr>
              <a:t> детей. (2022 г. – 16 271) или 23,8 % от 71 110 чел., из них: </a:t>
            </a:r>
            <a:r>
              <a:rPr lang="en-US" sz="1600" b="0" i="0" spc="-44" baseline="0" dirty="0">
                <a:solidFill>
                  <a:schemeClr val="tx1"/>
                </a:solidFill>
                <a:latin typeface="Bauhaus 93" panose="04030905020B02020C02" pitchFamily="82" charset="0"/>
              </a:rPr>
              <a:t> </a:t>
            </a:r>
            <a:endParaRPr lang="en-US" sz="1600" b="0" i="0" spc="0" baseline="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234" name="Rectangle 234"/>
          <p:cNvSpPr/>
          <p:nvPr/>
        </p:nvSpPr>
        <p:spPr>
          <a:xfrm>
            <a:off x="11891771" y="6360247"/>
            <a:ext cx="259686" cy="3696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2" b="1" dirty="0">
                <a:solidFill>
                  <a:srgbClr val="262626"/>
                </a:solidFill>
                <a:latin typeface="Century Gothic,Bold"/>
              </a:rPr>
              <a:t>2</a:t>
            </a:r>
            <a:r>
              <a:rPr lang="en-US" sz="2402" b="1" i="0" spc="0" baseline="0" dirty="0">
                <a:solidFill>
                  <a:srgbClr val="262626"/>
                </a:solidFill>
                <a:latin typeface="Century Gothic,Bold"/>
              </a:rPr>
              <a:t> </a:t>
            </a:r>
          </a:p>
        </p:txBody>
      </p:sp>
      <p:sp>
        <p:nvSpPr>
          <p:cNvPr id="235" name="Rectangle 235"/>
          <p:cNvSpPr/>
          <p:nvPr/>
        </p:nvSpPr>
        <p:spPr>
          <a:xfrm>
            <a:off x="2292144" y="2594666"/>
            <a:ext cx="692497" cy="4933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206" b="1" dirty="0">
                <a:solidFill>
                  <a:srgbClr val="FFFFFF"/>
                </a:solidFill>
                <a:latin typeface="Century Gothic,Bold"/>
              </a:rPr>
              <a:t>143</a:t>
            </a:r>
            <a:endParaRPr lang="en-US" sz="3206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236" name="Rectangle 236"/>
          <p:cNvSpPr/>
          <p:nvPr/>
        </p:nvSpPr>
        <p:spPr>
          <a:xfrm>
            <a:off x="1809001" y="3183420"/>
            <a:ext cx="182005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811"/>
            <a:r>
              <a:rPr lang="ru-RU" sz="1596" b="1" dirty="0">
                <a:solidFill>
                  <a:srgbClr val="FFFFFF"/>
                </a:solidFill>
                <a:latin typeface="Century Gothic,Bold"/>
              </a:rPr>
              <a:t>д</a:t>
            </a:r>
            <a:r>
              <a:rPr lang="ru-RU" sz="1596" b="1" i="0" spc="0" baseline="0" dirty="0">
                <a:solidFill>
                  <a:srgbClr val="FFFFFF"/>
                </a:solidFill>
                <a:latin typeface="Century Gothic,Bold"/>
              </a:rPr>
              <a:t>невных</a:t>
            </a:r>
            <a:r>
              <a:rPr lang="ru-RU" sz="1596" b="1" i="0" spc="0" dirty="0">
                <a:solidFill>
                  <a:srgbClr val="FFFFFF"/>
                </a:solidFill>
                <a:latin typeface="Century Gothic,Bold"/>
              </a:rPr>
              <a:t> лагерей</a:t>
            </a:r>
            <a:endParaRPr lang="en-US" sz="1596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237" name="Rectangle 237"/>
          <p:cNvSpPr/>
          <p:nvPr/>
        </p:nvSpPr>
        <p:spPr>
          <a:xfrm>
            <a:off x="5548248" y="4313520"/>
            <a:ext cx="21335" cy="1110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" b="1" i="0" spc="0" baseline="0" dirty="0">
                <a:solidFill>
                  <a:srgbClr val="FFFFFF"/>
                </a:solidFill>
                <a:latin typeface="Century Gothic,Bold"/>
              </a:rPr>
              <a:t> </a:t>
            </a:r>
          </a:p>
        </p:txBody>
      </p:sp>
      <p:sp>
        <p:nvSpPr>
          <p:cNvPr id="238" name="Rectangle 238"/>
          <p:cNvSpPr/>
          <p:nvPr/>
        </p:nvSpPr>
        <p:spPr>
          <a:xfrm>
            <a:off x="1827425" y="5107674"/>
            <a:ext cx="1738938" cy="646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8224"/>
            <a:r>
              <a:rPr lang="en-US" sz="1400" b="0" i="0" spc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ru-RU" sz="1400" b="0" i="0" spc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АНИРУЕМЫЙ </a:t>
            </a:r>
          </a:p>
          <a:p>
            <a:pPr marL="268224"/>
            <a:r>
              <a:rPr lang="ru-RU" sz="1400" b="0" i="0" spc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</a:p>
          <a:p>
            <a:pPr marL="268224"/>
            <a:r>
              <a:rPr lang="ru-RU" sz="1400" b="1" i="0" spc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12 663 ДЕТЕЙ </a:t>
            </a:r>
            <a:endParaRPr lang="en-US" sz="1400" b="1" i="0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Rectangle 241"/>
          <p:cNvSpPr/>
          <p:nvPr/>
        </p:nvSpPr>
        <p:spPr>
          <a:xfrm>
            <a:off x="8246877" y="2593663"/>
            <a:ext cx="346249" cy="4930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204" b="1" dirty="0">
                <a:solidFill>
                  <a:srgbClr val="FFFFFF"/>
                </a:solidFill>
                <a:latin typeface="Century Gothic,Bold"/>
              </a:rPr>
              <a:t>1 </a:t>
            </a:r>
            <a:endParaRPr lang="en-US" sz="3204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242" name="Rectangle 242"/>
          <p:cNvSpPr/>
          <p:nvPr/>
        </p:nvSpPr>
        <p:spPr>
          <a:xfrm>
            <a:off x="7459862" y="3265434"/>
            <a:ext cx="1819409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solidFill>
                  <a:srgbClr val="FFFFFF"/>
                </a:solidFill>
                <a:latin typeface="Century Gothic,Bold"/>
              </a:rPr>
              <a:t>палаточный лагерь </a:t>
            </a:r>
            <a:endParaRPr lang="en-US" sz="1403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243" name="Rectangle 243"/>
          <p:cNvSpPr/>
          <p:nvPr/>
        </p:nvSpPr>
        <p:spPr>
          <a:xfrm>
            <a:off x="10851515" y="4232017"/>
            <a:ext cx="57545" cy="148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1" i="0" spc="0" baseline="0" dirty="0">
                <a:solidFill>
                  <a:srgbClr val="FFFFFF"/>
                </a:solidFill>
                <a:latin typeface="Century Gothic,Bold"/>
              </a:rPr>
              <a:t> 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7817273" y="5205335"/>
            <a:ext cx="1333377" cy="584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7724" algn="ctr"/>
            <a:r>
              <a:rPr lang="en-US" sz="1200" b="0" i="0" spc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</a:t>
            </a:r>
            <a:r>
              <a:rPr lang="ru-RU" sz="1200" b="0" i="0" spc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ЕМЫЙ</a:t>
            </a:r>
            <a:r>
              <a:rPr lang="ru-RU" sz="1200" b="0" i="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7724" algn="ctr"/>
            <a:r>
              <a:rPr lang="ru-RU" sz="1200" b="0" i="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</a:p>
          <a:p>
            <a:pPr marL="77724" algn="ctr"/>
            <a:r>
              <a:rPr lang="ru-RU" sz="1400" b="1" i="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чел. </a:t>
            </a:r>
            <a:endParaRPr lang="en-US" sz="1400" b="1" i="0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Rectangle 246"/>
          <p:cNvSpPr/>
          <p:nvPr/>
        </p:nvSpPr>
        <p:spPr>
          <a:xfrm>
            <a:off x="7944586" y="5926231"/>
            <a:ext cx="135133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0" b="0" i="1" spc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0" i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г. – 0 чел. </a:t>
            </a:r>
            <a:endParaRPr lang="en-US" sz="1400" b="0" i="1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Rectangle 248"/>
          <p:cNvSpPr/>
          <p:nvPr/>
        </p:nvSpPr>
        <p:spPr>
          <a:xfrm>
            <a:off x="4764181" y="3131303"/>
            <a:ext cx="16108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2964" algn="ctr"/>
            <a:r>
              <a:rPr lang="ru-RU" sz="1400" b="1" i="0" spc="0" baseline="0" dirty="0">
                <a:solidFill>
                  <a:srgbClr val="FFFFFF"/>
                </a:solidFill>
                <a:latin typeface="Century Gothic,Bold"/>
              </a:rPr>
              <a:t> загородных лагерей </a:t>
            </a:r>
            <a:r>
              <a:rPr lang="en-US" sz="1400" b="1" i="0" spc="0" dirty="0">
                <a:solidFill>
                  <a:srgbClr val="FFFFFF"/>
                </a:solidFill>
                <a:latin typeface="Century Gothic,Bold"/>
              </a:rPr>
              <a:t> </a:t>
            </a:r>
            <a:endParaRPr lang="en-US" sz="1400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250" name="Rectangle 250"/>
          <p:cNvSpPr/>
          <p:nvPr/>
        </p:nvSpPr>
        <p:spPr>
          <a:xfrm>
            <a:off x="8194547" y="3739765"/>
            <a:ext cx="57546" cy="148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1" i="0" spc="0" baseline="0" dirty="0">
                <a:solidFill>
                  <a:srgbClr val="FFFFFF"/>
                </a:solidFill>
                <a:latin typeface="Century Gothic,Bold"/>
              </a:rPr>
              <a:t>  </a:t>
            </a:r>
          </a:p>
        </p:txBody>
      </p:sp>
      <p:sp>
        <p:nvSpPr>
          <p:cNvPr id="254" name="Rectangle 254"/>
          <p:cNvSpPr/>
          <p:nvPr/>
        </p:nvSpPr>
        <p:spPr>
          <a:xfrm>
            <a:off x="4480342" y="5205335"/>
            <a:ext cx="208390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1400" b="0" i="0" spc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en-US" sz="1400" b="0" i="0" spc="-25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400" b="0" i="0" spc="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НИРУЕМЫ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ОХВАТ</a:t>
            </a:r>
          </a:p>
          <a:p>
            <a:pPr marL="0"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4 051 чел. </a:t>
            </a:r>
            <a:endParaRPr lang="en-US" sz="1400" b="1" i="0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Rectangle 255"/>
          <p:cNvSpPr/>
          <p:nvPr/>
        </p:nvSpPr>
        <p:spPr>
          <a:xfrm>
            <a:off x="4599836" y="5933580"/>
            <a:ext cx="201337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г. охват 4 053 чел. </a:t>
            </a:r>
            <a:endParaRPr lang="en-US" sz="1400" i="1" spc="0" baseline="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6350" r="6688" b="5899"/>
          <a:stretch/>
        </p:blipFill>
        <p:spPr>
          <a:xfrm>
            <a:off x="7944586" y="121851"/>
            <a:ext cx="3867884" cy="1933942"/>
          </a:xfrm>
          <a:prstGeom prst="rect">
            <a:avLst/>
          </a:prstGeom>
        </p:spPr>
      </p:pic>
      <p:sp>
        <p:nvSpPr>
          <p:cNvPr id="52" name="Rectangle 235"/>
          <p:cNvSpPr/>
          <p:nvPr/>
        </p:nvSpPr>
        <p:spPr>
          <a:xfrm>
            <a:off x="5286363" y="2535385"/>
            <a:ext cx="461665" cy="4933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206" b="1" dirty="0">
                <a:solidFill>
                  <a:srgbClr val="FFFFFF"/>
                </a:solidFill>
                <a:latin typeface="Century Gothic,Bold"/>
              </a:rPr>
              <a:t>19</a:t>
            </a:r>
            <a:endParaRPr lang="en-US" sz="3206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53" name="Rectangle 239"/>
          <p:cNvSpPr/>
          <p:nvPr/>
        </p:nvSpPr>
        <p:spPr>
          <a:xfrm>
            <a:off x="1915270" y="5923560"/>
            <a:ext cx="165109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г. 11 938 чел. </a:t>
            </a:r>
            <a:endParaRPr lang="en-US" sz="1400" i="1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 17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9200" y="1783716"/>
            <a:ext cx="8432800" cy="254000"/>
          </a:xfrm>
          <a:prstGeom prst="rect">
            <a:avLst/>
          </a:prstGeom>
          <a:noFill/>
          <a:extLst/>
        </p:spPr>
      </p:pic>
      <p:pic>
        <p:nvPicPr>
          <p:cNvPr id="175" name="Picture 175"/>
          <p:cNvPicPr>
            <a:picLocks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61" y="14910"/>
            <a:ext cx="8298180" cy="4895088"/>
          </a:xfrm>
          <a:prstGeom prst="rect">
            <a:avLst/>
          </a:prstGeom>
          <a:noFill/>
          <a:extLst/>
        </p:spPr>
      </p:pic>
      <p:pic>
        <p:nvPicPr>
          <p:cNvPr id="177" name="Picture 1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381" y="3517772"/>
            <a:ext cx="2292095" cy="2502407"/>
          </a:xfrm>
          <a:prstGeom prst="rect">
            <a:avLst/>
          </a:prstGeom>
          <a:noFill/>
          <a:extLst/>
        </p:spPr>
      </p:pic>
      <p:sp>
        <p:nvSpPr>
          <p:cNvPr id="178" name="Freeform 178"/>
          <p:cNvSpPr/>
          <p:nvPr/>
        </p:nvSpPr>
        <p:spPr>
          <a:xfrm>
            <a:off x="6476207" y="3620884"/>
            <a:ext cx="2118995" cy="2324150"/>
          </a:xfrm>
          <a:custGeom>
            <a:avLst/>
            <a:gdLst/>
            <a:ahLst/>
            <a:cxnLst/>
            <a:rect l="0" t="0" r="0" b="0"/>
            <a:pathLst>
              <a:path w="2118995" h="2324150">
                <a:moveTo>
                  <a:pt x="0" y="88391"/>
                </a:moveTo>
                <a:cubicBezTo>
                  <a:pt x="0" y="39623"/>
                  <a:pt x="39497" y="0"/>
                  <a:pt x="88266" y="0"/>
                </a:cubicBezTo>
                <a:lnTo>
                  <a:pt x="2030731" y="0"/>
                </a:lnTo>
                <a:cubicBezTo>
                  <a:pt x="2079498" y="0"/>
                  <a:pt x="2118995" y="39623"/>
                  <a:pt x="2118995" y="88391"/>
                </a:cubicBezTo>
                <a:lnTo>
                  <a:pt x="2118995" y="2235847"/>
                </a:lnTo>
                <a:cubicBezTo>
                  <a:pt x="2118995" y="2284615"/>
                  <a:pt x="2079498" y="2324150"/>
                  <a:pt x="2030731" y="2324150"/>
                </a:cubicBezTo>
                <a:lnTo>
                  <a:pt x="88266" y="2324150"/>
                </a:lnTo>
                <a:cubicBezTo>
                  <a:pt x="39497" y="2324150"/>
                  <a:pt x="0" y="2284615"/>
                  <a:pt x="0" y="2235847"/>
                </a:cubicBezTo>
                <a:close/>
                <a:moveTo>
                  <a:pt x="-4254753" y="290588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6507955" y="4661494"/>
            <a:ext cx="2119122" cy="1246492"/>
          </a:xfrm>
          <a:custGeom>
            <a:avLst/>
            <a:gdLst/>
            <a:ahLst/>
            <a:cxnLst/>
            <a:rect l="0" t="0" r="0" b="0"/>
            <a:pathLst>
              <a:path w="2119122" h="1246492">
                <a:moveTo>
                  <a:pt x="0" y="1246492"/>
                </a:moveTo>
                <a:lnTo>
                  <a:pt x="2119122" y="1246492"/>
                </a:lnTo>
                <a:lnTo>
                  <a:pt x="2119122" y="0"/>
                </a:lnTo>
                <a:lnTo>
                  <a:pt x="0" y="0"/>
                </a:lnTo>
                <a:lnTo>
                  <a:pt x="0" y="1246492"/>
                </a:lnTo>
                <a:close/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" name="Picture 1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6362" y="3546967"/>
            <a:ext cx="2292095" cy="2502407"/>
          </a:xfrm>
          <a:prstGeom prst="rect">
            <a:avLst/>
          </a:prstGeom>
          <a:noFill/>
          <a:extLst/>
        </p:spPr>
      </p:pic>
      <p:sp>
        <p:nvSpPr>
          <p:cNvPr id="182" name="Freeform 182"/>
          <p:cNvSpPr/>
          <p:nvPr/>
        </p:nvSpPr>
        <p:spPr>
          <a:xfrm>
            <a:off x="9075586" y="3636115"/>
            <a:ext cx="2119121" cy="2324112"/>
          </a:xfrm>
          <a:custGeom>
            <a:avLst/>
            <a:gdLst/>
            <a:ahLst/>
            <a:cxnLst/>
            <a:rect l="0" t="0" r="0" b="0"/>
            <a:pathLst>
              <a:path w="2119121" h="2324112">
                <a:moveTo>
                  <a:pt x="0" y="88264"/>
                </a:moveTo>
                <a:cubicBezTo>
                  <a:pt x="0" y="39497"/>
                  <a:pt x="39496" y="0"/>
                  <a:pt x="88265" y="0"/>
                </a:cubicBezTo>
                <a:lnTo>
                  <a:pt x="2030729" y="0"/>
                </a:lnTo>
                <a:cubicBezTo>
                  <a:pt x="2079498" y="0"/>
                  <a:pt x="2119121" y="39497"/>
                  <a:pt x="2119121" y="88264"/>
                </a:cubicBezTo>
                <a:lnTo>
                  <a:pt x="2119121" y="2235809"/>
                </a:lnTo>
                <a:cubicBezTo>
                  <a:pt x="2119121" y="2284577"/>
                  <a:pt x="2079498" y="2324112"/>
                  <a:pt x="2030729" y="2324112"/>
                </a:cubicBezTo>
                <a:lnTo>
                  <a:pt x="88265" y="2324112"/>
                </a:lnTo>
                <a:cubicBezTo>
                  <a:pt x="39496" y="2324112"/>
                  <a:pt x="0" y="2284577"/>
                  <a:pt x="0" y="2235809"/>
                </a:cubicBezTo>
                <a:close/>
                <a:moveTo>
                  <a:pt x="-6946011" y="2915030"/>
                </a:moveTo>
              </a:path>
            </a:pathLst>
          </a:custGeom>
          <a:solidFill>
            <a:srgbClr val="935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5" name="Picture 18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4046" y="4726305"/>
            <a:ext cx="2121916" cy="38100"/>
          </a:xfrm>
          <a:prstGeom prst="rect">
            <a:avLst/>
          </a:prstGeom>
          <a:noFill/>
          <a:extLst/>
        </p:spPr>
      </p:pic>
      <p:pic>
        <p:nvPicPr>
          <p:cNvPr id="186" name="Picture 18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9548" y="4730877"/>
            <a:ext cx="2121789" cy="38100"/>
          </a:xfrm>
          <a:prstGeom prst="rect">
            <a:avLst/>
          </a:prstGeom>
          <a:noFill/>
          <a:extLst/>
        </p:spPr>
      </p:pic>
      <p:pic>
        <p:nvPicPr>
          <p:cNvPr id="187" name="Picture 18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2722" y="3517773"/>
            <a:ext cx="2292095" cy="2502407"/>
          </a:xfrm>
          <a:prstGeom prst="rect">
            <a:avLst/>
          </a:prstGeom>
          <a:noFill/>
          <a:extLst/>
        </p:spPr>
      </p:pic>
      <p:sp>
        <p:nvSpPr>
          <p:cNvPr id="188" name="Freeform 188"/>
          <p:cNvSpPr/>
          <p:nvPr/>
        </p:nvSpPr>
        <p:spPr>
          <a:xfrm>
            <a:off x="3997262" y="3638012"/>
            <a:ext cx="2118995" cy="2324150"/>
          </a:xfrm>
          <a:custGeom>
            <a:avLst/>
            <a:gdLst/>
            <a:ahLst/>
            <a:cxnLst/>
            <a:rect l="0" t="0" r="0" b="0"/>
            <a:pathLst>
              <a:path w="2118995" h="2324150">
                <a:moveTo>
                  <a:pt x="0" y="88391"/>
                </a:moveTo>
                <a:cubicBezTo>
                  <a:pt x="0" y="39623"/>
                  <a:pt x="39496" y="0"/>
                  <a:pt x="88264" y="0"/>
                </a:cubicBezTo>
                <a:lnTo>
                  <a:pt x="2030730" y="0"/>
                </a:lnTo>
                <a:cubicBezTo>
                  <a:pt x="2079498" y="0"/>
                  <a:pt x="2118995" y="39623"/>
                  <a:pt x="2118995" y="88391"/>
                </a:cubicBezTo>
                <a:lnTo>
                  <a:pt x="2118995" y="2235847"/>
                </a:lnTo>
                <a:cubicBezTo>
                  <a:pt x="2118995" y="2284615"/>
                  <a:pt x="2079498" y="2324150"/>
                  <a:pt x="2030730" y="2324150"/>
                </a:cubicBezTo>
                <a:lnTo>
                  <a:pt x="88264" y="2324150"/>
                </a:lnTo>
                <a:cubicBezTo>
                  <a:pt x="39496" y="2324150"/>
                  <a:pt x="0" y="2284615"/>
                  <a:pt x="0" y="2235847"/>
                </a:cubicBezTo>
                <a:close/>
                <a:moveTo>
                  <a:pt x="-1609725" y="2905886"/>
                </a:moveTo>
              </a:path>
            </a:pathLst>
          </a:custGeom>
          <a:solidFill>
            <a:srgbClr val="FF442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" name="Picture 18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7126" y="4737608"/>
            <a:ext cx="2121789" cy="38100"/>
          </a:xfrm>
          <a:prstGeom prst="rect">
            <a:avLst/>
          </a:prstGeom>
          <a:noFill/>
          <a:extLst/>
        </p:spPr>
      </p:pic>
      <p:sp>
        <p:nvSpPr>
          <p:cNvPr id="190" name="Rectangle 190"/>
          <p:cNvSpPr/>
          <p:nvPr/>
        </p:nvSpPr>
        <p:spPr>
          <a:xfrm>
            <a:off x="3051745" y="463936"/>
            <a:ext cx="869091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755516"/>
            <a:r>
              <a:rPr lang="ru-RU" sz="3600" b="1" i="0" spc="0" baseline="0" dirty="0">
                <a:solidFill>
                  <a:srgbClr val="404040"/>
                </a:solidFill>
                <a:latin typeface="Century Gothic,Bold"/>
              </a:rPr>
              <a:t>Временные</a:t>
            </a:r>
            <a:r>
              <a:rPr lang="ru-RU" sz="3600" b="1" i="0" spc="0" dirty="0">
                <a:solidFill>
                  <a:srgbClr val="404040"/>
                </a:solidFill>
                <a:latin typeface="Century Gothic,Bold"/>
              </a:rPr>
              <a:t> досуговые центры </a:t>
            </a:r>
            <a:endParaRPr lang="en-US" sz="3600" b="1" i="0" spc="0" baseline="0" dirty="0">
              <a:solidFill>
                <a:srgbClr val="404040"/>
              </a:solidFill>
              <a:latin typeface="Century Gothic,Bold"/>
            </a:endParaRPr>
          </a:p>
        </p:txBody>
      </p:sp>
      <p:sp>
        <p:nvSpPr>
          <p:cNvPr id="191" name="Rectangle 191"/>
          <p:cNvSpPr/>
          <p:nvPr/>
        </p:nvSpPr>
        <p:spPr>
          <a:xfrm>
            <a:off x="4486218" y="2268175"/>
            <a:ext cx="6079870" cy="8748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8120"/>
            <a:r>
              <a:rPr lang="ru-RU" sz="1895" b="1" i="0" spc="0" baseline="0" dirty="0">
                <a:solidFill>
                  <a:schemeClr val="tx1"/>
                </a:solidFill>
                <a:latin typeface="Century Gothic"/>
              </a:rPr>
              <a:t>На</a:t>
            </a:r>
            <a:r>
              <a:rPr lang="ru-RU" sz="1895" b="1" i="0" spc="0" dirty="0">
                <a:solidFill>
                  <a:schemeClr val="tx1"/>
                </a:solidFill>
                <a:latin typeface="Century Gothic"/>
              </a:rPr>
              <a:t> 2023 год по реестру открыто 188 ВДЦ, </a:t>
            </a:r>
          </a:p>
          <a:p>
            <a:pPr marL="198120"/>
            <a:r>
              <a:rPr lang="ru-RU" sz="1895" b="1" i="0" spc="0" dirty="0">
                <a:solidFill>
                  <a:schemeClr val="tx1"/>
                </a:solidFill>
                <a:latin typeface="Century Gothic"/>
              </a:rPr>
              <a:t>с общим охватом 15 </a:t>
            </a:r>
            <a:r>
              <a:rPr lang="ru-RU" sz="1895" b="1" dirty="0">
                <a:solidFill>
                  <a:schemeClr val="tx1"/>
                </a:solidFill>
                <a:latin typeface="Century Gothic"/>
              </a:rPr>
              <a:t>143</a:t>
            </a:r>
            <a:r>
              <a:rPr lang="ru-RU" sz="1895" b="1" i="0" spc="0" dirty="0">
                <a:solidFill>
                  <a:schemeClr val="tx1"/>
                </a:solidFill>
                <a:latin typeface="Century Gothic"/>
              </a:rPr>
              <a:t> детей (АППГ – 13 015), </a:t>
            </a:r>
          </a:p>
          <a:p>
            <a:pPr marL="198120"/>
            <a:r>
              <a:rPr lang="ru-RU" sz="1895" b="1" i="0" spc="0" dirty="0">
                <a:solidFill>
                  <a:schemeClr val="tx1"/>
                </a:solidFill>
                <a:latin typeface="Century Gothic"/>
              </a:rPr>
              <a:t>из них по линии: </a:t>
            </a:r>
            <a:endParaRPr lang="en-US" sz="1895" b="1" i="0" spc="0" baseline="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93" name="Rectangle 193"/>
          <p:cNvSpPr/>
          <p:nvPr/>
        </p:nvSpPr>
        <p:spPr>
          <a:xfrm>
            <a:off x="7008473" y="4463219"/>
            <a:ext cx="777457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7347"/>
            <a:r>
              <a:rPr lang="ru-RU" sz="1500" dirty="0">
                <a:solidFill>
                  <a:srgbClr val="FFFFFF"/>
                </a:solidFill>
                <a:latin typeface="Century Gothic"/>
              </a:rPr>
              <a:t>36 ВДЦ</a:t>
            </a:r>
            <a:endParaRPr lang="en-US" sz="1500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6733544" y="4763469"/>
            <a:ext cx="141384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dirty="0">
                <a:solidFill>
                  <a:srgbClr val="FFFFFF"/>
                </a:solidFill>
                <a:latin typeface="Century Gothic,Bold"/>
              </a:rPr>
              <a:t>с</a:t>
            </a:r>
            <a:r>
              <a:rPr lang="ru-RU" sz="1200" i="0" spc="0" dirty="0">
                <a:solidFill>
                  <a:srgbClr val="FFFFFF"/>
                </a:solidFill>
                <a:latin typeface="Century Gothic,Bold"/>
              </a:rPr>
              <a:t> общим охватом</a:t>
            </a:r>
          </a:p>
          <a:p>
            <a:pPr marL="0" algn="ctr"/>
            <a:r>
              <a:rPr lang="ru-RU" sz="1200" i="0" spc="0" dirty="0">
                <a:solidFill>
                  <a:srgbClr val="FFFFFF"/>
                </a:solidFill>
                <a:latin typeface="Century Gothic,Bold"/>
              </a:rPr>
              <a:t> 4 126 детей </a:t>
            </a:r>
            <a:endParaRPr lang="en-US" sz="1200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195" name="Rectangle 195"/>
          <p:cNvSpPr/>
          <p:nvPr/>
        </p:nvSpPr>
        <p:spPr>
          <a:xfrm>
            <a:off x="6600810" y="3776870"/>
            <a:ext cx="1899559" cy="5832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ru-RU" sz="1895" b="1" dirty="0">
                <a:solidFill>
                  <a:srgbClr val="FFFFFF"/>
                </a:solidFill>
                <a:latin typeface="Century Gothic,Bold"/>
              </a:rPr>
              <a:t>Министерства </a:t>
            </a:r>
          </a:p>
          <a:p>
            <a:pPr marL="0" algn="ctr"/>
            <a:r>
              <a:rPr lang="ru-RU" sz="1895" b="1" dirty="0">
                <a:solidFill>
                  <a:srgbClr val="FFFFFF"/>
                </a:solidFill>
                <a:latin typeface="Century Gothic,Bold"/>
              </a:rPr>
              <a:t>спорта РТ </a:t>
            </a:r>
            <a:endParaRPr lang="en-US" sz="1895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196" name="Rectangle 196"/>
          <p:cNvSpPr/>
          <p:nvPr/>
        </p:nvSpPr>
        <p:spPr>
          <a:xfrm>
            <a:off x="9144975" y="3711617"/>
            <a:ext cx="1913985" cy="5832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ru-RU" sz="1895" b="1" i="0" spc="0" baseline="0" dirty="0">
                <a:solidFill>
                  <a:srgbClr val="FFFFFF"/>
                </a:solidFill>
                <a:latin typeface="Century Gothic,Bold"/>
              </a:rPr>
              <a:t>Министерства</a:t>
            </a:r>
            <a:r>
              <a:rPr lang="ru-RU" sz="1895" b="1" i="0" spc="0" dirty="0">
                <a:solidFill>
                  <a:srgbClr val="FFFFFF"/>
                </a:solidFill>
                <a:latin typeface="Century Gothic,Bold"/>
              </a:rPr>
              <a:t> </a:t>
            </a:r>
          </a:p>
          <a:p>
            <a:pPr marL="0" algn="ctr"/>
            <a:r>
              <a:rPr lang="ru-RU" sz="1895" b="1" i="0" spc="0" dirty="0">
                <a:solidFill>
                  <a:srgbClr val="FFFFFF"/>
                </a:solidFill>
                <a:latin typeface="Century Gothic,Bold"/>
              </a:rPr>
              <a:t>образования РТ</a:t>
            </a:r>
            <a:endParaRPr lang="en-US" sz="1895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197" name="Rectangle 197"/>
          <p:cNvSpPr/>
          <p:nvPr/>
        </p:nvSpPr>
        <p:spPr>
          <a:xfrm>
            <a:off x="9651312" y="4493071"/>
            <a:ext cx="82522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9267" algn="ctr"/>
            <a:r>
              <a:rPr lang="ru-RU" sz="1200" b="1" i="0" spc="0" baseline="0" dirty="0">
                <a:solidFill>
                  <a:srgbClr val="FFFFFF"/>
                </a:solidFill>
                <a:latin typeface="Century Gothic,Bold"/>
              </a:rPr>
              <a:t>13</a:t>
            </a:r>
            <a:r>
              <a:rPr lang="ru-RU" sz="1200" b="1" i="0" spc="0" dirty="0">
                <a:solidFill>
                  <a:srgbClr val="FFFFFF"/>
                </a:solidFill>
                <a:latin typeface="Century Gothic,Bold"/>
              </a:rPr>
              <a:t> ВДЦ </a:t>
            </a:r>
            <a:endParaRPr lang="en-US" sz="1200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198" name="Rectangle 198"/>
          <p:cNvSpPr/>
          <p:nvPr/>
        </p:nvSpPr>
        <p:spPr>
          <a:xfrm>
            <a:off x="9384676" y="4823576"/>
            <a:ext cx="164949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dirty="0">
                <a:solidFill>
                  <a:srgbClr val="FFFFFF"/>
                </a:solidFill>
                <a:latin typeface="Century Gothic"/>
              </a:rPr>
              <a:t> с общим плановым</a:t>
            </a:r>
          </a:p>
          <a:p>
            <a:pPr marL="0"/>
            <a:r>
              <a:rPr lang="ru-RU" sz="1200" dirty="0">
                <a:solidFill>
                  <a:srgbClr val="FFFFFF"/>
                </a:solidFill>
                <a:latin typeface="Century Gothic"/>
              </a:rPr>
              <a:t> охватом 2 860 детей </a:t>
            </a:r>
            <a:endParaRPr lang="en-US" sz="1200" b="0" i="0" spc="0" baseline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1" name="Rectangle 201"/>
          <p:cNvSpPr/>
          <p:nvPr/>
        </p:nvSpPr>
        <p:spPr>
          <a:xfrm>
            <a:off x="11891771" y="6360247"/>
            <a:ext cx="259686" cy="3696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2" b="1" dirty="0">
                <a:solidFill>
                  <a:srgbClr val="262626"/>
                </a:solidFill>
                <a:latin typeface="Century Gothic,Bold"/>
              </a:rPr>
              <a:t>3</a:t>
            </a:r>
            <a:r>
              <a:rPr lang="en-US" sz="2402" b="1" i="0" spc="0" baseline="0" dirty="0">
                <a:solidFill>
                  <a:srgbClr val="262626"/>
                </a:solidFill>
                <a:latin typeface="Century Gothic,Bold"/>
              </a:rPr>
              <a:t> 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3689676" y="3761554"/>
            <a:ext cx="2322752" cy="5832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9353" algn="ctr"/>
            <a:r>
              <a:rPr lang="ru-RU" sz="1895" b="1" i="0" spc="0" baseline="0" dirty="0">
                <a:solidFill>
                  <a:srgbClr val="FFFFFF"/>
                </a:solidFill>
                <a:latin typeface="Century Gothic,Bold"/>
              </a:rPr>
              <a:t>Министерства</a:t>
            </a:r>
            <a:r>
              <a:rPr lang="ru-RU" sz="1895" b="1" i="0" spc="0" dirty="0">
                <a:solidFill>
                  <a:srgbClr val="FFFFFF"/>
                </a:solidFill>
                <a:latin typeface="Century Gothic,Bold"/>
              </a:rPr>
              <a:t> </a:t>
            </a:r>
          </a:p>
          <a:p>
            <a:pPr marL="419353" algn="ctr"/>
            <a:r>
              <a:rPr lang="ru-RU" sz="1895" b="1" dirty="0">
                <a:solidFill>
                  <a:srgbClr val="FFFFFF"/>
                </a:solidFill>
                <a:latin typeface="Century Gothic,Bold"/>
              </a:rPr>
              <a:t>к</a:t>
            </a:r>
            <a:r>
              <a:rPr lang="ru-RU" sz="1895" b="1" i="0" spc="0" dirty="0">
                <a:solidFill>
                  <a:srgbClr val="FFFFFF"/>
                </a:solidFill>
                <a:latin typeface="Century Gothic,Bold"/>
              </a:rPr>
              <a:t>ультуры РТ</a:t>
            </a:r>
            <a:endParaRPr lang="en-US" sz="1895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203" name="Rectangle 203"/>
          <p:cNvSpPr/>
          <p:nvPr/>
        </p:nvSpPr>
        <p:spPr>
          <a:xfrm>
            <a:off x="4450797" y="4503658"/>
            <a:ext cx="66204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ru-RU" sz="1200" b="0" i="0" spc="0" baseline="0" dirty="0">
                <a:solidFill>
                  <a:srgbClr val="FFFFFF"/>
                </a:solidFill>
                <a:latin typeface="Century Gothic"/>
              </a:rPr>
              <a:t>139</a:t>
            </a:r>
            <a:r>
              <a:rPr lang="ru-RU" sz="1200" b="0" i="0" spc="0" dirty="0">
                <a:solidFill>
                  <a:srgbClr val="FFFFFF"/>
                </a:solidFill>
                <a:latin typeface="Century Gothic"/>
              </a:rPr>
              <a:t> ВДЦ</a:t>
            </a:r>
            <a:endParaRPr lang="en-US" sz="1200" b="0" i="0" spc="0" baseline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4" name="Rectangle 204"/>
          <p:cNvSpPr/>
          <p:nvPr/>
        </p:nvSpPr>
        <p:spPr>
          <a:xfrm>
            <a:off x="3627158" y="4756658"/>
            <a:ext cx="22796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13944" algn="ctr"/>
            <a:r>
              <a:rPr lang="ru-RU" sz="1200" dirty="0">
                <a:solidFill>
                  <a:srgbClr val="FFFFFF"/>
                </a:solidFill>
                <a:latin typeface="Century Gothic"/>
              </a:rPr>
              <a:t>с</a:t>
            </a:r>
            <a:r>
              <a:rPr lang="ru-RU" sz="1200" b="0" i="0" spc="0" dirty="0">
                <a:solidFill>
                  <a:srgbClr val="FFFFFF"/>
                </a:solidFill>
                <a:latin typeface="Century Gothic"/>
              </a:rPr>
              <a:t> общим охватом </a:t>
            </a:r>
          </a:p>
          <a:p>
            <a:pPr marL="313944" algn="ctr"/>
            <a:r>
              <a:rPr lang="ru-RU" sz="1200" b="0" i="0" spc="0" dirty="0">
                <a:solidFill>
                  <a:srgbClr val="FFFFFF"/>
                </a:solidFill>
                <a:latin typeface="Century Gothic"/>
              </a:rPr>
              <a:t> 8 </a:t>
            </a:r>
            <a:r>
              <a:rPr lang="ru-RU" sz="1200" dirty="0">
                <a:solidFill>
                  <a:srgbClr val="FFFFFF"/>
                </a:solidFill>
                <a:latin typeface="Century Gothic"/>
              </a:rPr>
              <a:t>157</a:t>
            </a:r>
            <a:r>
              <a:rPr lang="ru-RU" sz="1200" b="0" i="0" spc="0" dirty="0">
                <a:solidFill>
                  <a:srgbClr val="FFFFFF"/>
                </a:solidFill>
                <a:latin typeface="Century Gothic"/>
              </a:rPr>
              <a:t> детей </a:t>
            </a:r>
            <a:endParaRPr lang="en-US" sz="1200" b="0" i="0" spc="0" baseline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6" name="Rectangle 206"/>
          <p:cNvSpPr/>
          <p:nvPr/>
        </p:nvSpPr>
        <p:spPr>
          <a:xfrm>
            <a:off x="4161970" y="5400193"/>
            <a:ext cx="1946946" cy="369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202" dirty="0" err="1">
                <a:solidFill>
                  <a:srgbClr val="FFFFFF"/>
                </a:solidFill>
                <a:latin typeface="Century Gothic"/>
              </a:rPr>
              <a:t>Справочно</a:t>
            </a:r>
            <a:r>
              <a:rPr lang="ru-RU" sz="1202" dirty="0">
                <a:solidFill>
                  <a:srgbClr val="FFFFFF"/>
                </a:solidFill>
                <a:latin typeface="Century Gothic"/>
              </a:rPr>
              <a:t>: 2022 г.</a:t>
            </a:r>
            <a:r>
              <a:rPr lang="ru-RU" sz="1202" b="0" i="0" spc="0" baseline="0" dirty="0">
                <a:solidFill>
                  <a:srgbClr val="FFFFFF"/>
                </a:solidFill>
                <a:latin typeface="Century Gothic"/>
              </a:rPr>
              <a:t> – 121 ВДЦ, </a:t>
            </a:r>
            <a:r>
              <a:rPr lang="ru-RU" sz="1202" dirty="0">
                <a:solidFill>
                  <a:srgbClr val="FFFFFF"/>
                </a:solidFill>
                <a:latin typeface="Century Gothic"/>
              </a:rPr>
              <a:t>5 029</a:t>
            </a:r>
            <a:r>
              <a:rPr lang="ru-RU" sz="1202" b="0" i="0" spc="0" baseline="0" dirty="0">
                <a:solidFill>
                  <a:srgbClr val="FFFFFF"/>
                </a:solidFill>
                <a:latin typeface="Century Gothic"/>
              </a:rPr>
              <a:t>детей;</a:t>
            </a:r>
            <a:r>
              <a:rPr lang="en-US" sz="1202" b="0" i="0" spc="0" baseline="0" dirty="0">
                <a:solidFill>
                  <a:srgbClr val="FFFFFF"/>
                </a:solidFill>
                <a:latin typeface="Century Gothic"/>
              </a:rPr>
              <a:t>  </a:t>
            </a:r>
            <a:endParaRPr lang="en-US" sz="1200" b="0" i="0" spc="0" baseline="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6" y="524300"/>
            <a:ext cx="3559929" cy="2876423"/>
          </a:xfrm>
          <a:prstGeom prst="rect">
            <a:avLst/>
          </a:prstGeom>
        </p:spPr>
      </p:pic>
      <p:sp>
        <p:nvSpPr>
          <p:cNvPr id="36" name="Rectangle 206"/>
          <p:cNvSpPr/>
          <p:nvPr/>
        </p:nvSpPr>
        <p:spPr>
          <a:xfrm>
            <a:off x="6619532" y="5408488"/>
            <a:ext cx="1946946" cy="369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202" dirty="0" err="1">
                <a:solidFill>
                  <a:srgbClr val="FFFFFF"/>
                </a:solidFill>
                <a:latin typeface="Century Gothic"/>
              </a:rPr>
              <a:t>Справочно</a:t>
            </a:r>
            <a:r>
              <a:rPr lang="ru-RU" sz="1202" dirty="0">
                <a:solidFill>
                  <a:srgbClr val="FFFFFF"/>
                </a:solidFill>
                <a:latin typeface="Century Gothic"/>
              </a:rPr>
              <a:t>: 2022 г.</a:t>
            </a:r>
            <a:r>
              <a:rPr lang="ru-RU" sz="1202" b="0" i="0" spc="0" baseline="0" dirty="0">
                <a:solidFill>
                  <a:srgbClr val="FFFFFF"/>
                </a:solidFill>
                <a:latin typeface="Century Gothic"/>
              </a:rPr>
              <a:t> – 28 ВДЦ, 4</a:t>
            </a:r>
            <a:r>
              <a:rPr lang="ru-RU" sz="1202" b="0" i="0" spc="0" dirty="0">
                <a:solidFill>
                  <a:srgbClr val="FFFFFF"/>
                </a:solidFill>
                <a:latin typeface="Century Gothic"/>
              </a:rPr>
              <a:t> 980</a:t>
            </a:r>
            <a:r>
              <a:rPr lang="ru-RU" sz="1202" b="0" i="0" spc="0" baseline="0" dirty="0">
                <a:solidFill>
                  <a:srgbClr val="FFFFFF"/>
                </a:solidFill>
                <a:latin typeface="Century Gothic"/>
              </a:rPr>
              <a:t> детей;</a:t>
            </a:r>
            <a:r>
              <a:rPr lang="en-US" sz="1202" b="0" i="0" spc="0" baseline="0" dirty="0">
                <a:solidFill>
                  <a:srgbClr val="FFFFFF"/>
                </a:solidFill>
                <a:latin typeface="Century Gothic"/>
              </a:rPr>
              <a:t>  </a:t>
            </a:r>
            <a:endParaRPr lang="en-US" sz="1200" b="0" i="0" spc="0" baseline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Rectangle 206"/>
          <p:cNvSpPr/>
          <p:nvPr/>
        </p:nvSpPr>
        <p:spPr>
          <a:xfrm>
            <a:off x="9310400" y="5397954"/>
            <a:ext cx="1649491" cy="369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202" dirty="0" err="1">
                <a:solidFill>
                  <a:srgbClr val="FFFFFF"/>
                </a:solidFill>
                <a:latin typeface="Century Gothic"/>
              </a:rPr>
              <a:t>Справочно</a:t>
            </a:r>
            <a:r>
              <a:rPr lang="ru-RU" sz="1202" dirty="0">
                <a:solidFill>
                  <a:srgbClr val="FFFFFF"/>
                </a:solidFill>
                <a:latin typeface="Century Gothic"/>
              </a:rPr>
              <a:t>: 2022 г.</a:t>
            </a:r>
            <a:r>
              <a:rPr lang="ru-RU" sz="1202" b="0" i="0" spc="0" baseline="0" dirty="0">
                <a:solidFill>
                  <a:srgbClr val="FFFFFF"/>
                </a:solidFill>
                <a:latin typeface="Century Gothic"/>
              </a:rPr>
              <a:t> – 11</a:t>
            </a:r>
            <a:r>
              <a:rPr lang="ru-RU" sz="1202" b="0" i="0" spc="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sz="1202" b="0" i="0" spc="0" baseline="0" dirty="0">
                <a:solidFill>
                  <a:srgbClr val="FFFFFF"/>
                </a:solidFill>
                <a:latin typeface="Century Gothic"/>
              </a:rPr>
              <a:t>ВДЦ, 3</a:t>
            </a:r>
            <a:r>
              <a:rPr lang="ru-RU" sz="1202" b="0" i="0" spc="0" dirty="0">
                <a:solidFill>
                  <a:srgbClr val="FFFFFF"/>
                </a:solidFill>
                <a:latin typeface="Century Gothic"/>
              </a:rPr>
              <a:t> 006 </a:t>
            </a:r>
            <a:r>
              <a:rPr lang="ru-RU" sz="1202" b="0" i="0" spc="0" baseline="0" dirty="0">
                <a:solidFill>
                  <a:srgbClr val="FFFFFF"/>
                </a:solidFill>
                <a:latin typeface="Century Gothic"/>
              </a:rPr>
              <a:t>детей;</a:t>
            </a:r>
            <a:r>
              <a:rPr lang="en-US" sz="1202" b="0" i="0" spc="0" baseline="0" dirty="0">
                <a:solidFill>
                  <a:srgbClr val="FFFFFF"/>
                </a:solidFill>
                <a:latin typeface="Century Gothic"/>
              </a:rPr>
              <a:t>  </a:t>
            </a:r>
            <a:endParaRPr lang="en-US" sz="1200" b="0" i="0" spc="0" baseline="0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reeform 25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" name="Picture 25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8116"/>
            <a:ext cx="12192000" cy="254000"/>
          </a:xfrm>
          <a:prstGeom prst="rect">
            <a:avLst/>
          </a:prstGeom>
          <a:noFill/>
          <a:extLst/>
        </p:spPr>
      </p:pic>
      <p:pic>
        <p:nvPicPr>
          <p:cNvPr id="258" name="Picture 258"/>
          <p:cNvPicPr>
            <a:picLocks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9995" y="16366"/>
            <a:ext cx="8410956" cy="3768852"/>
          </a:xfrm>
          <a:prstGeom prst="rect">
            <a:avLst/>
          </a:prstGeom>
          <a:noFill/>
          <a:extLst/>
        </p:spPr>
      </p:pic>
      <p:pic>
        <p:nvPicPr>
          <p:cNvPr id="262" name="Picture 26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728" y="2443739"/>
            <a:ext cx="2618232" cy="3258311"/>
          </a:xfrm>
          <a:prstGeom prst="rect">
            <a:avLst/>
          </a:prstGeom>
          <a:noFill/>
          <a:extLst/>
        </p:spPr>
      </p:pic>
      <p:sp>
        <p:nvSpPr>
          <p:cNvPr id="263" name="Freeform 263"/>
          <p:cNvSpPr/>
          <p:nvPr/>
        </p:nvSpPr>
        <p:spPr>
          <a:xfrm>
            <a:off x="5019644" y="2598984"/>
            <a:ext cx="2438401" cy="3957652"/>
          </a:xfrm>
          <a:custGeom>
            <a:avLst/>
            <a:gdLst/>
            <a:ahLst/>
            <a:cxnLst/>
            <a:rect l="0" t="0" r="0" b="0"/>
            <a:pathLst>
              <a:path w="2438401" h="3065017">
                <a:moveTo>
                  <a:pt x="0" y="101600"/>
                </a:moveTo>
                <a:cubicBezTo>
                  <a:pt x="0" y="45465"/>
                  <a:pt x="45466" y="0"/>
                  <a:pt x="101600" y="0"/>
                </a:cubicBezTo>
                <a:lnTo>
                  <a:pt x="2336801" y="0"/>
                </a:lnTo>
                <a:cubicBezTo>
                  <a:pt x="2392934" y="0"/>
                  <a:pt x="2438401" y="45465"/>
                  <a:pt x="2438401" y="101600"/>
                </a:cubicBezTo>
                <a:lnTo>
                  <a:pt x="2438401" y="2963417"/>
                </a:lnTo>
                <a:cubicBezTo>
                  <a:pt x="2438401" y="3019552"/>
                  <a:pt x="2392934" y="3065017"/>
                  <a:pt x="2336801" y="3065017"/>
                </a:cubicBezTo>
                <a:lnTo>
                  <a:pt x="101600" y="3065017"/>
                </a:lnTo>
                <a:cubicBezTo>
                  <a:pt x="45466" y="3065017"/>
                  <a:pt x="0" y="3019552"/>
                  <a:pt x="0" y="2963417"/>
                </a:cubicBezTo>
                <a:close/>
                <a:moveTo>
                  <a:pt x="1155065" y="434606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7644" y="3220340"/>
            <a:ext cx="2121915" cy="38100"/>
          </a:xfrm>
          <a:prstGeom prst="rect">
            <a:avLst/>
          </a:prstGeom>
          <a:noFill/>
          <a:extLst/>
        </p:spPr>
      </p:pic>
      <p:pic>
        <p:nvPicPr>
          <p:cNvPr id="265" name="Picture 26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223" y="2497013"/>
            <a:ext cx="2618232" cy="3258311"/>
          </a:xfrm>
          <a:prstGeom prst="rect">
            <a:avLst/>
          </a:prstGeom>
          <a:noFill/>
          <a:extLst/>
        </p:spPr>
      </p:pic>
      <p:sp>
        <p:nvSpPr>
          <p:cNvPr id="266" name="Freeform 266"/>
          <p:cNvSpPr/>
          <p:nvPr/>
        </p:nvSpPr>
        <p:spPr>
          <a:xfrm>
            <a:off x="1354407" y="2598984"/>
            <a:ext cx="2438489" cy="3962745"/>
          </a:xfrm>
          <a:custGeom>
            <a:avLst/>
            <a:gdLst/>
            <a:ahLst/>
            <a:cxnLst/>
            <a:rect l="0" t="0" r="0" b="0"/>
            <a:pathLst>
              <a:path w="2438489" h="3065056">
                <a:moveTo>
                  <a:pt x="0" y="101600"/>
                </a:moveTo>
                <a:cubicBezTo>
                  <a:pt x="0" y="45465"/>
                  <a:pt x="45491" y="0"/>
                  <a:pt x="101612" y="0"/>
                </a:cubicBezTo>
                <a:lnTo>
                  <a:pt x="2336889" y="0"/>
                </a:lnTo>
                <a:cubicBezTo>
                  <a:pt x="2393022" y="0"/>
                  <a:pt x="2438489" y="45465"/>
                  <a:pt x="2438489" y="101600"/>
                </a:cubicBezTo>
                <a:lnTo>
                  <a:pt x="2438489" y="2963418"/>
                </a:lnTo>
                <a:cubicBezTo>
                  <a:pt x="2438489" y="3019552"/>
                  <a:pt x="2393022" y="3065056"/>
                  <a:pt x="2336889" y="3065056"/>
                </a:cubicBezTo>
                <a:lnTo>
                  <a:pt x="101612" y="3065056"/>
                </a:lnTo>
                <a:cubicBezTo>
                  <a:pt x="45491" y="3065056"/>
                  <a:pt x="0" y="3019552"/>
                  <a:pt x="0" y="2963418"/>
                </a:cubicBezTo>
                <a:close/>
                <a:moveTo>
                  <a:pt x="3797896" y="4323079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" name="Picture 26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49" y="4322827"/>
            <a:ext cx="2121865" cy="38100"/>
          </a:xfrm>
          <a:prstGeom prst="rect">
            <a:avLst/>
          </a:prstGeom>
          <a:noFill/>
          <a:extLst/>
        </p:spPr>
      </p:pic>
      <p:sp>
        <p:nvSpPr>
          <p:cNvPr id="272" name="Freeform 272"/>
          <p:cNvSpPr/>
          <p:nvPr/>
        </p:nvSpPr>
        <p:spPr>
          <a:xfrm>
            <a:off x="9176004" y="4826636"/>
            <a:ext cx="1044575" cy="1590027"/>
          </a:xfrm>
          <a:custGeom>
            <a:avLst/>
            <a:gdLst/>
            <a:ahLst/>
            <a:cxnLst/>
            <a:rect l="0" t="0" r="0" b="0"/>
            <a:pathLst>
              <a:path w="1044575" h="1590027">
                <a:moveTo>
                  <a:pt x="337565" y="411606"/>
                </a:moveTo>
                <a:lnTo>
                  <a:pt x="60832" y="411606"/>
                </a:lnTo>
                <a:cubicBezTo>
                  <a:pt x="75184" y="299847"/>
                  <a:pt x="115315" y="209931"/>
                  <a:pt x="181228" y="141985"/>
                </a:cubicBezTo>
                <a:cubicBezTo>
                  <a:pt x="273177" y="47370"/>
                  <a:pt x="388747" y="0"/>
                  <a:pt x="528065" y="0"/>
                </a:cubicBezTo>
                <a:cubicBezTo>
                  <a:pt x="652144" y="0"/>
                  <a:pt x="756285" y="39497"/>
                  <a:pt x="840359" y="118363"/>
                </a:cubicBezTo>
                <a:cubicBezTo>
                  <a:pt x="924432" y="197231"/>
                  <a:pt x="966469" y="290957"/>
                  <a:pt x="966469" y="399288"/>
                </a:cubicBezTo>
                <a:cubicBezTo>
                  <a:pt x="966469" y="466598"/>
                  <a:pt x="948054" y="527939"/>
                  <a:pt x="911352" y="583564"/>
                </a:cubicBezTo>
                <a:cubicBezTo>
                  <a:pt x="874649" y="639064"/>
                  <a:pt x="821309" y="684022"/>
                  <a:pt x="751331" y="718312"/>
                </a:cubicBezTo>
                <a:cubicBezTo>
                  <a:pt x="843279" y="745743"/>
                  <a:pt x="915162" y="793635"/>
                  <a:pt x="966977" y="861898"/>
                </a:cubicBezTo>
                <a:cubicBezTo>
                  <a:pt x="1018793" y="930173"/>
                  <a:pt x="1044575" y="1010615"/>
                  <a:pt x="1044575" y="1103236"/>
                </a:cubicBezTo>
                <a:cubicBezTo>
                  <a:pt x="1044575" y="1239088"/>
                  <a:pt x="994537" y="1354175"/>
                  <a:pt x="894334" y="1448511"/>
                </a:cubicBezTo>
                <a:cubicBezTo>
                  <a:pt x="794257" y="1542859"/>
                  <a:pt x="666623" y="1590027"/>
                  <a:pt x="511555" y="1590027"/>
                </a:cubicBezTo>
                <a:cubicBezTo>
                  <a:pt x="364743" y="1590027"/>
                  <a:pt x="244982" y="1545602"/>
                  <a:pt x="152400" y="1456753"/>
                </a:cubicBezTo>
                <a:cubicBezTo>
                  <a:pt x="59689" y="1367904"/>
                  <a:pt x="9016" y="1246974"/>
                  <a:pt x="0" y="1093978"/>
                </a:cubicBezTo>
                <a:lnTo>
                  <a:pt x="285114" y="1093978"/>
                </a:lnTo>
                <a:cubicBezTo>
                  <a:pt x="297434" y="1172184"/>
                  <a:pt x="324739" y="1230337"/>
                  <a:pt x="366902" y="1268412"/>
                </a:cubicBezTo>
                <a:cubicBezTo>
                  <a:pt x="409193" y="1306487"/>
                  <a:pt x="462534" y="1325537"/>
                  <a:pt x="526923" y="1325537"/>
                </a:cubicBezTo>
                <a:cubicBezTo>
                  <a:pt x="594232" y="1325537"/>
                  <a:pt x="649986" y="1303921"/>
                  <a:pt x="694181" y="1260690"/>
                </a:cubicBezTo>
                <a:cubicBezTo>
                  <a:pt x="738504" y="1217472"/>
                  <a:pt x="760602" y="1164640"/>
                  <a:pt x="760602" y="1102207"/>
                </a:cubicBezTo>
                <a:cubicBezTo>
                  <a:pt x="760602" y="1033602"/>
                  <a:pt x="730757" y="975626"/>
                  <a:pt x="671067" y="928281"/>
                </a:cubicBezTo>
                <a:cubicBezTo>
                  <a:pt x="611377" y="880935"/>
                  <a:pt x="525272" y="856589"/>
                  <a:pt x="412750" y="855217"/>
                </a:cubicBezTo>
                <a:lnTo>
                  <a:pt x="412750" y="608203"/>
                </a:lnTo>
                <a:cubicBezTo>
                  <a:pt x="482091" y="602742"/>
                  <a:pt x="533653" y="591947"/>
                  <a:pt x="567689" y="575817"/>
                </a:cubicBezTo>
                <a:cubicBezTo>
                  <a:pt x="601599" y="559689"/>
                  <a:pt x="628014" y="537590"/>
                  <a:pt x="646811" y="509397"/>
                </a:cubicBezTo>
                <a:cubicBezTo>
                  <a:pt x="665734" y="481329"/>
                  <a:pt x="675131" y="451484"/>
                  <a:pt x="675131" y="419862"/>
                </a:cubicBezTo>
                <a:cubicBezTo>
                  <a:pt x="675131" y="378713"/>
                  <a:pt x="660780" y="344550"/>
                  <a:pt x="631952" y="317500"/>
                </a:cubicBezTo>
                <a:cubicBezTo>
                  <a:pt x="603123" y="290322"/>
                  <a:pt x="565403" y="276860"/>
                  <a:pt x="518794" y="276860"/>
                </a:cubicBezTo>
                <a:cubicBezTo>
                  <a:pt x="477519" y="276860"/>
                  <a:pt x="440181" y="289306"/>
                  <a:pt x="406527" y="314451"/>
                </a:cubicBezTo>
                <a:cubicBezTo>
                  <a:pt x="372999" y="339470"/>
                  <a:pt x="350012" y="371856"/>
                  <a:pt x="337565" y="411606"/>
                </a:cubicBezTo>
                <a:close/>
                <a:moveTo>
                  <a:pt x="-7556246" y="2031364"/>
                </a:moveTo>
              </a:path>
            </a:pathLst>
          </a:custGeom>
          <a:solidFill>
            <a:srgbClr val="FFFFFF">
              <a:alpha val="1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7358380" y="4826636"/>
            <a:ext cx="1048638" cy="1551939"/>
          </a:xfrm>
          <a:custGeom>
            <a:avLst/>
            <a:gdLst/>
            <a:ahLst/>
            <a:cxnLst/>
            <a:rect l="0" t="0" r="0" b="0"/>
            <a:pathLst>
              <a:path w="1048638" h="1551939">
                <a:moveTo>
                  <a:pt x="322072" y="525906"/>
                </a:moveTo>
                <a:lnTo>
                  <a:pt x="41148" y="525906"/>
                </a:lnTo>
                <a:cubicBezTo>
                  <a:pt x="48640" y="362585"/>
                  <a:pt x="99949" y="234060"/>
                  <a:pt x="194945" y="140462"/>
                </a:cubicBezTo>
                <a:cubicBezTo>
                  <a:pt x="289940" y="46863"/>
                  <a:pt x="411988" y="0"/>
                  <a:pt x="560831" y="0"/>
                </a:cubicBezTo>
                <a:cubicBezTo>
                  <a:pt x="652779" y="0"/>
                  <a:pt x="733933" y="19431"/>
                  <a:pt x="804163" y="58166"/>
                </a:cubicBezTo>
                <a:cubicBezTo>
                  <a:pt x="874522" y="96900"/>
                  <a:pt x="930783" y="152781"/>
                  <a:pt x="972947" y="225932"/>
                </a:cubicBezTo>
                <a:cubicBezTo>
                  <a:pt x="1015238" y="298957"/>
                  <a:pt x="1036320" y="373253"/>
                  <a:pt x="1036320" y="448690"/>
                </a:cubicBezTo>
                <a:cubicBezTo>
                  <a:pt x="1036320" y="538606"/>
                  <a:pt x="1010665" y="635381"/>
                  <a:pt x="959612" y="738886"/>
                </a:cubicBezTo>
                <a:cubicBezTo>
                  <a:pt x="908430" y="842517"/>
                  <a:pt x="814959" y="964984"/>
                  <a:pt x="678941" y="1106322"/>
                </a:cubicBezTo>
                <a:lnTo>
                  <a:pt x="509142" y="1285392"/>
                </a:lnTo>
                <a:lnTo>
                  <a:pt x="1048638" y="1285392"/>
                </a:lnTo>
                <a:lnTo>
                  <a:pt x="1048638" y="1551939"/>
                </a:lnTo>
                <a:lnTo>
                  <a:pt x="0" y="1551939"/>
                </a:lnTo>
                <a:lnTo>
                  <a:pt x="0" y="1414043"/>
                </a:lnTo>
                <a:lnTo>
                  <a:pt x="468249" y="936510"/>
                </a:lnTo>
                <a:cubicBezTo>
                  <a:pt x="581405" y="821931"/>
                  <a:pt x="656716" y="729868"/>
                  <a:pt x="694054" y="660145"/>
                </a:cubicBezTo>
                <a:cubicBezTo>
                  <a:pt x="731520" y="590550"/>
                  <a:pt x="750188" y="527557"/>
                  <a:pt x="750188" y="471297"/>
                </a:cubicBezTo>
                <a:cubicBezTo>
                  <a:pt x="750188" y="413003"/>
                  <a:pt x="730758" y="364870"/>
                  <a:pt x="692023" y="326770"/>
                </a:cubicBezTo>
                <a:cubicBezTo>
                  <a:pt x="653288" y="288670"/>
                  <a:pt x="603376" y="269620"/>
                  <a:pt x="542289" y="269620"/>
                </a:cubicBezTo>
                <a:cubicBezTo>
                  <a:pt x="480567" y="269620"/>
                  <a:pt x="429133" y="292607"/>
                  <a:pt x="387985" y="338582"/>
                </a:cubicBezTo>
                <a:cubicBezTo>
                  <a:pt x="346710" y="384556"/>
                  <a:pt x="324865" y="447039"/>
                  <a:pt x="322072" y="525906"/>
                </a:cubicBezTo>
                <a:close/>
                <a:moveTo>
                  <a:pt x="-5852922" y="2031364"/>
                </a:moveTo>
              </a:path>
            </a:pathLst>
          </a:custGeom>
          <a:solidFill>
            <a:srgbClr val="FFFFFF">
              <a:alpha val="1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Rectangle 279"/>
          <p:cNvSpPr/>
          <p:nvPr/>
        </p:nvSpPr>
        <p:spPr>
          <a:xfrm>
            <a:off x="698869" y="316871"/>
            <a:ext cx="6221255" cy="5543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602" b="1" i="0" spc="0" baseline="0" dirty="0">
                <a:solidFill>
                  <a:srgbClr val="404040"/>
                </a:solidFill>
                <a:latin typeface="Century Gothic,Bold"/>
              </a:rPr>
              <a:t>Туристические</a:t>
            </a:r>
            <a:r>
              <a:rPr lang="ru-RU" sz="3602" b="1" i="0" spc="0" dirty="0">
                <a:solidFill>
                  <a:srgbClr val="404040"/>
                </a:solidFill>
                <a:latin typeface="Century Gothic,Bold"/>
              </a:rPr>
              <a:t> маршруты</a:t>
            </a:r>
            <a:endParaRPr lang="en-US" sz="3602" b="1" i="0" spc="0" baseline="0" dirty="0">
              <a:solidFill>
                <a:srgbClr val="404040"/>
              </a:solidFill>
              <a:latin typeface="Century Gothic,Bold"/>
            </a:endParaRPr>
          </a:p>
        </p:txBody>
      </p:sp>
      <p:sp>
        <p:nvSpPr>
          <p:cNvPr id="280" name="Rectangle 280"/>
          <p:cNvSpPr/>
          <p:nvPr/>
        </p:nvSpPr>
        <p:spPr>
          <a:xfrm>
            <a:off x="11891771" y="6360247"/>
            <a:ext cx="256117" cy="444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1" i="0" spc="0" baseline="0" dirty="0">
                <a:solidFill>
                  <a:srgbClr val="262626"/>
                </a:solidFill>
                <a:latin typeface="Century Gothic,Bold"/>
              </a:rPr>
              <a:t>4 </a:t>
            </a:r>
          </a:p>
        </p:txBody>
      </p:sp>
      <p:sp>
        <p:nvSpPr>
          <p:cNvPr id="281" name="Rectangle 281"/>
          <p:cNvSpPr/>
          <p:nvPr/>
        </p:nvSpPr>
        <p:spPr>
          <a:xfrm>
            <a:off x="5308970" y="2712455"/>
            <a:ext cx="20326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0" b="1" dirty="0">
                <a:solidFill>
                  <a:srgbClr val="FFFFFF"/>
                </a:solidFill>
                <a:latin typeface="Century Gothic,Bold"/>
              </a:rPr>
              <a:t>Туристические </a:t>
            </a:r>
          </a:p>
          <a:p>
            <a:pPr marL="0"/>
            <a:r>
              <a:rPr lang="ru-RU" sz="2000" b="1" dirty="0">
                <a:solidFill>
                  <a:srgbClr val="FFFFFF"/>
                </a:solidFill>
                <a:latin typeface="Century Gothic,Bold"/>
              </a:rPr>
              <a:t>маршруты</a:t>
            </a:r>
            <a:r>
              <a:rPr lang="ru-RU" sz="2000" b="1" i="0" spc="0" dirty="0">
                <a:solidFill>
                  <a:srgbClr val="FFFFFF"/>
                </a:solidFill>
                <a:latin typeface="Century Gothic,Bold"/>
              </a:rPr>
              <a:t> </a:t>
            </a:r>
            <a:endParaRPr lang="en-US" sz="2000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282" name="Rectangle 282"/>
          <p:cNvSpPr/>
          <p:nvPr/>
        </p:nvSpPr>
        <p:spPr>
          <a:xfrm>
            <a:off x="5238132" y="3441479"/>
            <a:ext cx="2169014" cy="3232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</a:rPr>
              <a:t>(</a:t>
            </a:r>
            <a:r>
              <a:rPr lang="ru-RU" sz="1200" i="1" dirty="0">
                <a:solidFill>
                  <a:schemeClr val="bg1"/>
                </a:solidFill>
              </a:rPr>
              <a:t>на озера </a:t>
            </a:r>
            <a:r>
              <a:rPr lang="ru-RU" sz="1200" i="1" dirty="0" err="1">
                <a:solidFill>
                  <a:schemeClr val="bg1"/>
                </a:solidFill>
              </a:rPr>
              <a:t>Чагытай</a:t>
            </a:r>
            <a:r>
              <a:rPr lang="ru-RU" sz="1200" i="1" dirty="0">
                <a:solidFill>
                  <a:schemeClr val="bg1"/>
                </a:solidFill>
              </a:rPr>
              <a:t>, </a:t>
            </a:r>
          </a:p>
          <a:p>
            <a:pPr lvl="0"/>
            <a:r>
              <a:rPr lang="ru-RU" sz="1200" i="1" dirty="0" err="1">
                <a:solidFill>
                  <a:schemeClr val="bg1"/>
                </a:solidFill>
              </a:rPr>
              <a:t>Дус</a:t>
            </a:r>
            <a:r>
              <a:rPr lang="ru-RU" sz="1200" i="1" dirty="0">
                <a:solidFill>
                  <a:schemeClr val="bg1"/>
                </a:solidFill>
              </a:rPr>
              <a:t>-Холь, Торе-Холь; </a:t>
            </a:r>
          </a:p>
          <a:p>
            <a:pPr lvl="0"/>
            <a:r>
              <a:rPr lang="ru-RU" sz="1200" i="1" dirty="0" err="1">
                <a:solidFill>
                  <a:schemeClr val="bg1"/>
                </a:solidFill>
              </a:rPr>
              <a:t>Дургенский</a:t>
            </a:r>
            <a:r>
              <a:rPr lang="ru-RU" sz="1200" i="1" dirty="0">
                <a:solidFill>
                  <a:schemeClr val="bg1"/>
                </a:solidFill>
              </a:rPr>
              <a:t> каньон </a:t>
            </a:r>
            <a:r>
              <a:rPr lang="ru-RU" sz="1200" i="1" dirty="0" err="1">
                <a:solidFill>
                  <a:schemeClr val="bg1"/>
                </a:solidFill>
              </a:rPr>
              <a:t>Тандынский</a:t>
            </a:r>
            <a:r>
              <a:rPr lang="ru-RU" sz="1200" i="1" dirty="0">
                <a:solidFill>
                  <a:schemeClr val="bg1"/>
                </a:solidFill>
              </a:rPr>
              <a:t> район Республики Тыва; </a:t>
            </a:r>
          </a:p>
          <a:p>
            <a:pPr lvl="0"/>
            <a:r>
              <a:rPr lang="ru-RU" sz="1200" i="1" dirty="0">
                <a:solidFill>
                  <a:schemeClr val="bg1"/>
                </a:solidFill>
              </a:rPr>
              <a:t>поход выходного дня «Минеральный источник </a:t>
            </a:r>
          </a:p>
          <a:p>
            <a:pPr lvl="0"/>
            <a:r>
              <a:rPr lang="ru-RU" sz="1200" i="1" dirty="0">
                <a:solidFill>
                  <a:schemeClr val="bg1"/>
                </a:solidFill>
              </a:rPr>
              <a:t>«</a:t>
            </a:r>
            <a:r>
              <a:rPr lang="ru-RU" sz="1200" i="1" dirty="0" err="1">
                <a:solidFill>
                  <a:schemeClr val="bg1"/>
                </a:solidFill>
              </a:rPr>
              <a:t>Шивилиг</a:t>
            </a:r>
            <a:r>
              <a:rPr lang="ru-RU" sz="1200" i="1" dirty="0">
                <a:solidFill>
                  <a:schemeClr val="bg1"/>
                </a:solidFill>
              </a:rPr>
              <a:t>» с. Бай-Тал Бай-</a:t>
            </a:r>
            <a:r>
              <a:rPr lang="ru-RU" sz="1200" i="1" dirty="0" err="1">
                <a:solidFill>
                  <a:schemeClr val="bg1"/>
                </a:solidFill>
              </a:rPr>
              <a:t>Тайгинского</a:t>
            </a:r>
            <a:r>
              <a:rPr lang="ru-RU" sz="1200" i="1" dirty="0">
                <a:solidFill>
                  <a:schemeClr val="bg1"/>
                </a:solidFill>
              </a:rPr>
              <a:t> района Республики Тыва;</a:t>
            </a:r>
          </a:p>
          <a:p>
            <a:pPr lvl="0"/>
            <a:r>
              <a:rPr lang="ru-RU" sz="1200" i="1" dirty="0">
                <a:solidFill>
                  <a:schemeClr val="bg1"/>
                </a:solidFill>
              </a:rPr>
              <a:t>поход выходного дня на озерах Тувы;</a:t>
            </a:r>
          </a:p>
          <a:p>
            <a:pPr lvl="0"/>
            <a:r>
              <a:rPr lang="ru-RU" sz="1200" i="1" dirty="0">
                <a:solidFill>
                  <a:schemeClr val="bg1"/>
                </a:solidFill>
              </a:rPr>
              <a:t> поход выходного дня «Чурек – </a:t>
            </a:r>
            <a:r>
              <a:rPr lang="ru-RU" sz="1200" i="1" dirty="0" err="1">
                <a:solidFill>
                  <a:schemeClr val="bg1"/>
                </a:solidFill>
              </a:rPr>
              <a:t>Доргун</a:t>
            </a:r>
            <a:r>
              <a:rPr lang="ru-RU" sz="1200" i="1" dirty="0">
                <a:solidFill>
                  <a:schemeClr val="bg1"/>
                </a:solidFill>
              </a:rPr>
              <a:t> - Красные Пещеры»</a:t>
            </a:r>
          </a:p>
          <a:p>
            <a:pPr lvl="0"/>
            <a:r>
              <a:rPr lang="ru-RU" sz="1200" i="1" dirty="0">
                <a:solidFill>
                  <a:schemeClr val="bg1"/>
                </a:solidFill>
              </a:rPr>
              <a:t> (минеральный источник).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600" i="1" dirty="0"/>
              <a:t> </a:t>
            </a:r>
            <a:endParaRPr lang="ru-RU" sz="1600" dirty="0"/>
          </a:p>
          <a:p>
            <a:pPr marL="94488"/>
            <a:r>
              <a:rPr lang="en-US" sz="1403" b="0" i="0" spc="0" baseline="0" dirty="0">
                <a:solidFill>
                  <a:srgbClr val="FFFFFF"/>
                </a:solidFill>
                <a:latin typeface="Century Gothic"/>
              </a:rPr>
              <a:t>-</a:t>
            </a:r>
          </a:p>
        </p:txBody>
      </p:sp>
      <p:sp>
        <p:nvSpPr>
          <p:cNvPr id="284" name="Rectangle 284"/>
          <p:cNvSpPr/>
          <p:nvPr/>
        </p:nvSpPr>
        <p:spPr>
          <a:xfrm>
            <a:off x="1789172" y="2699356"/>
            <a:ext cx="171521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400" b="1" dirty="0">
                <a:solidFill>
                  <a:srgbClr val="FFFFFF"/>
                </a:solidFill>
                <a:latin typeface="Century Gothic,Bold"/>
              </a:rPr>
              <a:t>Экскурсии</a:t>
            </a:r>
            <a:endParaRPr lang="en-US" sz="2400" b="1" i="0" spc="0" baseline="0" dirty="0">
              <a:solidFill>
                <a:srgbClr val="FFFFFF"/>
              </a:solidFill>
              <a:latin typeface="Century Gothic,Bold"/>
            </a:endParaRPr>
          </a:p>
        </p:txBody>
      </p:sp>
      <p:sp>
        <p:nvSpPr>
          <p:cNvPr id="286" name="Rectangle 286"/>
          <p:cNvSpPr/>
          <p:nvPr/>
        </p:nvSpPr>
        <p:spPr>
          <a:xfrm>
            <a:off x="1160256" y="3169060"/>
            <a:ext cx="2559825" cy="353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1000" lvl="0" algn="just">
              <a:lnSpc>
                <a:spcPts val="2250"/>
              </a:lnSpc>
            </a:pPr>
            <a:r>
              <a:rPr lang="ru-RU" sz="1100" b="1" dirty="0">
                <a:solidFill>
                  <a:schemeClr val="bg1"/>
                </a:solidFill>
              </a:rPr>
              <a:t>«</a:t>
            </a:r>
            <a:r>
              <a:rPr lang="ru-RU" sz="1100" b="1" i="1" dirty="0">
                <a:solidFill>
                  <a:schemeClr val="bg1"/>
                </a:solidFill>
              </a:rPr>
              <a:t>Обзорная экскурсия по городу Кызыл»; «Один день на чабанской стоянке»; познавательная экскурсия по маршруту «Буддийский храм «</a:t>
            </a:r>
            <a:r>
              <a:rPr lang="ru-RU" sz="1100" b="1" i="1" dirty="0" err="1">
                <a:solidFill>
                  <a:schemeClr val="bg1"/>
                </a:solidFill>
              </a:rPr>
              <a:t>Устуу-Хурээ</a:t>
            </a:r>
            <a:r>
              <a:rPr lang="ru-RU" sz="1100" b="1" i="1" dirty="0">
                <a:solidFill>
                  <a:schemeClr val="bg1"/>
                </a:solidFill>
              </a:rPr>
              <a:t>»; экскурсия к скале «</a:t>
            </a:r>
            <a:r>
              <a:rPr lang="ru-RU" sz="1100" b="1" i="1" dirty="0" err="1">
                <a:solidFill>
                  <a:schemeClr val="bg1"/>
                </a:solidFill>
              </a:rPr>
              <a:t>Бижиктиг</a:t>
            </a:r>
            <a:r>
              <a:rPr lang="ru-RU" sz="1100" b="1" i="1" dirty="0">
                <a:solidFill>
                  <a:schemeClr val="bg1"/>
                </a:solidFill>
              </a:rPr>
              <a:t>-</a:t>
            </a:r>
            <a:r>
              <a:rPr lang="ru-RU" sz="1100" b="1" i="1" dirty="0" err="1">
                <a:solidFill>
                  <a:schemeClr val="bg1"/>
                </a:solidFill>
              </a:rPr>
              <a:t>Хая»;познавательный</a:t>
            </a:r>
            <a:r>
              <a:rPr lang="ru-RU" sz="1100" b="1" i="1" dirty="0">
                <a:solidFill>
                  <a:schemeClr val="bg1"/>
                </a:solidFill>
              </a:rPr>
              <a:t> маршрут «</a:t>
            </a:r>
            <a:r>
              <a:rPr lang="ru-RU" sz="1100" b="1" i="1" dirty="0" err="1">
                <a:solidFill>
                  <a:schemeClr val="bg1"/>
                </a:solidFill>
              </a:rPr>
              <a:t>Хайыракан</a:t>
            </a:r>
            <a:r>
              <a:rPr lang="ru-RU" sz="1100" b="1" i="1" dirty="0">
                <a:solidFill>
                  <a:schemeClr val="bg1"/>
                </a:solidFill>
              </a:rPr>
              <a:t>»;  Туристический маршрут - «Село </a:t>
            </a:r>
            <a:r>
              <a:rPr lang="ru-RU" sz="1100" b="1" i="1" dirty="0" err="1">
                <a:solidFill>
                  <a:schemeClr val="bg1"/>
                </a:solidFill>
              </a:rPr>
              <a:t>Кочетово</a:t>
            </a:r>
            <a:r>
              <a:rPr lang="ru-RU" sz="1100" b="1" i="1" dirty="0">
                <a:solidFill>
                  <a:schemeClr val="bg1"/>
                </a:solidFill>
              </a:rPr>
              <a:t>»);</a:t>
            </a:r>
          </a:p>
          <a:p>
            <a:pPr marL="381000">
              <a:lnSpc>
                <a:spcPts val="2250"/>
              </a:lnSpc>
            </a:pPr>
            <a:r>
              <a:rPr lang="en-US" sz="1200" b="0" i="0" spc="0" baseline="0" dirty="0">
                <a:solidFill>
                  <a:schemeClr val="bg1"/>
                </a:solidFill>
                <a:latin typeface="Century Gothic"/>
              </a:rPr>
              <a:t> </a:t>
            </a:r>
          </a:p>
        </p:txBody>
      </p:sp>
      <p:sp>
        <p:nvSpPr>
          <p:cNvPr id="300" name="Rectangle 300"/>
          <p:cNvSpPr/>
          <p:nvPr/>
        </p:nvSpPr>
        <p:spPr>
          <a:xfrm>
            <a:off x="242239" y="1110406"/>
            <a:ext cx="7348732" cy="17321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en-US" sz="1596" b="0" i="0" spc="0" baseline="0" dirty="0">
                <a:solidFill>
                  <a:srgbClr val="7F7F7F"/>
                </a:solidFill>
                <a:latin typeface="Century Gothic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Министерством образования Республики Тыва разработано более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туристских маршрутов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10 маршрутов внесены в федеральный реестр.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летний период 2023 г. проведено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экскурсий и 8 туристических маршрутов с общим охватом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542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tabLst>
                <a:tab pos="1163142" algn="l"/>
                <a:tab pos="3206826" algn="l"/>
                <a:tab pos="4155008" algn="l"/>
                <a:tab pos="5113604" algn="l"/>
              </a:tabLst>
            </a:pPr>
            <a:r>
              <a:rPr lang="en-US" sz="1596" b="0" i="0" spc="0" baseline="0" dirty="0">
                <a:solidFill>
                  <a:srgbClr val="7F7F7F"/>
                </a:solidFill>
                <a:latin typeface="Century Gothic"/>
              </a:rPr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25" y="1817842"/>
            <a:ext cx="3918296" cy="300879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Freeform 30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03" name="Picture 3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99717"/>
            <a:ext cx="12192000" cy="254000"/>
          </a:xfrm>
          <a:prstGeom prst="rect">
            <a:avLst/>
          </a:prstGeom>
          <a:noFill/>
          <a:extLst/>
        </p:spPr>
      </p:pic>
      <p:pic>
        <p:nvPicPr>
          <p:cNvPr id="304" name="Picture 304"/>
          <p:cNvPicPr>
            <a:picLocks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755" y="1"/>
            <a:ext cx="8810243" cy="4747259"/>
          </a:xfrm>
          <a:prstGeom prst="rect">
            <a:avLst/>
          </a:prstGeom>
          <a:noFill/>
          <a:extLst/>
        </p:spPr>
      </p:pic>
      <p:pic>
        <p:nvPicPr>
          <p:cNvPr id="308" name="Picture 30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2836" y="547826"/>
            <a:ext cx="3182410" cy="3694176"/>
          </a:xfrm>
          <a:prstGeom prst="rect">
            <a:avLst/>
          </a:prstGeom>
          <a:noFill/>
          <a:extLst/>
        </p:spPr>
      </p:pic>
      <p:sp>
        <p:nvSpPr>
          <p:cNvPr id="309" name="Freeform 309"/>
          <p:cNvSpPr/>
          <p:nvPr/>
        </p:nvSpPr>
        <p:spPr>
          <a:xfrm>
            <a:off x="8579295" y="749806"/>
            <a:ext cx="3008231" cy="3492196"/>
          </a:xfrm>
          <a:custGeom>
            <a:avLst/>
            <a:gdLst/>
            <a:ahLst/>
            <a:cxnLst/>
            <a:rect l="0" t="0" r="0" b="0"/>
            <a:pathLst>
              <a:path w="2597150" h="3492196">
                <a:moveTo>
                  <a:pt x="0" y="108205"/>
                </a:moveTo>
                <a:cubicBezTo>
                  <a:pt x="0" y="48387"/>
                  <a:pt x="48515" y="0"/>
                  <a:pt x="108205" y="0"/>
                </a:cubicBezTo>
                <a:lnTo>
                  <a:pt x="2488946" y="0"/>
                </a:lnTo>
                <a:cubicBezTo>
                  <a:pt x="2548764" y="0"/>
                  <a:pt x="2597150" y="48387"/>
                  <a:pt x="2597150" y="108205"/>
                </a:cubicBezTo>
                <a:lnTo>
                  <a:pt x="2597150" y="3383979"/>
                </a:lnTo>
                <a:cubicBezTo>
                  <a:pt x="2597150" y="3443745"/>
                  <a:pt x="2548764" y="3492196"/>
                  <a:pt x="2488946" y="3492196"/>
                </a:cubicBezTo>
                <a:lnTo>
                  <a:pt x="108205" y="3492196"/>
                </a:lnTo>
                <a:cubicBezTo>
                  <a:pt x="48515" y="3492196"/>
                  <a:pt x="0" y="3443745"/>
                  <a:pt x="0" y="3383979"/>
                </a:cubicBezTo>
                <a:close/>
                <a:moveTo>
                  <a:pt x="-4978527" y="3972814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Rectangle 317"/>
          <p:cNvSpPr/>
          <p:nvPr/>
        </p:nvSpPr>
        <p:spPr>
          <a:xfrm>
            <a:off x="553212" y="155377"/>
            <a:ext cx="6166753" cy="1707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3698" b="1" i="0" spc="0" baseline="0" dirty="0">
                <a:solidFill>
                  <a:srgbClr val="404040"/>
                </a:solidFill>
                <a:latin typeface="Century Gothic,Bold"/>
              </a:rPr>
              <a:t>Финансирование</a:t>
            </a:r>
            <a:r>
              <a:rPr lang="ru-RU" sz="3698" b="1" i="0" spc="0" dirty="0">
                <a:solidFill>
                  <a:srgbClr val="404040"/>
                </a:solidFill>
                <a:latin typeface="Century Gothic,Bold"/>
              </a:rPr>
              <a:t> </a:t>
            </a:r>
          </a:p>
          <a:p>
            <a:pPr marL="0"/>
            <a:r>
              <a:rPr lang="ru-RU" sz="3698" b="1" i="0" spc="0" dirty="0">
                <a:solidFill>
                  <a:srgbClr val="404040"/>
                </a:solidFill>
                <a:latin typeface="Century Gothic,Bold"/>
              </a:rPr>
              <a:t>летней оздоровительной </a:t>
            </a:r>
          </a:p>
          <a:p>
            <a:pPr marL="0"/>
            <a:r>
              <a:rPr lang="ru-RU" sz="3698" b="1" i="0" spc="0" dirty="0">
                <a:solidFill>
                  <a:srgbClr val="404040"/>
                </a:solidFill>
                <a:latin typeface="Century Gothic,Bold"/>
              </a:rPr>
              <a:t>кампании 2023 г.</a:t>
            </a:r>
            <a:endParaRPr lang="en-US" sz="3698" b="1" i="0" spc="0" baseline="0" dirty="0">
              <a:solidFill>
                <a:srgbClr val="404040"/>
              </a:solidFill>
              <a:latin typeface="Century Gothic,Bold"/>
            </a:endParaRPr>
          </a:p>
        </p:txBody>
      </p:sp>
      <p:sp>
        <p:nvSpPr>
          <p:cNvPr id="318" name="Rectangle 318"/>
          <p:cNvSpPr/>
          <p:nvPr/>
        </p:nvSpPr>
        <p:spPr>
          <a:xfrm>
            <a:off x="553212" y="2044554"/>
            <a:ext cx="7939624" cy="172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консолидированном бюджете на 2023 г. на организацию и проведение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оздоровительной кампании детей предусмотрено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208030,4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счет средств: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республиканского бюджета – 136267,9 тыс. руб.,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бюджетов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50474,2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руб.;</a:t>
            </a:r>
          </a:p>
          <a:p>
            <a:pPr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внебюджетных источников 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21288,3</a:t>
            </a:r>
            <a:r>
              <a:rPr lang="ru-RU" sz="1800" i="1" dirty="0"/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0"/>
            <a:r>
              <a:rPr lang="en-US" sz="1403" b="0" i="0" spc="0" baseline="0" dirty="0">
                <a:solidFill>
                  <a:srgbClr val="404040"/>
                </a:solidFill>
                <a:latin typeface="Century Gothic"/>
              </a:rPr>
              <a:t> </a:t>
            </a:r>
            <a:endParaRPr lang="en-US" sz="1403" b="1" i="0" spc="0" baseline="0" dirty="0">
              <a:solidFill>
                <a:srgbClr val="404040"/>
              </a:solidFill>
              <a:latin typeface="Century Gothic,Bold"/>
            </a:endParaRPr>
          </a:p>
        </p:txBody>
      </p:sp>
      <p:sp>
        <p:nvSpPr>
          <p:cNvPr id="319" name="Rectangle 319"/>
          <p:cNvSpPr/>
          <p:nvPr/>
        </p:nvSpPr>
        <p:spPr>
          <a:xfrm>
            <a:off x="11891771" y="6360247"/>
            <a:ext cx="256117" cy="4444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1" i="0" spc="0" baseline="0" dirty="0">
                <a:solidFill>
                  <a:srgbClr val="262626"/>
                </a:solidFill>
                <a:latin typeface="Century Gothic,Bold"/>
              </a:rPr>
              <a:t>5 </a:t>
            </a:r>
          </a:p>
        </p:txBody>
      </p:sp>
      <p:sp>
        <p:nvSpPr>
          <p:cNvPr id="321" name="Rectangle 321"/>
          <p:cNvSpPr/>
          <p:nvPr/>
        </p:nvSpPr>
        <p:spPr>
          <a:xfrm>
            <a:off x="8713702" y="825253"/>
            <a:ext cx="2776036" cy="3200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3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республиканском бюджете предусмотрено 136267,9 тыс. руб., профинансировано на текущую дату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115623,1 </a:t>
            </a:r>
            <a:r>
              <a:rPr lang="ru-RU" sz="13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84,8</a:t>
            </a:r>
            <a:r>
              <a:rPr lang="ru-RU" sz="13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из них:</a:t>
            </a:r>
          </a:p>
          <a:p>
            <a:pPr marL="0"/>
            <a:r>
              <a:rPr lang="ru-RU" sz="13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 линии Министерства образования Республики Тыва – </a:t>
            </a:r>
            <a:r>
              <a:rPr lang="ru-RU" sz="1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69421,0</a:t>
            </a:r>
            <a:r>
              <a:rPr lang="ru-RU" sz="13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</a:t>
            </a:r>
          </a:p>
          <a:p>
            <a:pPr marL="0"/>
            <a:r>
              <a:rPr lang="ru-RU" sz="13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 линии Агентства по делам молодежи Республики Тыва - </a:t>
            </a:r>
            <a:r>
              <a:rPr lang="ru-RU" sz="1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516</a:t>
            </a:r>
            <a:r>
              <a:rPr lang="ru-RU" sz="13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тыс. руб. </a:t>
            </a:r>
          </a:p>
          <a:p>
            <a:pPr marL="0"/>
            <a:r>
              <a:rPr lang="ru-RU" sz="13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 линии Министерства здравоохранения Республики Тыва - 23 253,5 тыс. руб. </a:t>
            </a:r>
          </a:p>
          <a:p>
            <a:pPr marL="0"/>
            <a:r>
              <a:rPr lang="ru-RU" sz="130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 линии Министерства труда и социальной политики Республики Тыва - 43 593,9 тыс. руб. </a:t>
            </a:r>
            <a:endParaRPr lang="en-US" sz="1300" b="0" i="0" spc="0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301826504"/>
              </p:ext>
            </p:extLst>
          </p:nvPr>
        </p:nvGraphicFramePr>
        <p:xfrm>
          <a:off x="2992665" y="3032997"/>
          <a:ext cx="6675333" cy="383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Freeform 4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1" name="Picture 401"/>
          <p:cNvPicPr>
            <a:picLocks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3788" y="2129027"/>
            <a:ext cx="10078211" cy="4728971"/>
          </a:xfrm>
          <a:prstGeom prst="rect">
            <a:avLst/>
          </a:prstGeom>
          <a:noFill/>
          <a:extLst/>
        </p:spPr>
      </p:pic>
      <p:pic>
        <p:nvPicPr>
          <p:cNvPr id="403" name="Picture 4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2464"/>
            <a:ext cx="12192000" cy="254000"/>
          </a:xfrm>
          <a:prstGeom prst="rect">
            <a:avLst/>
          </a:prstGeom>
          <a:noFill/>
          <a:extLst/>
        </p:spPr>
      </p:pic>
      <p:pic>
        <p:nvPicPr>
          <p:cNvPr id="404" name="Picture 40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9094" y="1896269"/>
            <a:ext cx="2798064" cy="3718559"/>
          </a:xfrm>
          <a:prstGeom prst="rect">
            <a:avLst/>
          </a:prstGeom>
          <a:noFill/>
          <a:extLst/>
        </p:spPr>
      </p:pic>
      <p:sp>
        <p:nvSpPr>
          <p:cNvPr id="405" name="Freeform 405"/>
          <p:cNvSpPr/>
          <p:nvPr/>
        </p:nvSpPr>
        <p:spPr>
          <a:xfrm>
            <a:off x="8014402" y="1996599"/>
            <a:ext cx="2614549" cy="3517900"/>
          </a:xfrm>
          <a:custGeom>
            <a:avLst/>
            <a:gdLst/>
            <a:ahLst/>
            <a:cxnLst/>
            <a:rect l="0" t="0" r="0" b="0"/>
            <a:pathLst>
              <a:path w="2614549" h="3517900">
                <a:moveTo>
                  <a:pt x="0" y="108965"/>
                </a:moveTo>
                <a:cubicBezTo>
                  <a:pt x="0" y="48768"/>
                  <a:pt x="48767" y="0"/>
                  <a:pt x="108966" y="0"/>
                </a:cubicBezTo>
                <a:lnTo>
                  <a:pt x="2505582" y="0"/>
                </a:lnTo>
                <a:cubicBezTo>
                  <a:pt x="2565780" y="0"/>
                  <a:pt x="2614549" y="48768"/>
                  <a:pt x="2614549" y="108965"/>
                </a:cubicBezTo>
                <a:lnTo>
                  <a:pt x="2614549" y="3408934"/>
                </a:lnTo>
                <a:cubicBezTo>
                  <a:pt x="2614549" y="3469004"/>
                  <a:pt x="2565780" y="3517900"/>
                  <a:pt x="2505582" y="3517900"/>
                </a:cubicBezTo>
                <a:lnTo>
                  <a:pt x="108966" y="3517900"/>
                </a:lnTo>
                <a:cubicBezTo>
                  <a:pt x="48767" y="3517900"/>
                  <a:pt x="0" y="3469004"/>
                  <a:pt x="0" y="3408934"/>
                </a:cubicBezTo>
                <a:close/>
                <a:moveTo>
                  <a:pt x="-2229231" y="6573011"/>
                </a:moveTo>
              </a:path>
            </a:pathLst>
          </a:custGeom>
          <a:solidFill>
            <a:srgbClr val="FF442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Rectangle 408"/>
          <p:cNvSpPr/>
          <p:nvPr/>
        </p:nvSpPr>
        <p:spPr>
          <a:xfrm>
            <a:off x="526694" y="346867"/>
            <a:ext cx="764484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400" b="1" i="0" spc="0" baseline="0" dirty="0">
                <a:solidFill>
                  <a:srgbClr val="404040"/>
                </a:solidFill>
                <a:latin typeface="Century Gothic,Bold"/>
              </a:rPr>
              <a:t>Плановая средняя стоимость путевок по Республике Тыва в 2023 г. </a:t>
            </a:r>
          </a:p>
          <a:p>
            <a:pPr marL="0"/>
            <a:r>
              <a:rPr lang="ru-RU" sz="2400" b="1" i="0" spc="0" baseline="0" dirty="0">
                <a:solidFill>
                  <a:srgbClr val="404040"/>
                </a:solidFill>
                <a:latin typeface="Century Gothic,Bold"/>
              </a:rPr>
              <a:t>составляет:</a:t>
            </a:r>
            <a:endParaRPr lang="en-US" sz="2400" b="1" i="0" spc="0" baseline="0" dirty="0">
              <a:solidFill>
                <a:srgbClr val="404040"/>
              </a:solidFill>
              <a:latin typeface="Century Gothic,Bold"/>
            </a:endParaRPr>
          </a:p>
        </p:txBody>
      </p:sp>
      <p:sp>
        <p:nvSpPr>
          <p:cNvPr id="410" name="Rectangle 410"/>
          <p:cNvSpPr/>
          <p:nvPr/>
        </p:nvSpPr>
        <p:spPr>
          <a:xfrm>
            <a:off x="7931748" y="2153347"/>
            <a:ext cx="2632755" cy="31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8871" algn="just"/>
            <a:r>
              <a:rPr lang="ru-RU" dirty="0">
                <a:solidFill>
                  <a:srgbClr val="FFFFFF"/>
                </a:solidFill>
                <a:latin typeface="Century Gothic"/>
              </a:rPr>
              <a:t>- </a:t>
            </a:r>
            <a:r>
              <a:rPr lang="ru-RU" sz="1100" b="1" i="0" spc="0" baseline="0" dirty="0">
                <a:solidFill>
                  <a:schemeClr val="bg1"/>
                </a:solidFill>
                <a:latin typeface="Century Gothic"/>
              </a:rPr>
              <a:t>лагеря дневного пребывания 5 565 руб., из расчета 265 (АППГ – 245) руб./день на 1 ребенка, стоимость набора продуктов питания – 173 (АППГ – 160) руб./день или в 1,08% больше чем в 2022 году (5 145 руб.);</a:t>
            </a:r>
          </a:p>
          <a:p>
            <a:pPr marL="118871" algn="just"/>
            <a:r>
              <a:rPr lang="ru-RU" sz="1100" b="1" dirty="0">
                <a:solidFill>
                  <a:schemeClr val="bg1"/>
                </a:solidFill>
                <a:latin typeface="Century Gothic"/>
              </a:rPr>
              <a:t>- </a:t>
            </a:r>
            <a:r>
              <a:rPr lang="ru-RU" sz="1100" b="1" i="0" spc="0" baseline="0" dirty="0">
                <a:solidFill>
                  <a:schemeClr val="bg1"/>
                </a:solidFill>
                <a:latin typeface="Century Gothic"/>
              </a:rPr>
              <a:t>стационарные лагеря – 15 645 руб., из расчета 745 (АППГ – 685) руб./день на 1 ребенка или в 1,09% больше, чем в 2021 году (14 385 руб.);</a:t>
            </a:r>
          </a:p>
          <a:p>
            <a:pPr marL="118871" algn="just"/>
            <a:r>
              <a:rPr lang="ru-RU" sz="1100" b="1" dirty="0">
                <a:solidFill>
                  <a:schemeClr val="bg1"/>
                </a:solidFill>
                <a:latin typeface="Century Gothic"/>
              </a:rPr>
              <a:t>- </a:t>
            </a:r>
            <a:r>
              <a:rPr lang="ru-RU" sz="1100" b="1" i="0" spc="0" baseline="0" dirty="0">
                <a:solidFill>
                  <a:schemeClr val="bg1"/>
                </a:solidFill>
                <a:latin typeface="Century Gothic"/>
              </a:rPr>
              <a:t> палаточные лагеря – 4 424 руб., из расчета 632 руб./день на 1 ребенка, стоимость набора продуктов питания – 325 руб./день.</a:t>
            </a:r>
          </a:p>
          <a:p>
            <a:pPr marL="118871" algn="l"/>
            <a:endParaRPr lang="en-US" sz="1100" b="1" i="0" spc="0" baseline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412" name="Rectangle 412"/>
          <p:cNvSpPr/>
          <p:nvPr/>
        </p:nvSpPr>
        <p:spPr>
          <a:xfrm>
            <a:off x="11891771" y="6360247"/>
            <a:ext cx="259686" cy="3696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="1" dirty="0">
                <a:solidFill>
                  <a:srgbClr val="262626"/>
                </a:solidFill>
                <a:latin typeface="Century Gothic,Bold"/>
              </a:rPr>
              <a:t>6</a:t>
            </a:r>
            <a:r>
              <a:rPr lang="en-US" sz="2402" b="1" i="0" spc="0" baseline="0" dirty="0">
                <a:solidFill>
                  <a:srgbClr val="262626"/>
                </a:solidFill>
                <a:latin typeface="Century Gothic,Bold"/>
              </a:rPr>
              <a:t> </a:t>
            </a:r>
          </a:p>
        </p:txBody>
      </p:sp>
      <p:sp>
        <p:nvSpPr>
          <p:cNvPr id="414" name="Rectangle 414"/>
          <p:cNvSpPr/>
          <p:nvPr/>
        </p:nvSpPr>
        <p:spPr>
          <a:xfrm>
            <a:off x="584606" y="2348368"/>
            <a:ext cx="32003" cy="1665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1" i="0" spc="0" baseline="0" dirty="0">
                <a:solidFill>
                  <a:srgbClr val="404040"/>
                </a:solidFill>
                <a:latin typeface="Century Gothic,Bold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41506"/>
              </p:ext>
            </p:extLst>
          </p:nvPr>
        </p:nvGraphicFramePr>
        <p:xfrm>
          <a:off x="717064" y="2427910"/>
          <a:ext cx="6075136" cy="262332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92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4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г.,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2023* г.,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лагеря дневного пребывания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стационарные лагеря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14 385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15 645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палаточные лагеря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126" y="179926"/>
            <a:ext cx="2461431" cy="1513780"/>
          </a:xfrm>
          <a:prstGeom prst="rect">
            <a:avLst/>
          </a:prstGeom>
        </p:spPr>
      </p:pic>
      <p:sp>
        <p:nvSpPr>
          <p:cNvPr id="23" name="Freeform 421"/>
          <p:cNvSpPr/>
          <p:nvPr/>
        </p:nvSpPr>
        <p:spPr>
          <a:xfrm>
            <a:off x="325663" y="5672795"/>
            <a:ext cx="8084934" cy="855769"/>
          </a:xfrm>
          <a:custGeom>
            <a:avLst/>
            <a:gdLst/>
            <a:ahLst/>
            <a:cxnLst/>
            <a:rect l="0" t="0" r="0" b="0"/>
            <a:pathLst>
              <a:path w="5714923" h="1449452">
                <a:moveTo>
                  <a:pt x="0" y="60453"/>
                </a:moveTo>
                <a:cubicBezTo>
                  <a:pt x="0" y="27052"/>
                  <a:pt x="27051" y="0"/>
                  <a:pt x="60401" y="0"/>
                </a:cubicBezTo>
                <a:lnTo>
                  <a:pt x="5654472" y="0"/>
                </a:lnTo>
                <a:cubicBezTo>
                  <a:pt x="5687873" y="0"/>
                  <a:pt x="5714923" y="27052"/>
                  <a:pt x="5714923" y="60453"/>
                </a:cubicBezTo>
                <a:lnTo>
                  <a:pt x="5714923" y="1389127"/>
                </a:lnTo>
                <a:cubicBezTo>
                  <a:pt x="5714923" y="1422400"/>
                  <a:pt x="5687873" y="1449452"/>
                  <a:pt x="5654472" y="1449452"/>
                </a:cubicBezTo>
                <a:lnTo>
                  <a:pt x="60401" y="1449452"/>
                </a:lnTo>
                <a:cubicBezTo>
                  <a:pt x="27051" y="1449452"/>
                  <a:pt x="0" y="1422400"/>
                  <a:pt x="0" y="1389127"/>
                </a:cubicBezTo>
                <a:close/>
                <a:moveTo>
                  <a:pt x="3008299" y="3596132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318"/>
          <p:cNvSpPr/>
          <p:nvPr/>
        </p:nvSpPr>
        <p:spPr>
          <a:xfrm>
            <a:off x="398318" y="5731347"/>
            <a:ext cx="793962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настоящее время разработан проект постановления «О внесении изменений в постановление Правительства Республики Тыва» от 7 декабря 2009 г. № 601 в части повышения стоимости путевки в загородные стационарные детские оздоровительные лагеря, оздоровительные лагеря с дневным пребыванием детей, палаточные лагеря, который проходит процедуру согласования</a:t>
            </a:r>
            <a:endParaRPr lang="en-US" sz="1200" b="1" i="0" spc="0" baseline="0" dirty="0">
              <a:solidFill>
                <a:srgbClr val="404040"/>
              </a:solidFill>
              <a:latin typeface="Century Gothic,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reeform 25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" name="Picture 25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9863"/>
            <a:ext cx="12192000" cy="254000"/>
          </a:xfrm>
          <a:prstGeom prst="rect">
            <a:avLst/>
          </a:prstGeom>
          <a:noFill/>
          <a:extLst/>
        </p:spPr>
      </p:pic>
      <p:pic>
        <p:nvPicPr>
          <p:cNvPr id="258" name="Picture 258"/>
          <p:cNvPicPr>
            <a:picLocks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9995" y="16366"/>
            <a:ext cx="8410956" cy="3768852"/>
          </a:xfrm>
          <a:prstGeom prst="rect">
            <a:avLst/>
          </a:prstGeom>
          <a:noFill/>
          <a:extLst/>
        </p:spPr>
      </p:pic>
      <p:pic>
        <p:nvPicPr>
          <p:cNvPr id="264" name="Picture 2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7644" y="3220340"/>
            <a:ext cx="2121915" cy="38100"/>
          </a:xfrm>
          <a:prstGeom prst="rect">
            <a:avLst/>
          </a:prstGeom>
          <a:noFill/>
          <a:extLst/>
        </p:spPr>
      </p:pic>
      <p:pic>
        <p:nvPicPr>
          <p:cNvPr id="267" name="Picture 26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49" y="4322827"/>
            <a:ext cx="2121865" cy="38100"/>
          </a:xfrm>
          <a:prstGeom prst="rect">
            <a:avLst/>
          </a:prstGeom>
          <a:noFill/>
          <a:extLst/>
        </p:spPr>
      </p:pic>
      <p:sp>
        <p:nvSpPr>
          <p:cNvPr id="272" name="Freeform 272"/>
          <p:cNvSpPr/>
          <p:nvPr/>
        </p:nvSpPr>
        <p:spPr>
          <a:xfrm>
            <a:off x="9176004" y="4826636"/>
            <a:ext cx="1044575" cy="1590027"/>
          </a:xfrm>
          <a:custGeom>
            <a:avLst/>
            <a:gdLst/>
            <a:ahLst/>
            <a:cxnLst/>
            <a:rect l="0" t="0" r="0" b="0"/>
            <a:pathLst>
              <a:path w="1044575" h="1590027">
                <a:moveTo>
                  <a:pt x="337565" y="411606"/>
                </a:moveTo>
                <a:lnTo>
                  <a:pt x="60832" y="411606"/>
                </a:lnTo>
                <a:cubicBezTo>
                  <a:pt x="75184" y="299847"/>
                  <a:pt x="115315" y="209931"/>
                  <a:pt x="181228" y="141985"/>
                </a:cubicBezTo>
                <a:cubicBezTo>
                  <a:pt x="273177" y="47370"/>
                  <a:pt x="388747" y="0"/>
                  <a:pt x="528065" y="0"/>
                </a:cubicBezTo>
                <a:cubicBezTo>
                  <a:pt x="652144" y="0"/>
                  <a:pt x="756285" y="39497"/>
                  <a:pt x="840359" y="118363"/>
                </a:cubicBezTo>
                <a:cubicBezTo>
                  <a:pt x="924432" y="197231"/>
                  <a:pt x="966469" y="290957"/>
                  <a:pt x="966469" y="399288"/>
                </a:cubicBezTo>
                <a:cubicBezTo>
                  <a:pt x="966469" y="466598"/>
                  <a:pt x="948054" y="527939"/>
                  <a:pt x="911352" y="583564"/>
                </a:cubicBezTo>
                <a:cubicBezTo>
                  <a:pt x="874649" y="639064"/>
                  <a:pt x="821309" y="684022"/>
                  <a:pt x="751331" y="718312"/>
                </a:cubicBezTo>
                <a:cubicBezTo>
                  <a:pt x="843279" y="745743"/>
                  <a:pt x="915162" y="793635"/>
                  <a:pt x="966977" y="861898"/>
                </a:cubicBezTo>
                <a:cubicBezTo>
                  <a:pt x="1018793" y="930173"/>
                  <a:pt x="1044575" y="1010615"/>
                  <a:pt x="1044575" y="1103236"/>
                </a:cubicBezTo>
                <a:cubicBezTo>
                  <a:pt x="1044575" y="1239088"/>
                  <a:pt x="994537" y="1354175"/>
                  <a:pt x="894334" y="1448511"/>
                </a:cubicBezTo>
                <a:cubicBezTo>
                  <a:pt x="794257" y="1542859"/>
                  <a:pt x="666623" y="1590027"/>
                  <a:pt x="511555" y="1590027"/>
                </a:cubicBezTo>
                <a:cubicBezTo>
                  <a:pt x="364743" y="1590027"/>
                  <a:pt x="244982" y="1545602"/>
                  <a:pt x="152400" y="1456753"/>
                </a:cubicBezTo>
                <a:cubicBezTo>
                  <a:pt x="59689" y="1367904"/>
                  <a:pt x="9016" y="1246974"/>
                  <a:pt x="0" y="1093978"/>
                </a:cubicBezTo>
                <a:lnTo>
                  <a:pt x="285114" y="1093978"/>
                </a:lnTo>
                <a:cubicBezTo>
                  <a:pt x="297434" y="1172184"/>
                  <a:pt x="324739" y="1230337"/>
                  <a:pt x="366902" y="1268412"/>
                </a:cubicBezTo>
                <a:cubicBezTo>
                  <a:pt x="409193" y="1306487"/>
                  <a:pt x="462534" y="1325537"/>
                  <a:pt x="526923" y="1325537"/>
                </a:cubicBezTo>
                <a:cubicBezTo>
                  <a:pt x="594232" y="1325537"/>
                  <a:pt x="649986" y="1303921"/>
                  <a:pt x="694181" y="1260690"/>
                </a:cubicBezTo>
                <a:cubicBezTo>
                  <a:pt x="738504" y="1217472"/>
                  <a:pt x="760602" y="1164640"/>
                  <a:pt x="760602" y="1102207"/>
                </a:cubicBezTo>
                <a:cubicBezTo>
                  <a:pt x="760602" y="1033602"/>
                  <a:pt x="730757" y="975626"/>
                  <a:pt x="671067" y="928281"/>
                </a:cubicBezTo>
                <a:cubicBezTo>
                  <a:pt x="611377" y="880935"/>
                  <a:pt x="525272" y="856589"/>
                  <a:pt x="412750" y="855217"/>
                </a:cubicBezTo>
                <a:lnTo>
                  <a:pt x="412750" y="608203"/>
                </a:lnTo>
                <a:cubicBezTo>
                  <a:pt x="482091" y="602742"/>
                  <a:pt x="533653" y="591947"/>
                  <a:pt x="567689" y="575817"/>
                </a:cubicBezTo>
                <a:cubicBezTo>
                  <a:pt x="601599" y="559689"/>
                  <a:pt x="628014" y="537590"/>
                  <a:pt x="646811" y="509397"/>
                </a:cubicBezTo>
                <a:cubicBezTo>
                  <a:pt x="665734" y="481329"/>
                  <a:pt x="675131" y="451484"/>
                  <a:pt x="675131" y="419862"/>
                </a:cubicBezTo>
                <a:cubicBezTo>
                  <a:pt x="675131" y="378713"/>
                  <a:pt x="660780" y="344550"/>
                  <a:pt x="631952" y="317500"/>
                </a:cubicBezTo>
                <a:cubicBezTo>
                  <a:pt x="603123" y="290322"/>
                  <a:pt x="565403" y="276860"/>
                  <a:pt x="518794" y="276860"/>
                </a:cubicBezTo>
                <a:cubicBezTo>
                  <a:pt x="477519" y="276860"/>
                  <a:pt x="440181" y="289306"/>
                  <a:pt x="406527" y="314451"/>
                </a:cubicBezTo>
                <a:cubicBezTo>
                  <a:pt x="372999" y="339470"/>
                  <a:pt x="350012" y="371856"/>
                  <a:pt x="337565" y="411606"/>
                </a:cubicBezTo>
                <a:close/>
                <a:moveTo>
                  <a:pt x="-7556246" y="2031364"/>
                </a:moveTo>
              </a:path>
            </a:pathLst>
          </a:custGeom>
          <a:solidFill>
            <a:srgbClr val="FFFFFF">
              <a:alpha val="1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7358380" y="4826636"/>
            <a:ext cx="1048638" cy="1551939"/>
          </a:xfrm>
          <a:custGeom>
            <a:avLst/>
            <a:gdLst/>
            <a:ahLst/>
            <a:cxnLst/>
            <a:rect l="0" t="0" r="0" b="0"/>
            <a:pathLst>
              <a:path w="1048638" h="1551939">
                <a:moveTo>
                  <a:pt x="322072" y="525906"/>
                </a:moveTo>
                <a:lnTo>
                  <a:pt x="41148" y="525906"/>
                </a:lnTo>
                <a:cubicBezTo>
                  <a:pt x="48640" y="362585"/>
                  <a:pt x="99949" y="234060"/>
                  <a:pt x="194945" y="140462"/>
                </a:cubicBezTo>
                <a:cubicBezTo>
                  <a:pt x="289940" y="46863"/>
                  <a:pt x="411988" y="0"/>
                  <a:pt x="560831" y="0"/>
                </a:cubicBezTo>
                <a:cubicBezTo>
                  <a:pt x="652779" y="0"/>
                  <a:pt x="733933" y="19431"/>
                  <a:pt x="804163" y="58166"/>
                </a:cubicBezTo>
                <a:cubicBezTo>
                  <a:pt x="874522" y="96900"/>
                  <a:pt x="930783" y="152781"/>
                  <a:pt x="972947" y="225932"/>
                </a:cubicBezTo>
                <a:cubicBezTo>
                  <a:pt x="1015238" y="298957"/>
                  <a:pt x="1036320" y="373253"/>
                  <a:pt x="1036320" y="448690"/>
                </a:cubicBezTo>
                <a:cubicBezTo>
                  <a:pt x="1036320" y="538606"/>
                  <a:pt x="1010665" y="635381"/>
                  <a:pt x="959612" y="738886"/>
                </a:cubicBezTo>
                <a:cubicBezTo>
                  <a:pt x="908430" y="842517"/>
                  <a:pt x="814959" y="964984"/>
                  <a:pt x="678941" y="1106322"/>
                </a:cubicBezTo>
                <a:lnTo>
                  <a:pt x="509142" y="1285392"/>
                </a:lnTo>
                <a:lnTo>
                  <a:pt x="1048638" y="1285392"/>
                </a:lnTo>
                <a:lnTo>
                  <a:pt x="1048638" y="1551939"/>
                </a:lnTo>
                <a:lnTo>
                  <a:pt x="0" y="1551939"/>
                </a:lnTo>
                <a:lnTo>
                  <a:pt x="0" y="1414043"/>
                </a:lnTo>
                <a:lnTo>
                  <a:pt x="468249" y="936510"/>
                </a:lnTo>
                <a:cubicBezTo>
                  <a:pt x="581405" y="821931"/>
                  <a:pt x="656716" y="729868"/>
                  <a:pt x="694054" y="660145"/>
                </a:cubicBezTo>
                <a:cubicBezTo>
                  <a:pt x="731520" y="590550"/>
                  <a:pt x="750188" y="527557"/>
                  <a:pt x="750188" y="471297"/>
                </a:cubicBezTo>
                <a:cubicBezTo>
                  <a:pt x="750188" y="413003"/>
                  <a:pt x="730758" y="364870"/>
                  <a:pt x="692023" y="326770"/>
                </a:cubicBezTo>
                <a:cubicBezTo>
                  <a:pt x="653288" y="288670"/>
                  <a:pt x="603376" y="269620"/>
                  <a:pt x="542289" y="269620"/>
                </a:cubicBezTo>
                <a:cubicBezTo>
                  <a:pt x="480567" y="269620"/>
                  <a:pt x="429133" y="292607"/>
                  <a:pt x="387985" y="338582"/>
                </a:cubicBezTo>
                <a:cubicBezTo>
                  <a:pt x="346710" y="384556"/>
                  <a:pt x="324865" y="447039"/>
                  <a:pt x="322072" y="525906"/>
                </a:cubicBezTo>
                <a:close/>
                <a:moveTo>
                  <a:pt x="-5852922" y="2031364"/>
                </a:moveTo>
              </a:path>
            </a:pathLst>
          </a:custGeom>
          <a:solidFill>
            <a:srgbClr val="FFFFFF">
              <a:alpha val="1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Rectangle 279"/>
          <p:cNvSpPr/>
          <p:nvPr/>
        </p:nvSpPr>
        <p:spPr>
          <a:xfrm>
            <a:off x="402803" y="230824"/>
            <a:ext cx="8273099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подучетных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несовершеннолетних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Rectangle 280"/>
          <p:cNvSpPr/>
          <p:nvPr/>
        </p:nvSpPr>
        <p:spPr>
          <a:xfrm>
            <a:off x="11952470" y="6495363"/>
            <a:ext cx="259686" cy="3696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2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,Bold"/>
              </a:rPr>
              <a:t>9</a:t>
            </a:r>
            <a:r>
              <a:rPr kumimoji="0" lang="en-US" sz="2402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,Bold"/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631BFA-424F-4FB1-99DD-F0847430EB11}"/>
              </a:ext>
            </a:extLst>
          </p:cNvPr>
          <p:cNvSpPr/>
          <p:nvPr/>
        </p:nvSpPr>
        <p:spPr>
          <a:xfrm>
            <a:off x="214780" y="1556372"/>
            <a:ext cx="2819401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смена – 385 школьников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ECBEEC0-DBB9-4150-86B0-82F2F38D81EC}"/>
              </a:ext>
            </a:extLst>
          </p:cNvPr>
          <p:cNvSpPr/>
          <p:nvPr/>
        </p:nvSpPr>
        <p:spPr>
          <a:xfrm>
            <a:off x="200537" y="3387548"/>
            <a:ext cx="2813998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смена – 390 школьников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A6C0B9-5EB1-4AAC-84E2-DDC04DCAB6C1}"/>
              </a:ext>
            </a:extLst>
          </p:cNvPr>
          <p:cNvSpPr/>
          <p:nvPr/>
        </p:nvSpPr>
        <p:spPr>
          <a:xfrm>
            <a:off x="219375" y="5375845"/>
            <a:ext cx="2785893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смена – 381 школьников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1CA392-22C3-4CDC-AE0B-2B05110CFB59}"/>
              </a:ext>
            </a:extLst>
          </p:cNvPr>
          <p:cNvSpPr/>
          <p:nvPr/>
        </p:nvSpPr>
        <p:spPr>
          <a:xfrm>
            <a:off x="3048000" y="1110879"/>
            <a:ext cx="8929220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в лагеря (загородные, дневные) – 61 чел., (18,7% от общего числа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подучетных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ПДН).</a:t>
            </a:r>
          </a:p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временное трудоустройство по линии ЦЗН, ВДЦ, приюты, сан-кур лечение, производственная практика - 69 чел., (7,2% от общего числа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подучетных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ПДН);</a:t>
            </a:r>
          </a:p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Поступление в учебные заведения, отдых на лечебных источниках и чабанских стоянках – 168 детей, (4,9% от общего числа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подучетных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ПДН);</a:t>
            </a:r>
          </a:p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отдых с родителями (оздоровительные курорты, выезд с семьей за пределы республики) – 87 чел., (8,3% от общего числа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подучетных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ПДН).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51056E-95EA-488D-A9DB-EFA09229EC13}"/>
              </a:ext>
            </a:extLst>
          </p:cNvPr>
          <p:cNvSpPr/>
          <p:nvPr/>
        </p:nvSpPr>
        <p:spPr>
          <a:xfrm>
            <a:off x="3033486" y="3172691"/>
            <a:ext cx="8943734" cy="16366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 лагеря (загородные, дневные) – 74 чел., (18,7% от общего числа 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подучетных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ПДН).</a:t>
            </a:r>
          </a:p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временное трудоустройство по линии ЦЗН, ВДЦ, приюты, сан-кур лечение, производственная практика - 52 чел., (7,2% от общего числа 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подучетных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ПДН);</a:t>
            </a:r>
          </a:p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Поступление в учебные заведения, отдых на лечебных источниках и чабанских стоянках – 223 детей, (4,9% от общего числа 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подучетных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ПДН);</a:t>
            </a:r>
          </a:p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отдых с родителями (оздоровительные курорты, выезд с семьей за пределы республики) – 41 чел., (8,3% от общего числа 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подучетных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ПДН).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70C252-87D5-4854-8551-6FF0726706AB}"/>
              </a:ext>
            </a:extLst>
          </p:cNvPr>
          <p:cNvSpPr/>
          <p:nvPr/>
        </p:nvSpPr>
        <p:spPr>
          <a:xfrm>
            <a:off x="3005268" y="4984307"/>
            <a:ext cx="8967357" cy="16366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 лагеря (загородные, дневные) – 69 чел., (18,7% от общего числа 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подучетных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ПДН).</a:t>
            </a:r>
          </a:p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временное трудоустройство по линии ЦЗН, ВДЦ, приюты, сан-кур лечение, производственная практика - 40 чел., (7,2% от общего числа 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подучетных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ПДН);</a:t>
            </a:r>
          </a:p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Поступление в учебные заведения, отдых на лечебных источниках и чабанских стоянках – 188 детей, (4,9% от общего числа 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подучетных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ПДН);</a:t>
            </a:r>
          </a:p>
          <a:p>
            <a:pPr marL="4572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отдых с родителями (оздоровительные курорты, выезд с семьей за пределы республики) – 84 чел., (8,3% от общего числа </a:t>
            </a:r>
            <a:r>
              <a:rPr kumimoji="0" lang="ru-RU" sz="1500" b="0" i="0" u="none" strike="noStrike" kern="0" cap="none" spc="0" normalizeH="0" baseline="0" noProof="0" dirty="0" err="1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подучетных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детей ПДН).</a:t>
            </a:r>
          </a:p>
        </p:txBody>
      </p:sp>
    </p:spTree>
    <p:extLst>
      <p:ext uri="{BB962C8B-B14F-4D97-AF65-F5344CB8AC3E}">
        <p14:creationId xmlns:p14="http://schemas.microsoft.com/office/powerpoint/2010/main" val="7002912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reeform 25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" name="Picture 25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8116"/>
            <a:ext cx="12192000" cy="254000"/>
          </a:xfrm>
          <a:prstGeom prst="rect">
            <a:avLst/>
          </a:prstGeom>
          <a:noFill/>
          <a:extLst/>
        </p:spPr>
      </p:pic>
      <p:pic>
        <p:nvPicPr>
          <p:cNvPr id="258" name="Picture 258"/>
          <p:cNvPicPr>
            <a:picLocks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044" y="14918"/>
            <a:ext cx="8410956" cy="3768852"/>
          </a:xfrm>
          <a:prstGeom prst="rect">
            <a:avLst/>
          </a:prstGeom>
          <a:noFill/>
          <a:extLst/>
        </p:spPr>
      </p:pic>
      <p:sp>
        <p:nvSpPr>
          <p:cNvPr id="263" name="Freeform 263"/>
          <p:cNvSpPr/>
          <p:nvPr/>
        </p:nvSpPr>
        <p:spPr>
          <a:xfrm>
            <a:off x="187308" y="2579764"/>
            <a:ext cx="1983444" cy="1756735"/>
          </a:xfrm>
          <a:custGeom>
            <a:avLst/>
            <a:gdLst/>
            <a:ahLst/>
            <a:cxnLst/>
            <a:rect l="0" t="0" r="0" b="0"/>
            <a:pathLst>
              <a:path w="2438401" h="3065017">
                <a:moveTo>
                  <a:pt x="0" y="101600"/>
                </a:moveTo>
                <a:cubicBezTo>
                  <a:pt x="0" y="45465"/>
                  <a:pt x="45466" y="0"/>
                  <a:pt x="101600" y="0"/>
                </a:cubicBezTo>
                <a:lnTo>
                  <a:pt x="2336801" y="0"/>
                </a:lnTo>
                <a:cubicBezTo>
                  <a:pt x="2392934" y="0"/>
                  <a:pt x="2438401" y="45465"/>
                  <a:pt x="2438401" y="101600"/>
                </a:cubicBezTo>
                <a:lnTo>
                  <a:pt x="2438401" y="2963417"/>
                </a:lnTo>
                <a:cubicBezTo>
                  <a:pt x="2438401" y="3019552"/>
                  <a:pt x="2392934" y="3065017"/>
                  <a:pt x="2336801" y="3065017"/>
                </a:cubicBezTo>
                <a:lnTo>
                  <a:pt x="101600" y="3065017"/>
                </a:lnTo>
                <a:cubicBezTo>
                  <a:pt x="45466" y="3065017"/>
                  <a:pt x="0" y="3019552"/>
                  <a:pt x="0" y="2963417"/>
                </a:cubicBezTo>
                <a:close/>
                <a:moveTo>
                  <a:pt x="1155065" y="434606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7644" y="3220340"/>
            <a:ext cx="2121915" cy="38100"/>
          </a:xfrm>
          <a:prstGeom prst="rect">
            <a:avLst/>
          </a:prstGeom>
          <a:noFill/>
          <a:extLst/>
        </p:spPr>
      </p:pic>
      <p:sp>
        <p:nvSpPr>
          <p:cNvPr id="266" name="Freeform 266"/>
          <p:cNvSpPr/>
          <p:nvPr/>
        </p:nvSpPr>
        <p:spPr>
          <a:xfrm>
            <a:off x="218498" y="1157509"/>
            <a:ext cx="1969083" cy="1258601"/>
          </a:xfrm>
          <a:custGeom>
            <a:avLst/>
            <a:gdLst/>
            <a:ahLst/>
            <a:cxnLst/>
            <a:rect l="0" t="0" r="0" b="0"/>
            <a:pathLst>
              <a:path w="2438489" h="3065056">
                <a:moveTo>
                  <a:pt x="0" y="101600"/>
                </a:moveTo>
                <a:cubicBezTo>
                  <a:pt x="0" y="45465"/>
                  <a:pt x="45491" y="0"/>
                  <a:pt x="101612" y="0"/>
                </a:cubicBezTo>
                <a:lnTo>
                  <a:pt x="2336889" y="0"/>
                </a:lnTo>
                <a:cubicBezTo>
                  <a:pt x="2393022" y="0"/>
                  <a:pt x="2438489" y="45465"/>
                  <a:pt x="2438489" y="101600"/>
                </a:cubicBezTo>
                <a:lnTo>
                  <a:pt x="2438489" y="2963418"/>
                </a:lnTo>
                <a:cubicBezTo>
                  <a:pt x="2438489" y="3019552"/>
                  <a:pt x="2393022" y="3065056"/>
                  <a:pt x="2336889" y="3065056"/>
                </a:cubicBezTo>
                <a:lnTo>
                  <a:pt x="101612" y="3065056"/>
                </a:lnTo>
                <a:cubicBezTo>
                  <a:pt x="45491" y="3065056"/>
                  <a:pt x="0" y="3019552"/>
                  <a:pt x="0" y="2963418"/>
                </a:cubicBezTo>
                <a:close/>
                <a:moveTo>
                  <a:pt x="3797896" y="4323079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9176004" y="4826636"/>
            <a:ext cx="1044575" cy="1590027"/>
          </a:xfrm>
          <a:custGeom>
            <a:avLst/>
            <a:gdLst/>
            <a:ahLst/>
            <a:cxnLst/>
            <a:rect l="0" t="0" r="0" b="0"/>
            <a:pathLst>
              <a:path w="1044575" h="1590027">
                <a:moveTo>
                  <a:pt x="337565" y="411606"/>
                </a:moveTo>
                <a:lnTo>
                  <a:pt x="60832" y="411606"/>
                </a:lnTo>
                <a:cubicBezTo>
                  <a:pt x="75184" y="299847"/>
                  <a:pt x="115315" y="209931"/>
                  <a:pt x="181228" y="141985"/>
                </a:cubicBezTo>
                <a:cubicBezTo>
                  <a:pt x="273177" y="47370"/>
                  <a:pt x="388747" y="0"/>
                  <a:pt x="528065" y="0"/>
                </a:cubicBezTo>
                <a:cubicBezTo>
                  <a:pt x="652144" y="0"/>
                  <a:pt x="756285" y="39497"/>
                  <a:pt x="840359" y="118363"/>
                </a:cubicBezTo>
                <a:cubicBezTo>
                  <a:pt x="924432" y="197231"/>
                  <a:pt x="966469" y="290957"/>
                  <a:pt x="966469" y="399288"/>
                </a:cubicBezTo>
                <a:cubicBezTo>
                  <a:pt x="966469" y="466598"/>
                  <a:pt x="948054" y="527939"/>
                  <a:pt x="911352" y="583564"/>
                </a:cubicBezTo>
                <a:cubicBezTo>
                  <a:pt x="874649" y="639064"/>
                  <a:pt x="821309" y="684022"/>
                  <a:pt x="751331" y="718312"/>
                </a:cubicBezTo>
                <a:cubicBezTo>
                  <a:pt x="843279" y="745743"/>
                  <a:pt x="915162" y="793635"/>
                  <a:pt x="966977" y="861898"/>
                </a:cubicBezTo>
                <a:cubicBezTo>
                  <a:pt x="1018793" y="930173"/>
                  <a:pt x="1044575" y="1010615"/>
                  <a:pt x="1044575" y="1103236"/>
                </a:cubicBezTo>
                <a:cubicBezTo>
                  <a:pt x="1044575" y="1239088"/>
                  <a:pt x="994537" y="1354175"/>
                  <a:pt x="894334" y="1448511"/>
                </a:cubicBezTo>
                <a:cubicBezTo>
                  <a:pt x="794257" y="1542859"/>
                  <a:pt x="666623" y="1590027"/>
                  <a:pt x="511555" y="1590027"/>
                </a:cubicBezTo>
                <a:cubicBezTo>
                  <a:pt x="364743" y="1590027"/>
                  <a:pt x="244982" y="1545602"/>
                  <a:pt x="152400" y="1456753"/>
                </a:cubicBezTo>
                <a:cubicBezTo>
                  <a:pt x="59689" y="1367904"/>
                  <a:pt x="9016" y="1246974"/>
                  <a:pt x="0" y="1093978"/>
                </a:cubicBezTo>
                <a:lnTo>
                  <a:pt x="285114" y="1093978"/>
                </a:lnTo>
                <a:cubicBezTo>
                  <a:pt x="297434" y="1172184"/>
                  <a:pt x="324739" y="1230337"/>
                  <a:pt x="366902" y="1268412"/>
                </a:cubicBezTo>
                <a:cubicBezTo>
                  <a:pt x="409193" y="1306487"/>
                  <a:pt x="462534" y="1325537"/>
                  <a:pt x="526923" y="1325537"/>
                </a:cubicBezTo>
                <a:cubicBezTo>
                  <a:pt x="594232" y="1325537"/>
                  <a:pt x="649986" y="1303921"/>
                  <a:pt x="694181" y="1260690"/>
                </a:cubicBezTo>
                <a:cubicBezTo>
                  <a:pt x="738504" y="1217472"/>
                  <a:pt x="760602" y="1164640"/>
                  <a:pt x="760602" y="1102207"/>
                </a:cubicBezTo>
                <a:cubicBezTo>
                  <a:pt x="760602" y="1033602"/>
                  <a:pt x="730757" y="975626"/>
                  <a:pt x="671067" y="928281"/>
                </a:cubicBezTo>
                <a:cubicBezTo>
                  <a:pt x="611377" y="880935"/>
                  <a:pt x="525272" y="856589"/>
                  <a:pt x="412750" y="855217"/>
                </a:cubicBezTo>
                <a:lnTo>
                  <a:pt x="412750" y="608203"/>
                </a:lnTo>
                <a:cubicBezTo>
                  <a:pt x="482091" y="602742"/>
                  <a:pt x="533653" y="591947"/>
                  <a:pt x="567689" y="575817"/>
                </a:cubicBezTo>
                <a:cubicBezTo>
                  <a:pt x="601599" y="559689"/>
                  <a:pt x="628014" y="537590"/>
                  <a:pt x="646811" y="509397"/>
                </a:cubicBezTo>
                <a:cubicBezTo>
                  <a:pt x="665734" y="481329"/>
                  <a:pt x="675131" y="451484"/>
                  <a:pt x="675131" y="419862"/>
                </a:cubicBezTo>
                <a:cubicBezTo>
                  <a:pt x="675131" y="378713"/>
                  <a:pt x="660780" y="344550"/>
                  <a:pt x="631952" y="317500"/>
                </a:cubicBezTo>
                <a:cubicBezTo>
                  <a:pt x="603123" y="290322"/>
                  <a:pt x="565403" y="276860"/>
                  <a:pt x="518794" y="276860"/>
                </a:cubicBezTo>
                <a:cubicBezTo>
                  <a:pt x="477519" y="276860"/>
                  <a:pt x="440181" y="289306"/>
                  <a:pt x="406527" y="314451"/>
                </a:cubicBezTo>
                <a:cubicBezTo>
                  <a:pt x="372999" y="339470"/>
                  <a:pt x="350012" y="371856"/>
                  <a:pt x="337565" y="411606"/>
                </a:cubicBezTo>
                <a:close/>
                <a:moveTo>
                  <a:pt x="-7556246" y="2031364"/>
                </a:moveTo>
              </a:path>
            </a:pathLst>
          </a:custGeom>
          <a:solidFill>
            <a:srgbClr val="FFFFFF">
              <a:alpha val="1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7358380" y="4826636"/>
            <a:ext cx="1048638" cy="1551939"/>
          </a:xfrm>
          <a:custGeom>
            <a:avLst/>
            <a:gdLst/>
            <a:ahLst/>
            <a:cxnLst/>
            <a:rect l="0" t="0" r="0" b="0"/>
            <a:pathLst>
              <a:path w="1048638" h="1551939">
                <a:moveTo>
                  <a:pt x="322072" y="525906"/>
                </a:moveTo>
                <a:lnTo>
                  <a:pt x="41148" y="525906"/>
                </a:lnTo>
                <a:cubicBezTo>
                  <a:pt x="48640" y="362585"/>
                  <a:pt x="99949" y="234060"/>
                  <a:pt x="194945" y="140462"/>
                </a:cubicBezTo>
                <a:cubicBezTo>
                  <a:pt x="289940" y="46863"/>
                  <a:pt x="411988" y="0"/>
                  <a:pt x="560831" y="0"/>
                </a:cubicBezTo>
                <a:cubicBezTo>
                  <a:pt x="652779" y="0"/>
                  <a:pt x="733933" y="19431"/>
                  <a:pt x="804163" y="58166"/>
                </a:cubicBezTo>
                <a:cubicBezTo>
                  <a:pt x="874522" y="96900"/>
                  <a:pt x="930783" y="152781"/>
                  <a:pt x="972947" y="225932"/>
                </a:cubicBezTo>
                <a:cubicBezTo>
                  <a:pt x="1015238" y="298957"/>
                  <a:pt x="1036320" y="373253"/>
                  <a:pt x="1036320" y="448690"/>
                </a:cubicBezTo>
                <a:cubicBezTo>
                  <a:pt x="1036320" y="538606"/>
                  <a:pt x="1010665" y="635381"/>
                  <a:pt x="959612" y="738886"/>
                </a:cubicBezTo>
                <a:cubicBezTo>
                  <a:pt x="908430" y="842517"/>
                  <a:pt x="814959" y="964984"/>
                  <a:pt x="678941" y="1106322"/>
                </a:cubicBezTo>
                <a:lnTo>
                  <a:pt x="509142" y="1285392"/>
                </a:lnTo>
                <a:lnTo>
                  <a:pt x="1048638" y="1285392"/>
                </a:lnTo>
                <a:lnTo>
                  <a:pt x="1048638" y="1551939"/>
                </a:lnTo>
                <a:lnTo>
                  <a:pt x="0" y="1551939"/>
                </a:lnTo>
                <a:lnTo>
                  <a:pt x="0" y="1414043"/>
                </a:lnTo>
                <a:lnTo>
                  <a:pt x="468249" y="936510"/>
                </a:lnTo>
                <a:cubicBezTo>
                  <a:pt x="581405" y="821931"/>
                  <a:pt x="656716" y="729868"/>
                  <a:pt x="694054" y="660145"/>
                </a:cubicBezTo>
                <a:cubicBezTo>
                  <a:pt x="731520" y="590550"/>
                  <a:pt x="750188" y="527557"/>
                  <a:pt x="750188" y="471297"/>
                </a:cubicBezTo>
                <a:cubicBezTo>
                  <a:pt x="750188" y="413003"/>
                  <a:pt x="730758" y="364870"/>
                  <a:pt x="692023" y="326770"/>
                </a:cubicBezTo>
                <a:cubicBezTo>
                  <a:pt x="653288" y="288670"/>
                  <a:pt x="603376" y="269620"/>
                  <a:pt x="542289" y="269620"/>
                </a:cubicBezTo>
                <a:cubicBezTo>
                  <a:pt x="480567" y="269620"/>
                  <a:pt x="429133" y="292607"/>
                  <a:pt x="387985" y="338582"/>
                </a:cubicBezTo>
                <a:cubicBezTo>
                  <a:pt x="346710" y="384556"/>
                  <a:pt x="324865" y="447039"/>
                  <a:pt x="322072" y="525906"/>
                </a:cubicBezTo>
                <a:close/>
                <a:moveTo>
                  <a:pt x="-5852922" y="2031364"/>
                </a:moveTo>
              </a:path>
            </a:pathLst>
          </a:custGeom>
          <a:solidFill>
            <a:srgbClr val="FFFFFF">
              <a:alpha val="1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Rectangle 279"/>
          <p:cNvSpPr/>
          <p:nvPr/>
        </p:nvSpPr>
        <p:spPr>
          <a:xfrm>
            <a:off x="883015" y="342752"/>
            <a:ext cx="897309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моменты по итогам ЛОК-2023г</a:t>
            </a: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rgbClr val="B4DCFA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Rectangle 280"/>
          <p:cNvSpPr/>
          <p:nvPr/>
        </p:nvSpPr>
        <p:spPr>
          <a:xfrm>
            <a:off x="11891771" y="6360247"/>
            <a:ext cx="259686" cy="3696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entury Gothic,Bold"/>
              </a:rPr>
              <a:t>8 </a:t>
            </a:r>
          </a:p>
        </p:txBody>
      </p:sp>
      <p:sp>
        <p:nvSpPr>
          <p:cNvPr id="282" name="Rectangle 282"/>
          <p:cNvSpPr/>
          <p:nvPr/>
        </p:nvSpPr>
        <p:spPr>
          <a:xfrm>
            <a:off x="174665" y="2623137"/>
            <a:ext cx="1877866" cy="190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Конкурсном отборе на строительство быстровозводимых конструкций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4" name="Rectangle 284"/>
          <p:cNvSpPr/>
          <p:nvPr/>
        </p:nvSpPr>
        <p:spPr>
          <a:xfrm>
            <a:off x="230395" y="1216982"/>
            <a:ext cx="186475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работа палаточного лагеря-спутник</a:t>
            </a:r>
          </a:p>
        </p:txBody>
      </p:sp>
      <p:sp>
        <p:nvSpPr>
          <p:cNvPr id="21" name="Freeform 263"/>
          <p:cNvSpPr/>
          <p:nvPr/>
        </p:nvSpPr>
        <p:spPr>
          <a:xfrm>
            <a:off x="174665" y="4481600"/>
            <a:ext cx="2031436" cy="1583446"/>
          </a:xfrm>
          <a:custGeom>
            <a:avLst/>
            <a:gdLst/>
            <a:ahLst/>
            <a:cxnLst/>
            <a:rect l="0" t="0" r="0" b="0"/>
            <a:pathLst>
              <a:path w="2438401" h="3065017">
                <a:moveTo>
                  <a:pt x="0" y="101600"/>
                </a:moveTo>
                <a:cubicBezTo>
                  <a:pt x="0" y="45465"/>
                  <a:pt x="45466" y="0"/>
                  <a:pt x="101600" y="0"/>
                </a:cubicBezTo>
                <a:lnTo>
                  <a:pt x="2336801" y="0"/>
                </a:lnTo>
                <a:cubicBezTo>
                  <a:pt x="2392934" y="0"/>
                  <a:pt x="2438401" y="45465"/>
                  <a:pt x="2438401" y="101600"/>
                </a:cubicBezTo>
                <a:lnTo>
                  <a:pt x="2438401" y="2963417"/>
                </a:lnTo>
                <a:cubicBezTo>
                  <a:pt x="2438401" y="3019552"/>
                  <a:pt x="2392934" y="3065017"/>
                  <a:pt x="2336801" y="3065017"/>
                </a:cubicBezTo>
                <a:lnTo>
                  <a:pt x="101600" y="3065017"/>
                </a:lnTo>
                <a:cubicBezTo>
                  <a:pt x="45466" y="3065017"/>
                  <a:pt x="0" y="3019552"/>
                  <a:pt x="0" y="2963417"/>
                </a:cubicBezTo>
                <a:close/>
                <a:moveTo>
                  <a:pt x="1155065" y="434606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81"/>
          <p:cNvSpPr/>
          <p:nvPr/>
        </p:nvSpPr>
        <p:spPr>
          <a:xfrm>
            <a:off x="554645" y="4806389"/>
            <a:ext cx="12714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Отдых детей ЛНР</a:t>
            </a:r>
          </a:p>
        </p:txBody>
      </p:sp>
      <p:sp>
        <p:nvSpPr>
          <p:cNvPr id="24" name="Freeform 263"/>
          <p:cNvSpPr/>
          <p:nvPr/>
        </p:nvSpPr>
        <p:spPr>
          <a:xfrm>
            <a:off x="2405683" y="1177948"/>
            <a:ext cx="9307346" cy="1258600"/>
          </a:xfrm>
          <a:custGeom>
            <a:avLst/>
            <a:gdLst/>
            <a:ahLst/>
            <a:cxnLst/>
            <a:rect l="0" t="0" r="0" b="0"/>
            <a:pathLst>
              <a:path w="2438401" h="3065017">
                <a:moveTo>
                  <a:pt x="0" y="101600"/>
                </a:moveTo>
                <a:cubicBezTo>
                  <a:pt x="0" y="45465"/>
                  <a:pt x="45466" y="0"/>
                  <a:pt x="101600" y="0"/>
                </a:cubicBezTo>
                <a:lnTo>
                  <a:pt x="2336801" y="0"/>
                </a:lnTo>
                <a:cubicBezTo>
                  <a:pt x="2392934" y="0"/>
                  <a:pt x="2438401" y="45465"/>
                  <a:pt x="2438401" y="101600"/>
                </a:cubicBezTo>
                <a:lnTo>
                  <a:pt x="2438401" y="2963417"/>
                </a:lnTo>
                <a:cubicBezTo>
                  <a:pt x="2438401" y="3019552"/>
                  <a:pt x="2392934" y="3065017"/>
                  <a:pt x="2336801" y="3065017"/>
                </a:cubicBezTo>
                <a:lnTo>
                  <a:pt x="101600" y="3065017"/>
                </a:lnTo>
                <a:cubicBezTo>
                  <a:pt x="45466" y="3065017"/>
                  <a:pt x="0" y="3019552"/>
                  <a:pt x="0" y="2963417"/>
                </a:cubicBezTo>
                <a:close/>
                <a:moveTo>
                  <a:pt x="1155065" y="434606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81"/>
          <p:cNvSpPr/>
          <p:nvPr/>
        </p:nvSpPr>
        <p:spPr>
          <a:xfrm>
            <a:off x="2563201" y="1396274"/>
            <a:ext cx="8874056" cy="5727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году впервые на базе загородного стационарного лагеря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Чодураа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Улуг-Хемского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кожууна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организованы 4 смены палаточного лагеря-спутник с общим охватом 124 детей.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Freeform 263"/>
          <p:cNvSpPr/>
          <p:nvPr/>
        </p:nvSpPr>
        <p:spPr>
          <a:xfrm>
            <a:off x="2389390" y="2582514"/>
            <a:ext cx="9307346" cy="1756735"/>
          </a:xfrm>
          <a:custGeom>
            <a:avLst/>
            <a:gdLst/>
            <a:ahLst/>
            <a:cxnLst/>
            <a:rect l="0" t="0" r="0" b="0"/>
            <a:pathLst>
              <a:path w="2438401" h="3065017">
                <a:moveTo>
                  <a:pt x="0" y="101600"/>
                </a:moveTo>
                <a:cubicBezTo>
                  <a:pt x="0" y="45465"/>
                  <a:pt x="45466" y="0"/>
                  <a:pt x="101600" y="0"/>
                </a:cubicBezTo>
                <a:lnTo>
                  <a:pt x="2336801" y="0"/>
                </a:lnTo>
                <a:cubicBezTo>
                  <a:pt x="2392934" y="0"/>
                  <a:pt x="2438401" y="45465"/>
                  <a:pt x="2438401" y="101600"/>
                </a:cubicBezTo>
                <a:lnTo>
                  <a:pt x="2438401" y="2963417"/>
                </a:lnTo>
                <a:cubicBezTo>
                  <a:pt x="2438401" y="3019552"/>
                  <a:pt x="2392934" y="3065017"/>
                  <a:pt x="2336801" y="3065017"/>
                </a:cubicBezTo>
                <a:lnTo>
                  <a:pt x="101600" y="3065017"/>
                </a:lnTo>
                <a:cubicBezTo>
                  <a:pt x="45466" y="3065017"/>
                  <a:pt x="0" y="3019552"/>
                  <a:pt x="0" y="2963417"/>
                </a:cubicBezTo>
                <a:close/>
                <a:moveTo>
                  <a:pt x="1155065" y="434606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9" name="Rectangle 281"/>
          <p:cNvSpPr/>
          <p:nvPr/>
        </p:nvSpPr>
        <p:spPr>
          <a:xfrm>
            <a:off x="2547367" y="2597323"/>
            <a:ext cx="9040218" cy="22090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Загородный стационарный лагерь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Чодураа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прошли отбор среди субъектов Российской Федерации, г. Байконура на предоставление в 2026 году субсидий из федерального бюджета бюджетам субъектов Российской Федерации и бюджету г. Байконура, в целях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субъектов Российской Федерации и г. Байконура на осуществление мероприятий, направленных на создание некапитальных объектов (быстровозводимых конструкций) отдыха детей и их оздоровления.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,Bold"/>
            </a:endParaRPr>
          </a:p>
        </p:txBody>
      </p:sp>
      <p:sp>
        <p:nvSpPr>
          <p:cNvPr id="23" name="Freeform 263">
            <a:extLst>
              <a:ext uri="{FF2B5EF4-FFF2-40B4-BE49-F238E27FC236}">
                <a16:creationId xmlns:a16="http://schemas.microsoft.com/office/drawing/2014/main" id="{C978480F-4913-4380-874D-B2029C0342A8}"/>
              </a:ext>
            </a:extLst>
          </p:cNvPr>
          <p:cNvSpPr/>
          <p:nvPr/>
        </p:nvSpPr>
        <p:spPr>
          <a:xfrm>
            <a:off x="2364016" y="4485215"/>
            <a:ext cx="9307346" cy="1557215"/>
          </a:xfrm>
          <a:custGeom>
            <a:avLst/>
            <a:gdLst/>
            <a:ahLst/>
            <a:cxnLst/>
            <a:rect l="0" t="0" r="0" b="0"/>
            <a:pathLst>
              <a:path w="2438401" h="3065017">
                <a:moveTo>
                  <a:pt x="0" y="101600"/>
                </a:moveTo>
                <a:cubicBezTo>
                  <a:pt x="0" y="45465"/>
                  <a:pt x="45466" y="0"/>
                  <a:pt x="101600" y="0"/>
                </a:cubicBezTo>
                <a:lnTo>
                  <a:pt x="2336801" y="0"/>
                </a:lnTo>
                <a:cubicBezTo>
                  <a:pt x="2392934" y="0"/>
                  <a:pt x="2438401" y="45465"/>
                  <a:pt x="2438401" y="101600"/>
                </a:cubicBezTo>
                <a:lnTo>
                  <a:pt x="2438401" y="2963417"/>
                </a:lnTo>
                <a:cubicBezTo>
                  <a:pt x="2438401" y="3019552"/>
                  <a:pt x="2392934" y="3065017"/>
                  <a:pt x="2336801" y="3065017"/>
                </a:cubicBezTo>
                <a:lnTo>
                  <a:pt x="101600" y="3065017"/>
                </a:lnTo>
                <a:cubicBezTo>
                  <a:pt x="45466" y="3065017"/>
                  <a:pt x="0" y="3019552"/>
                  <a:pt x="0" y="2963417"/>
                </a:cubicBezTo>
                <a:close/>
                <a:moveTo>
                  <a:pt x="1155065" y="4346066"/>
                </a:moveTo>
              </a:path>
            </a:pathLst>
          </a:custGeom>
          <a:solidFill>
            <a:srgbClr val="0EA2B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5678A-5C06-47FE-8DD4-9BE0623FF9CC}"/>
              </a:ext>
            </a:extLst>
          </p:cNvPr>
          <p:cNvSpPr txBox="1"/>
          <p:nvPr/>
        </p:nvSpPr>
        <p:spPr>
          <a:xfrm>
            <a:off x="2380766" y="4520318"/>
            <a:ext cx="9197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2023 году между Правительством Республики Тыва и г. Свердловск Свердловского района Луганской Народной Республики заключено соглашение на организацию отдыха и оздоровления 100 детей ЛНР. Отдых и оздоровление было организовано с 09.08.23г. по 29.08.2023г. в детском оздоровительном лагере «Золотая коса» г. Таганрог Ростовской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3585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1595</Words>
  <Application>Microsoft Office PowerPoint</Application>
  <PresentationFormat>Широкоэкранный</PresentationFormat>
  <Paragraphs>173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Century Gothic,Bold</vt:lpstr>
      <vt:lpstr>Century Gothic</vt:lpstr>
      <vt:lpstr>Bauhaus 93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Пользователь</cp:lastModifiedBy>
  <cp:revision>71</cp:revision>
  <dcterms:modified xsi:type="dcterms:W3CDTF">2023-09-29T05:23:56Z</dcterms:modified>
</cp:coreProperties>
</file>