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906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h+Gkby/SH9xj5T6+8//r1WJS59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b4655db1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1fb4655db15_0_3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showMasterSp="0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showMasterSp="0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2690019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6102349" y="1285876"/>
            <a:ext cx="4387851" cy="222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562100" y="-860424"/>
            <a:ext cx="4387851" cy="6521450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subTitle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lvl="0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b="1" sz="47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53625" lIns="107275" spcFirstLastPara="1" rIns="107275" wrap="square" tIns="53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showMasterSp="0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95300" y="1200151"/>
            <a:ext cx="437515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438150" lvl="0" marL="4572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5035550" y="1200151"/>
            <a:ext cx="437515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438150" lvl="0" marL="4572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95300" y="1535113"/>
            <a:ext cx="4376870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53625" lIns="107275" spcFirstLastPara="1" rIns="107275" wrap="square" tIns="53625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2pPr>
            <a:lvl3pPr indent="-228600" lvl="2" marL="1371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61950" lvl="2" marL="1371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49250" lvl="3" marL="1828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indent="-349250" lvl="4" marL="22860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indent="-349250" lvl="5" marL="2743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indent="-349250" lvl="6" marL="3200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indent="-349250" lvl="7" marL="3657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indent="-349250" lvl="8" marL="4114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5032112" y="1535113"/>
            <a:ext cx="4378590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53625" lIns="107275" spcFirstLastPara="1" rIns="107275" wrap="square" tIns="53625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2pPr>
            <a:lvl3pPr indent="-228600" lvl="2" marL="1371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61950" lvl="2" marL="1371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indent="-349250" lvl="3" marL="1828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4pPr>
            <a:lvl5pPr indent="-349250" lvl="4" marL="22860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1900"/>
            </a:lvl5pPr>
            <a:lvl6pPr indent="-349250" lvl="5" marL="2743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indent="-349250" lvl="6" marL="3200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indent="-349250" lvl="7" marL="3657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indent="-349250" lvl="8" marL="4114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showMasterSp="0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495302" y="273049"/>
            <a:ext cx="3259006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53625" lIns="107275" spcFirstLastPara="1" rIns="107275" wrap="square" tIns="53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b="1" sz="2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3872971" y="273052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8150" lvl="1" marL="9144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indent="-374650" lvl="3" marL="18288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indent="-374650" lvl="4" marL="22860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indent="-374650" lvl="5" marL="2743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indent="-374650" lvl="6" marL="3200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indent="-374650" lvl="7" marL="3657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indent="-374650" lvl="8" marL="41148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495302" y="1435102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1941645" y="4800600"/>
            <a:ext cx="59436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53625" lIns="107275" spcFirstLastPara="1" rIns="107275" wrap="square" tIns="53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b="1" sz="2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941645" y="5367338"/>
            <a:ext cx="59436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E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>
            <a:lvl1pPr indent="-469900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8150" lvl="1" marL="9144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4650" lvl="3" marL="1828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4650" lvl="4" marL="22860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9.jp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9.jp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9.jp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25481" r="0" t="0"/>
          <a:stretch/>
        </p:blipFill>
        <p:spPr>
          <a:xfrm>
            <a:off x="9525" y="1179298"/>
            <a:ext cx="7381875" cy="567921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371724" y="3591127"/>
            <a:ext cx="558165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 fontScale="62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b="0" i="0" lang="ru-RU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Автоматизированная информационная система «Дневник-СПО»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br>
              <a:rPr b="1" i="0" lang="ru-RU" sz="3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3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187174" y="6204671"/>
            <a:ext cx="39054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Сергей Издебский</a:t>
            </a:r>
            <a:endParaRPr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50" y="131548"/>
            <a:ext cx="3305175" cy="95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02614" y="131548"/>
            <a:ext cx="950986" cy="950986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3217" y="1963157"/>
            <a:ext cx="4303967" cy="168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25481" r="0" t="0"/>
          <a:stretch/>
        </p:blipFill>
        <p:spPr>
          <a:xfrm>
            <a:off x="215601" y="1082534"/>
            <a:ext cx="7800975" cy="57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>
            <p:ph type="title"/>
          </p:nvPr>
        </p:nvSpPr>
        <p:spPr>
          <a:xfrm>
            <a:off x="1419226" y="160336"/>
            <a:ext cx="7029450" cy="922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ru-RU" sz="2400"/>
              <a:t>ГЧП с РТ и РТК Дневник </a:t>
            </a:r>
            <a:br>
              <a:rPr b="1" lang="ru-RU" sz="2400"/>
            </a:br>
            <a:r>
              <a:rPr i="1" lang="ru-RU" sz="2000"/>
              <a:t>путь к цифровой трансформации региона</a:t>
            </a:r>
            <a:endParaRPr i="1" sz="2400"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68876" t="0"/>
          <a:stretch/>
        </p:blipFill>
        <p:spPr>
          <a:xfrm>
            <a:off x="215589" y="131548"/>
            <a:ext cx="1028700" cy="95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6362" y="131548"/>
            <a:ext cx="1047238" cy="1047238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02" name="Google Shape;102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075" y="1588525"/>
            <a:ext cx="8209349" cy="46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1fb4655db15_0_3"/>
          <p:cNvPicPr preferRelativeResize="0"/>
          <p:nvPr/>
        </p:nvPicPr>
        <p:blipFill rotWithShape="1">
          <a:blip r:embed="rId3">
            <a:alphaModFix/>
          </a:blip>
          <a:srcRect b="0" l="25478" r="0" t="0"/>
          <a:stretch/>
        </p:blipFill>
        <p:spPr>
          <a:xfrm>
            <a:off x="315125" y="1819825"/>
            <a:ext cx="7779447" cy="51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1fb4655db15_0_3"/>
          <p:cNvSpPr txBox="1"/>
          <p:nvPr>
            <p:ph type="title"/>
          </p:nvPr>
        </p:nvSpPr>
        <p:spPr>
          <a:xfrm>
            <a:off x="1419226" y="160336"/>
            <a:ext cx="70296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ru-RU" sz="2400"/>
              <a:t>ГЧП с РТ и РТК Дневник </a:t>
            </a:r>
            <a:br>
              <a:rPr b="1" lang="ru-RU" sz="2400"/>
            </a:br>
            <a:r>
              <a:rPr i="1" lang="ru-RU" sz="2000"/>
              <a:t>путь к цифровой трансформации региона</a:t>
            </a:r>
            <a:endParaRPr i="1" sz="2400"/>
          </a:p>
        </p:txBody>
      </p:sp>
      <p:pic>
        <p:nvPicPr>
          <p:cNvPr id="109" name="Google Shape;109;g1fb4655db15_0_3"/>
          <p:cNvPicPr preferRelativeResize="0"/>
          <p:nvPr/>
        </p:nvPicPr>
        <p:blipFill rotWithShape="1">
          <a:blip r:embed="rId4">
            <a:alphaModFix/>
          </a:blip>
          <a:srcRect b="0" l="0" r="68876" t="0"/>
          <a:stretch/>
        </p:blipFill>
        <p:spPr>
          <a:xfrm>
            <a:off x="215589" y="131548"/>
            <a:ext cx="1028701" cy="95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fb4655db15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6362" y="131548"/>
            <a:ext cx="1047300" cy="1047300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11" name="Google Shape;111;g1fb4655db15_0_3"/>
          <p:cNvPicPr preferRelativeResize="0"/>
          <p:nvPr/>
        </p:nvPicPr>
        <p:blipFill rotWithShape="1">
          <a:blip r:embed="rId6">
            <a:alphaModFix/>
          </a:blip>
          <a:srcRect b="-153709" l="-6610" r="6610" t="153709"/>
          <a:stretch/>
        </p:blipFill>
        <p:spPr>
          <a:xfrm>
            <a:off x="215600" y="4433200"/>
            <a:ext cx="8821250" cy="8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fb4655db15_0_3"/>
          <p:cNvSpPr txBox="1"/>
          <p:nvPr/>
        </p:nvSpPr>
        <p:spPr>
          <a:xfrm>
            <a:off x="315125" y="1193138"/>
            <a:ext cx="83634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Цифровая Образовательная Платформа РТК-Дневник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комплекс информационных сервисов и ресурсов региона, объединённых на единой платформе. «ЦОП» имеет модульную архитектуру и все его компоненты интегрированы между собой. Для авторизации пользователей используется ЕСИА.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g1fb4655db15_0_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600" y="2721264"/>
            <a:ext cx="9531675" cy="387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25481" r="0" t="0"/>
          <a:stretch/>
        </p:blipFill>
        <p:spPr>
          <a:xfrm>
            <a:off x="0" y="1096928"/>
            <a:ext cx="7800974" cy="57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993965" y="4717524"/>
            <a:ext cx="7402567" cy="15003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45904" y="1323377"/>
            <a:ext cx="7402567" cy="102663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960541" y="3522797"/>
            <a:ext cx="2031550" cy="52560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3897302" y="3510432"/>
            <a:ext cx="2031550" cy="52560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834063" y="3502876"/>
            <a:ext cx="2031550" cy="52560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>
            <p:ph type="title"/>
          </p:nvPr>
        </p:nvSpPr>
        <p:spPr>
          <a:xfrm>
            <a:off x="1327562" y="145942"/>
            <a:ext cx="7688421" cy="922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ru-RU" sz="2400"/>
              <a:t>Дневник СПО </a:t>
            </a:r>
            <a:br>
              <a:rPr b="1" lang="ru-RU" sz="2400"/>
            </a:br>
            <a:r>
              <a:rPr i="1" lang="ru-RU" sz="2000"/>
              <a:t>модуль Цифровой образовательной  платформы РТК Дневник</a:t>
            </a:r>
            <a:endParaRPr i="1" sz="2000"/>
          </a:p>
        </p:txBody>
      </p:sp>
      <p:sp>
        <p:nvSpPr>
          <p:cNvPr id="125" name="Google Shape;125;p3"/>
          <p:cNvSpPr txBox="1"/>
          <p:nvPr>
            <p:ph idx="1" type="body"/>
          </p:nvPr>
        </p:nvSpPr>
        <p:spPr>
          <a:xfrm>
            <a:off x="1244289" y="1406823"/>
            <a:ext cx="7911042" cy="943185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b="1" lang="ru-RU" sz="2000"/>
              <a:t>АИС «Дневник-СПО» </a:t>
            </a:r>
            <a:r>
              <a:rPr lang="ru-RU" sz="2000"/>
              <a:t>реализует работу пользователей профессиональных образовательных организаций (ПОО).</a:t>
            </a:r>
            <a:endParaRPr sz="2000"/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68876" t="0"/>
          <a:stretch/>
        </p:blipFill>
        <p:spPr>
          <a:xfrm>
            <a:off x="215589" y="131548"/>
            <a:ext cx="1028700" cy="95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6362" y="131548"/>
            <a:ext cx="1047238" cy="1047238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28" name="Google Shape;128;p3"/>
          <p:cNvSpPr txBox="1"/>
          <p:nvPr/>
        </p:nvSpPr>
        <p:spPr>
          <a:xfrm>
            <a:off x="3605534" y="2567071"/>
            <a:ext cx="2487069" cy="5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Предназначена для: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945905" y="3496329"/>
            <a:ext cx="1846890" cy="5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Студенты ПОО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366689" y="3524827"/>
            <a:ext cx="1307393" cy="5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Родители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6974980" y="3528555"/>
            <a:ext cx="2103120" cy="5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Сотрудники ПОО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3"/>
          <p:cNvCxnSpPr/>
          <p:nvPr/>
        </p:nvCxnSpPr>
        <p:spPr>
          <a:xfrm flipH="1">
            <a:off x="2953512" y="3092680"/>
            <a:ext cx="1883664" cy="345464"/>
          </a:xfrm>
          <a:prstGeom prst="straightConnector1">
            <a:avLst/>
          </a:prstGeom>
          <a:noFill/>
          <a:ln cap="flat" cmpd="sng" w="9525">
            <a:solidFill>
              <a:srgbClr val="5C99C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" name="Google Shape;133;p3"/>
          <p:cNvCxnSpPr/>
          <p:nvPr/>
        </p:nvCxnSpPr>
        <p:spPr>
          <a:xfrm>
            <a:off x="4846320" y="3092680"/>
            <a:ext cx="0" cy="403357"/>
          </a:xfrm>
          <a:prstGeom prst="straightConnector1">
            <a:avLst/>
          </a:prstGeom>
          <a:noFill/>
          <a:ln cap="flat" cmpd="sng" w="9525">
            <a:solidFill>
              <a:srgbClr val="5C99C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4" name="Google Shape;134;p3"/>
          <p:cNvCxnSpPr/>
          <p:nvPr/>
        </p:nvCxnSpPr>
        <p:spPr>
          <a:xfrm>
            <a:off x="4837176" y="3092680"/>
            <a:ext cx="1984457" cy="396942"/>
          </a:xfrm>
          <a:prstGeom prst="straightConnector1">
            <a:avLst/>
          </a:prstGeom>
          <a:noFill/>
          <a:ln cap="flat" cmpd="sng" w="9525">
            <a:solidFill>
              <a:srgbClr val="5C99C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5" name="Google Shape;135;p3"/>
          <p:cNvSpPr txBox="1"/>
          <p:nvPr/>
        </p:nvSpPr>
        <p:spPr>
          <a:xfrm>
            <a:off x="1216251" y="4735647"/>
            <a:ext cx="7911042" cy="17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автоматизация работы пользователей в профессиональных образовательных организациях (уровней начального и среднего профессионального образования).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25481" r="0" t="0"/>
          <a:stretch/>
        </p:blipFill>
        <p:spPr>
          <a:xfrm>
            <a:off x="1" y="1082534"/>
            <a:ext cx="7800974" cy="57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1073318" y="1421525"/>
            <a:ext cx="7949461" cy="537504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>
            <p:ph type="title"/>
          </p:nvPr>
        </p:nvSpPr>
        <p:spPr>
          <a:xfrm>
            <a:off x="1424517" y="131548"/>
            <a:ext cx="7029450" cy="922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ru-RU" sz="2400"/>
              <a:t>Возможности модуля Дневник СП</a:t>
            </a: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4"/>
          <p:cNvSpPr txBox="1"/>
          <p:nvPr>
            <p:ph idx="1" type="body"/>
          </p:nvPr>
        </p:nvSpPr>
        <p:spPr>
          <a:xfrm>
            <a:off x="983725" y="1346210"/>
            <a:ext cx="7911000" cy="4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Autofit/>
          </a:bodyPr>
          <a:lstStyle/>
          <a:p>
            <a:pPr indent="-402325" lvl="0" marL="402325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BC75B0"/>
              </a:buClr>
              <a:buSzPts val="1800"/>
              <a:buFont typeface="Noto Sans Symbols"/>
              <a:buChar char="✔"/>
            </a:pPr>
            <a:r>
              <a:rPr lang="ru-RU" sz="1800">
                <a:latin typeface="Open Sans"/>
                <a:ea typeface="Open Sans"/>
                <a:cs typeface="Open Sans"/>
                <a:sym typeface="Open Sans"/>
              </a:rPr>
              <a:t>поддержка деятельности ПОО начального и среднего профессионального уровня образования;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402325" lvl="0" marL="402325" rtl="0" algn="just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rgbClr val="BC75B0"/>
              </a:buClr>
              <a:buSzPts val="1800"/>
              <a:buFont typeface="Noto Sans Symbols"/>
              <a:buChar char="✔"/>
            </a:pPr>
            <a:r>
              <a:rPr lang="ru-RU" sz="1800">
                <a:latin typeface="Open Sans"/>
                <a:ea typeface="Open Sans"/>
                <a:cs typeface="Open Sans"/>
                <a:sym typeface="Open Sans"/>
              </a:rPr>
              <a:t>поддержка информации об обучающихся;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402325" lvl="0" marL="402325" rtl="0" algn="just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rgbClr val="BC75B0"/>
              </a:buClr>
              <a:buSzPts val="1800"/>
              <a:buFont typeface="Noto Sans Symbols"/>
              <a:buChar char="✔"/>
            </a:pPr>
            <a:r>
              <a:rPr lang="ru-RU" sz="1800">
                <a:latin typeface="Open Sans"/>
                <a:ea typeface="Open Sans"/>
                <a:cs typeface="Open Sans"/>
                <a:sym typeface="Open Sans"/>
              </a:rPr>
              <a:t>ведение информации об обучении;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402325" lvl="0" marL="402325" rtl="0" algn="just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rgbClr val="BC75B0"/>
              </a:buClr>
              <a:buSzPts val="1800"/>
              <a:buFont typeface="Noto Sans Symbols"/>
              <a:buChar char="✔"/>
            </a:pPr>
            <a:r>
              <a:rPr lang="ru-RU" sz="1800">
                <a:latin typeface="Open Sans"/>
                <a:ea typeface="Open Sans"/>
                <a:cs typeface="Open Sans"/>
                <a:sym typeface="Open Sans"/>
              </a:rPr>
              <a:t>ведение групп обучающихся;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402325" lvl="0" marL="402325" rtl="0" algn="l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rgbClr val="BC75B0"/>
              </a:buClr>
              <a:buSzPts val="1800"/>
              <a:buFont typeface="Noto Sans Symbols"/>
              <a:buChar char="✔"/>
            </a:pPr>
            <a:r>
              <a:rPr lang="ru-RU" sz="1800">
                <a:latin typeface="Open Sans"/>
                <a:ea typeface="Open Sans"/>
                <a:cs typeface="Open Sans"/>
                <a:sym typeface="Open Sans"/>
              </a:rPr>
              <a:t>ведение электронного журнала учёта теоретического обучения и ведение электронного журнала производственного обучения;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402325" lvl="0" marL="402325" rtl="0" algn="just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rgbClr val="BC75B0"/>
              </a:buClr>
              <a:buSzPts val="1800"/>
              <a:buFont typeface="Noto Sans Symbols"/>
              <a:buChar char="✔"/>
            </a:pPr>
            <a:r>
              <a:rPr lang="ru-RU" sz="1800">
                <a:latin typeface="Open Sans"/>
                <a:ea typeface="Open Sans"/>
                <a:cs typeface="Open Sans"/>
                <a:sym typeface="Open Sans"/>
              </a:rPr>
              <a:t>электронный дневник обучающегося;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402325" lvl="0" marL="402325" rtl="0" algn="just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rgbClr val="BC75B0"/>
              </a:buClr>
              <a:buSzPts val="1800"/>
              <a:buFont typeface="Noto Sans Symbols"/>
              <a:buChar char="✔"/>
            </a:pPr>
            <a:r>
              <a:rPr lang="ru-RU" sz="1800">
                <a:latin typeface="Open Sans"/>
                <a:ea typeface="Open Sans"/>
                <a:cs typeface="Open Sans"/>
                <a:sym typeface="Open Sans"/>
              </a:rPr>
              <a:t>ведение тематического планирования;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402325" lvl="0" marL="402325" rtl="0" algn="just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rgbClr val="BC75B0"/>
              </a:buClr>
              <a:buSzPts val="1800"/>
              <a:buFont typeface="Noto Sans Symbols"/>
              <a:buChar char="✔"/>
            </a:pPr>
            <a:r>
              <a:rPr lang="ru-RU" sz="1800">
                <a:latin typeface="Open Sans"/>
                <a:ea typeface="Open Sans"/>
                <a:cs typeface="Open Sans"/>
                <a:sym typeface="Open Sans"/>
              </a:rPr>
              <a:t>поддержка отчётов;</a:t>
            </a:r>
            <a:endParaRPr/>
          </a:p>
          <a:p>
            <a:pPr indent="-402325" lvl="0" marL="402325" rtl="0" algn="just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rgbClr val="BC75B0"/>
              </a:buClr>
              <a:buSzPts val="1800"/>
              <a:buFont typeface="Noto Sans Symbols"/>
              <a:buChar char="✔"/>
            </a:pPr>
            <a:r>
              <a:rPr lang="ru-RU" sz="1800">
                <a:latin typeface="Open Sans"/>
                <a:ea typeface="Open Sans"/>
                <a:cs typeface="Open Sans"/>
                <a:sym typeface="Open Sans"/>
              </a:rPr>
              <a:t>формирование справок об обучении и ведение реестра выданных справок;</a:t>
            </a:r>
            <a:endParaRPr/>
          </a:p>
          <a:p>
            <a:pPr indent="-402325" lvl="0" marL="402325" rtl="0" algn="just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Clr>
                <a:srgbClr val="BC75B0"/>
              </a:buClr>
              <a:buSzPts val="1800"/>
              <a:buFont typeface="Noto Sans Symbols"/>
              <a:buChar char="✔"/>
            </a:pPr>
            <a:r>
              <a:rPr lang="ru-RU" sz="1800">
                <a:latin typeface="Open Sans"/>
                <a:ea typeface="Open Sans"/>
                <a:cs typeface="Open Sans"/>
                <a:sym typeface="Open Sans"/>
              </a:rPr>
              <a:t>формирование списков сдающих ЕГЭ и ГИА.</a:t>
            </a:r>
            <a:endParaRPr/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b="0" l="0" r="68876" t="0"/>
          <a:stretch/>
        </p:blipFill>
        <p:spPr>
          <a:xfrm>
            <a:off x="215589" y="131548"/>
            <a:ext cx="1028700" cy="95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6362" y="131548"/>
            <a:ext cx="1047238" cy="1047238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25481" r="0" t="0"/>
          <a:stretch/>
        </p:blipFill>
        <p:spPr>
          <a:xfrm>
            <a:off x="1" y="1082534"/>
            <a:ext cx="7800974" cy="57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2041140" y="2338539"/>
            <a:ext cx="7703767" cy="3425343"/>
          </a:xfrm>
          <a:prstGeom prst="rect">
            <a:avLst/>
          </a:prstGeom>
          <a:solidFill>
            <a:srgbClr val="EAE8EB"/>
          </a:solidFill>
          <a:ln cap="flat" cmpd="sng" w="25400">
            <a:solidFill>
              <a:srgbClr val="EAE8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133577" y="2338540"/>
            <a:ext cx="1786663" cy="3425342"/>
          </a:xfrm>
          <a:prstGeom prst="rect">
            <a:avLst/>
          </a:prstGeom>
          <a:solidFill>
            <a:srgbClr val="D3E5F6"/>
          </a:solidFill>
          <a:ln cap="flat" cmpd="sng" w="25400">
            <a:solidFill>
              <a:srgbClr val="DEEA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>
            <p:ph type="title"/>
          </p:nvPr>
        </p:nvSpPr>
        <p:spPr>
          <a:xfrm>
            <a:off x="1419226" y="160336"/>
            <a:ext cx="7029450" cy="922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ru-RU" sz="2400"/>
              <a:t>Проведенная работа с СПО РТ</a:t>
            </a:r>
            <a:endParaRPr b="1" sz="2400"/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 b="0" l="0" r="68876" t="0"/>
          <a:stretch/>
        </p:blipFill>
        <p:spPr>
          <a:xfrm>
            <a:off x="215589" y="131548"/>
            <a:ext cx="1028700" cy="95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6362" y="131548"/>
            <a:ext cx="1047238" cy="1047238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56" name="Google Shape;156;p5"/>
          <p:cNvSpPr/>
          <p:nvPr/>
        </p:nvSpPr>
        <p:spPr>
          <a:xfrm>
            <a:off x="261018" y="3484588"/>
            <a:ext cx="1579953" cy="525609"/>
          </a:xfrm>
          <a:prstGeom prst="rect">
            <a:avLst/>
          </a:prstGeom>
          <a:solidFill>
            <a:srgbClr val="5963B8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156894" y="3458077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 fontScale="70000" lnSpcReduction="20000"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Формирование списка СПО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2197527" y="3484588"/>
            <a:ext cx="1579953" cy="52560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2093403" y="3458077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 fontScale="70000" lnSpcReduction="20000"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Назначение администраторов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4132384" y="3484588"/>
            <a:ext cx="1579953" cy="52560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4028260" y="3458077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 fontScale="70000" lnSpcReduction="20000"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Проведение обучения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6067241" y="3484588"/>
            <a:ext cx="1579953" cy="52560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5963117" y="3458077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 fontScale="70000" lnSpcReduction="20000"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Регистрация СПО в Системе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8002141" y="3484588"/>
            <a:ext cx="1579953" cy="52560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7898017" y="3458077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 fontScale="70000" lnSpcReduction="20000"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Проведение регулярных ВКС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5"/>
          <p:cNvCxnSpPr>
            <a:stCxn id="156" idx="3"/>
          </p:cNvCxnSpPr>
          <p:nvPr/>
        </p:nvCxnSpPr>
        <p:spPr>
          <a:xfrm>
            <a:off x="1840971" y="3747393"/>
            <a:ext cx="326400" cy="1500"/>
          </a:xfrm>
          <a:prstGeom prst="straightConnector1">
            <a:avLst/>
          </a:prstGeom>
          <a:noFill/>
          <a:ln cap="flat" cmpd="sng" w="9525">
            <a:solidFill>
              <a:srgbClr val="5C99C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7" name="Google Shape;167;p5"/>
          <p:cNvCxnSpPr>
            <a:stCxn id="158" idx="3"/>
          </p:cNvCxnSpPr>
          <p:nvPr/>
        </p:nvCxnSpPr>
        <p:spPr>
          <a:xfrm>
            <a:off x="3777480" y="3747393"/>
            <a:ext cx="354900" cy="0"/>
          </a:xfrm>
          <a:prstGeom prst="straightConnector1">
            <a:avLst/>
          </a:prstGeom>
          <a:noFill/>
          <a:ln cap="flat" cmpd="sng" w="9525">
            <a:solidFill>
              <a:srgbClr val="5C99C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" name="Google Shape;168;p5"/>
          <p:cNvCxnSpPr>
            <a:stCxn id="160" idx="3"/>
            <a:endCxn id="162" idx="1"/>
          </p:cNvCxnSpPr>
          <p:nvPr/>
        </p:nvCxnSpPr>
        <p:spPr>
          <a:xfrm>
            <a:off x="5712337" y="3747393"/>
            <a:ext cx="354900" cy="0"/>
          </a:xfrm>
          <a:prstGeom prst="straightConnector1">
            <a:avLst/>
          </a:prstGeom>
          <a:noFill/>
          <a:ln cap="flat" cmpd="sng" w="9525">
            <a:solidFill>
              <a:srgbClr val="5C99C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9" name="Google Shape;169;p5"/>
          <p:cNvCxnSpPr>
            <a:endCxn id="164" idx="1"/>
          </p:cNvCxnSpPr>
          <p:nvPr/>
        </p:nvCxnSpPr>
        <p:spPr>
          <a:xfrm>
            <a:off x="7647241" y="3747393"/>
            <a:ext cx="354900" cy="0"/>
          </a:xfrm>
          <a:prstGeom prst="straightConnector1">
            <a:avLst/>
          </a:prstGeom>
          <a:noFill/>
          <a:ln cap="flat" cmpd="sng" w="9525">
            <a:solidFill>
              <a:srgbClr val="5C99C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0" name="Google Shape;170;p5"/>
          <p:cNvSpPr txBox="1"/>
          <p:nvPr/>
        </p:nvSpPr>
        <p:spPr>
          <a:xfrm>
            <a:off x="-303201" y="2338540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Завершено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1664589" y="2358588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Предстоит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2110070" y="4061051"/>
            <a:ext cx="1846890" cy="1155728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 fontScale="92500" lnSpcReduction="10000"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Администратор занимается настройкой системы и занимается администрированием Системы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4010224" y="4059375"/>
            <a:ext cx="1846890" cy="1155728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Проведение обучений для администраторов и сотрудников СПО в режиме онлайн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5927045" y="4076548"/>
            <a:ext cx="1846890" cy="1155728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Каждая СПО подает по инструкции заявку на регистрацию в Системе и приступает к работе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7874700" y="4088827"/>
            <a:ext cx="1846890" cy="1491818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 lnSpcReduction="10000"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Регулярно проводятся встречи для администраторов, в рамках которых разбирается работа СПО в Системе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139985" y="4093374"/>
            <a:ext cx="1846890" cy="1155728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Уже сформирован список из 18 СПО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59852" y="3070478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19.01.23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2030616" y="3093190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рабочих дней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904338" y="3070478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рабочих дня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5872128" y="3070477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дней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7817283" y="3095746"/>
            <a:ext cx="1846890" cy="618471"/>
          </a:xfrm>
          <a:prstGeom prst="rect">
            <a:avLst/>
          </a:prstGeom>
          <a:noFill/>
          <a:ln>
            <a:noFill/>
          </a:ln>
        </p:spPr>
        <p:txBody>
          <a:bodyPr anchorCtr="0" anchor="t" bIns="53625" lIns="107275" spcFirstLastPara="1" rIns="107275" wrap="square" tIns="53625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0" i="1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Регулярно по 30 минут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25481" r="0" t="0"/>
          <a:stretch/>
        </p:blipFill>
        <p:spPr>
          <a:xfrm>
            <a:off x="0" y="1178786"/>
            <a:ext cx="7381875" cy="5679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uxe-host.ru/wp-content/uploads/3/9/7/397f5c289c850e5cfe92335895ef3afc.png" id="188" name="Google Shape;18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0319" y="2066925"/>
            <a:ext cx="4573911" cy="4573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409575" y="1082534"/>
            <a:ext cx="8915400" cy="9843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3625" lIns="107275" spcFirstLastPara="1" rIns="107275" wrap="square" tIns="53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Times New Roman"/>
              <a:buNone/>
            </a:pPr>
            <a:r>
              <a:rPr b="1" i="0" lang="ru-RU" sz="5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endParaRPr b="1" i="0" sz="5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350" y="131548"/>
            <a:ext cx="3305175" cy="95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2614" y="131548"/>
            <a:ext cx="950986" cy="950986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Базовая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Я</dc:creator>
</cp:coreProperties>
</file>