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306" r:id="rId4"/>
    <p:sldId id="310" r:id="rId5"/>
    <p:sldId id="311" r:id="rId6"/>
    <p:sldId id="318" r:id="rId7"/>
    <p:sldId id="321" r:id="rId8"/>
    <p:sldId id="316" r:id="rId9"/>
    <p:sldId id="317" r:id="rId10"/>
    <p:sldId id="285" r:id="rId11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66" d="100"/>
          <a:sy n="66" d="100"/>
        </p:scale>
        <p:origin x="69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2CE8DFFD-AD84-47C6-9DA7-7C4E606ABB95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" y="0"/>
            <a:ext cx="20112922" cy="1130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0" y="645235"/>
            <a:ext cx="4876799" cy="1285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080" y="595105"/>
            <a:ext cx="1325770" cy="1325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2839" y="3597275"/>
            <a:ext cx="8229600" cy="4834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72866">
              <a:lnSpc>
                <a:spcPct val="107000"/>
              </a:lnSpc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«ЦИФРОВИЗАЦИЯ СРЕДНЕГО ПРОФЕССИОНАЛЬНОГО ОБРАЗОВАНИЯ: 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1072866">
              <a:lnSpc>
                <a:spcPct val="107000"/>
              </a:lnSpc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ОЖИДАНИЯ И РЕАЛЬНОСТЬ» 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1072866">
              <a:lnSpc>
                <a:spcPct val="107000"/>
              </a:lnSpc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 В СРЕДНЕМ ПРОФЕССИОНАЛЬНОМ ОБРАЗОВАНИИ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8250" y="8778875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О.С.,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профессионального образования Министерства образования Республики Тыва  </a:t>
            </a:r>
          </a:p>
        </p:txBody>
      </p:sp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uxe-host.ru/wp-content/uploads/3/9/7/397f5c289c850e5cfe92335895ef3af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835275"/>
            <a:ext cx="781789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9050" y="473075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51450" y="1539875"/>
            <a:ext cx="11963400" cy="129540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Цели и задачи </a:t>
            </a:r>
            <a:r>
              <a:rPr lang="ru-RU" sz="4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цифровизации</a:t>
            </a:r>
            <a: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системе образования: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41449" y="3521075"/>
            <a:ext cx="17754601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новых технологий, методов искусственного интеллекта, средств  виртуальной реальности для перехода к персонализированному и ориентированному на результат образовательному процессу;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1450" y="6035675"/>
            <a:ext cx="17754600" cy="1447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 профессиональных образовательных организациях цифровой образовательной среды;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1449" y="7704137"/>
            <a:ext cx="17754601" cy="1912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образовательных и иных программ с использованием инструментально-технологической основы цифрового образовательного ресурса, обеспечивающего доступ к справочным, информационным материалам и ЦОК.</a:t>
            </a:r>
          </a:p>
        </p:txBody>
      </p:sp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36248" y="1235075"/>
            <a:ext cx="12059602" cy="106680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Законодательство в сфере СПО: </a:t>
            </a:r>
            <a:r>
              <a:rPr lang="ru-RU" sz="44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цифровизация</a:t>
            </a:r>
            <a: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357850" y="854075"/>
            <a:ext cx="1570482" cy="1295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22250" y="3063875"/>
            <a:ext cx="5486400" cy="6400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30.12.2021 № 472-ФЗ «О внесении изменений в Федеральный закон «Об образовании в Российской Федерации»: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..ПОО при реализации ими образовательных программ использовать верифицированные онлайн-платформы и электронные учебники, включенные в федеральный перечень электронных образовательных ресурсов, утверждаемый </a:t>
            </a:r>
            <a:r>
              <a:rPr lang="ru-RU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33056" y="2486819"/>
            <a:ext cx="583041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21.11.2022 № 449-ФЗ «О внесении изменений в статьи 27 и 28 Федерального закона «Об образовании в Российской Федерации»: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 учебно-производственных комплексов на базе техникумов/колледжей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430124" y="6084888"/>
            <a:ext cx="7223126" cy="4511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11.08.2021 </a:t>
            </a: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543 «Об утверждении критериев и порядка проведения экспертизы цифрового образовательного контента и образовательных сервисов, предлагаемых поставщиками контента и образовательных сервисов в рамках цифровой образовательной среды»: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проведения экспертизы ЦОК и ОС, предоставляемых пользователям посредством использования информационных систем, входящих в детализированный состав платформы цифровой образовательной среды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699842" y="2093555"/>
            <a:ext cx="6478588" cy="3854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02.12.2021 № 3427-р «Об утверждении стратегического направления в области цифровой трансформации образования, относящейся к сфере деятельности Министерства просвещения Российской Федерации»: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портфолио ученика» к 2030 г.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3286" y="6084888"/>
            <a:ext cx="6019800" cy="43703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11.08.2021 № 544 «Об утверждении требований к поставщикам контента и образовательных сервисов и порядка предоставления цифрового образовательного контента и образовательных сервисов»: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формирования и ведения реестра поставщиков цифрового образовательного контента и образовательных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351659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8050" y="777875"/>
            <a:ext cx="12192000" cy="1600200"/>
          </a:xfrm>
        </p:spPr>
        <p:txBody>
          <a:bodyPr>
            <a:noAutofit/>
          </a:bodyPr>
          <a:lstStyle/>
          <a:p>
            <a:pPr algn="ctr"/>
            <a: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Законодательство в сфере СПО: </a:t>
            </a:r>
            <a:b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информационная открытость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19568" y="7331075"/>
            <a:ext cx="10515600" cy="2667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труду и занятости от 30.07.2021 № 232 «Об утверждении Регламента формирования аналитической информации о трудоустройстве граждан в подсистеме «Анализ трудоустройства граждан» информационно-аналитической системы Общероссийская база вакансий «Работа в России»: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профессиональной и иной деятельности граждан, в том числе трудоустройства выпускников СПО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7193" y="2530475"/>
            <a:ext cx="5983257" cy="434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20.10.2021 № 1802: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 (техникумов/колледжей)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793" y="2987675"/>
            <a:ext cx="5715000" cy="76210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информации» (приказ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14.08.2020 № 831: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«Образование» должен «содержать информацию об описании образовательной программы с приложением образовательной программы в форме электронного документа или в виде активных ссылок, непосредственный переход по которым позволяет получить доступ к страницам Сайта…, в том числе: ….рабочей программы воспитания и календарного плана воспитательной работы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23850" y="2530475"/>
            <a:ext cx="6096000" cy="4340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29.11.2021 № 1533: 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проверочных листов, используемых при осуществлении федерального государственного контроля (надзора) в сфере образования, применение которых является обязательным при проведении плановой выездной проверки в части порядка приема на обучение по образовательным программам СПО</a:t>
            </a:r>
          </a:p>
        </p:txBody>
      </p:sp>
    </p:spTree>
    <p:extLst>
      <p:ext uri="{BB962C8B-B14F-4D97-AF65-F5344CB8AC3E}">
        <p14:creationId xmlns:p14="http://schemas.microsoft.com/office/powerpoint/2010/main" val="380146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4"/>
          <p:cNvGrpSpPr/>
          <p:nvPr/>
        </p:nvGrpSpPr>
        <p:grpSpPr>
          <a:xfrm>
            <a:off x="1441450" y="5097667"/>
            <a:ext cx="3929589" cy="1145564"/>
            <a:chOff x="-253" y="3422650"/>
            <a:chExt cx="2228850" cy="6559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object 5"/>
            <p:cNvSpPr/>
            <p:nvPr/>
          </p:nvSpPr>
          <p:spPr>
            <a:xfrm>
              <a:off x="609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1894332" y="0"/>
                  </a:moveTo>
                  <a:lnTo>
                    <a:pt x="0" y="0"/>
                  </a:lnTo>
                  <a:lnTo>
                    <a:pt x="321564" y="321563"/>
                  </a:lnTo>
                  <a:lnTo>
                    <a:pt x="0" y="643127"/>
                  </a:lnTo>
                  <a:lnTo>
                    <a:pt x="1894332" y="643127"/>
                  </a:lnTo>
                  <a:lnTo>
                    <a:pt x="2215896" y="321563"/>
                  </a:lnTo>
                  <a:lnTo>
                    <a:pt x="18943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bject 6"/>
            <p:cNvSpPr/>
            <p:nvPr/>
          </p:nvSpPr>
          <p:spPr>
            <a:xfrm>
              <a:off x="609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0" y="0"/>
                  </a:moveTo>
                  <a:lnTo>
                    <a:pt x="1894332" y="0"/>
                  </a:lnTo>
                  <a:lnTo>
                    <a:pt x="2215896" y="321563"/>
                  </a:lnTo>
                  <a:lnTo>
                    <a:pt x="1894332" y="643127"/>
                  </a:lnTo>
                  <a:lnTo>
                    <a:pt x="0" y="643127"/>
                  </a:lnTo>
                  <a:lnTo>
                    <a:pt x="321564" y="3215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object 7"/>
          <p:cNvSpPr txBox="1"/>
          <p:nvPr/>
        </p:nvSpPr>
        <p:spPr>
          <a:xfrm>
            <a:off x="3183564" y="5480458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object 8"/>
          <p:cNvGrpSpPr/>
          <p:nvPr/>
        </p:nvGrpSpPr>
        <p:grpSpPr>
          <a:xfrm>
            <a:off x="4930545" y="5086577"/>
            <a:ext cx="3675539" cy="1145564"/>
            <a:chOff x="2011426" y="3422650"/>
            <a:chExt cx="2228850" cy="655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" name="object 9"/>
            <p:cNvSpPr/>
            <p:nvPr/>
          </p:nvSpPr>
          <p:spPr>
            <a:xfrm>
              <a:off x="201777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1894332" y="0"/>
                  </a:moveTo>
                  <a:lnTo>
                    <a:pt x="0" y="0"/>
                  </a:lnTo>
                  <a:lnTo>
                    <a:pt x="321563" y="321563"/>
                  </a:lnTo>
                  <a:lnTo>
                    <a:pt x="0" y="643127"/>
                  </a:lnTo>
                  <a:lnTo>
                    <a:pt x="1894332" y="643127"/>
                  </a:lnTo>
                  <a:lnTo>
                    <a:pt x="2215896" y="321563"/>
                  </a:lnTo>
                  <a:lnTo>
                    <a:pt x="18943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201777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0" y="0"/>
                  </a:moveTo>
                  <a:lnTo>
                    <a:pt x="1894332" y="0"/>
                  </a:lnTo>
                  <a:lnTo>
                    <a:pt x="2215896" y="321563"/>
                  </a:lnTo>
                  <a:lnTo>
                    <a:pt x="1894332" y="643127"/>
                  </a:lnTo>
                  <a:lnTo>
                    <a:pt x="0" y="643127"/>
                  </a:lnTo>
                  <a:lnTo>
                    <a:pt x="321563" y="3215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object 11"/>
          <p:cNvSpPr txBox="1"/>
          <p:nvPr/>
        </p:nvSpPr>
        <p:spPr>
          <a:xfrm>
            <a:off x="6585847" y="5501608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3"/>
          <p:cNvSpPr/>
          <p:nvPr/>
        </p:nvSpPr>
        <p:spPr>
          <a:xfrm>
            <a:off x="8268820" y="5126458"/>
            <a:ext cx="3916830" cy="1062452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4" y="0"/>
                </a:moveTo>
                <a:lnTo>
                  <a:pt x="0" y="0"/>
                </a:lnTo>
                <a:lnTo>
                  <a:pt x="321564" y="321563"/>
                </a:lnTo>
                <a:lnTo>
                  <a:pt x="0" y="643127"/>
                </a:lnTo>
                <a:lnTo>
                  <a:pt x="1891284" y="643127"/>
                </a:lnTo>
                <a:lnTo>
                  <a:pt x="2212848" y="321563"/>
                </a:lnTo>
                <a:lnTo>
                  <a:pt x="189128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5"/>
          <p:cNvSpPr/>
          <p:nvPr/>
        </p:nvSpPr>
        <p:spPr>
          <a:xfrm>
            <a:off x="11851324" y="5137124"/>
            <a:ext cx="4141115" cy="1066650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8" y="321563"/>
                </a:lnTo>
                <a:lnTo>
                  <a:pt x="189128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17"/>
          <p:cNvSpPr/>
          <p:nvPr/>
        </p:nvSpPr>
        <p:spPr>
          <a:xfrm>
            <a:off x="15599368" y="5122260"/>
            <a:ext cx="3935673" cy="1066650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7" y="321563"/>
                </a:lnTo>
                <a:lnTo>
                  <a:pt x="189128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639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9"/>
          <p:cNvSpPr txBox="1"/>
          <p:nvPr/>
        </p:nvSpPr>
        <p:spPr>
          <a:xfrm flipH="1">
            <a:off x="17295076" y="5501608"/>
            <a:ext cx="1138974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6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35"/>
          <p:cNvSpPr txBox="1"/>
          <p:nvPr/>
        </p:nvSpPr>
        <p:spPr>
          <a:xfrm>
            <a:off x="9309238" y="7804088"/>
            <a:ext cx="542736" cy="43045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51"/>
          <p:cNvSpPr txBox="1"/>
          <p:nvPr/>
        </p:nvSpPr>
        <p:spPr>
          <a:xfrm>
            <a:off x="7290950" y="7793065"/>
            <a:ext cx="311023" cy="43045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lang="ru-RU" sz="2639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bject 59"/>
          <p:cNvSpPr txBox="1"/>
          <p:nvPr/>
        </p:nvSpPr>
        <p:spPr>
          <a:xfrm>
            <a:off x="7123684" y="2280578"/>
            <a:ext cx="731410" cy="428342"/>
          </a:xfrm>
          <a:prstGeom prst="rect">
            <a:avLst/>
          </a:prstGeom>
        </p:spPr>
        <p:txBody>
          <a:bodyPr vert="horz" wrap="square" lIns="0" tIns="21990" rIns="0" bIns="0" rtlCol="0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bject 60"/>
          <p:cNvSpPr txBox="1"/>
          <p:nvPr/>
        </p:nvSpPr>
        <p:spPr>
          <a:xfrm flipH="1">
            <a:off x="17350455" y="2217109"/>
            <a:ext cx="875349" cy="429400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>
              <a:spcBef>
                <a:spcPts val="181"/>
              </a:spcBef>
            </a:pPr>
            <a:r>
              <a:rPr lang="ru-RU" sz="2639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bject 61"/>
          <p:cNvSpPr txBox="1"/>
          <p:nvPr/>
        </p:nvSpPr>
        <p:spPr>
          <a:xfrm>
            <a:off x="16910050" y="2956982"/>
            <a:ext cx="736593" cy="42622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44">
              <a:spcBef>
                <a:spcPts val="157"/>
              </a:spcBef>
            </a:pPr>
            <a:r>
              <a:rPr lang="ru-RU" sz="2639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2615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bject 62"/>
          <p:cNvSpPr txBox="1"/>
          <p:nvPr/>
        </p:nvSpPr>
        <p:spPr>
          <a:xfrm>
            <a:off x="9248296" y="2956983"/>
            <a:ext cx="367591" cy="42622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44">
              <a:spcBef>
                <a:spcPts val="157"/>
              </a:spcBef>
            </a:pPr>
            <a:r>
              <a:rPr lang="ru-RU" sz="2639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bject 66"/>
          <p:cNvSpPr txBox="1"/>
          <p:nvPr/>
        </p:nvSpPr>
        <p:spPr>
          <a:xfrm>
            <a:off x="3442277" y="4241682"/>
            <a:ext cx="7620000" cy="454150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 algn="ctr">
              <a:spcBef>
                <a:spcPts val="181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b="1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ифровая</a:t>
            </a:r>
            <a:r>
              <a:rPr lang="ru-RU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среда»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75250" y="584241"/>
            <a:ext cx="13563600" cy="108768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проекты по цифровизации</a:t>
            </a:r>
          </a:p>
        </p:txBody>
      </p:sp>
      <p:sp>
        <p:nvSpPr>
          <p:cNvPr id="74" name="object 11"/>
          <p:cNvSpPr txBox="1"/>
          <p:nvPr/>
        </p:nvSpPr>
        <p:spPr>
          <a:xfrm>
            <a:off x="9716886" y="5479656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bject 11"/>
          <p:cNvSpPr txBox="1"/>
          <p:nvPr/>
        </p:nvSpPr>
        <p:spPr>
          <a:xfrm>
            <a:off x="13557250" y="5456807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sz="26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585847" y="7724571"/>
            <a:ext cx="4226667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4124" y="7923839"/>
            <a:ext cx="743904" cy="487557"/>
          </a:xfrm>
          <a:prstGeom prst="rect">
            <a:avLst/>
          </a:prstGeom>
        </p:spPr>
      </p:pic>
      <p:sp>
        <p:nvSpPr>
          <p:cNvPr id="84" name="Овал 83"/>
          <p:cNvSpPr/>
          <p:nvPr/>
        </p:nvSpPr>
        <p:spPr>
          <a:xfrm>
            <a:off x="7569422" y="7649726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80524" y="7063560"/>
            <a:ext cx="891729" cy="49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413328" y="7019221"/>
            <a:ext cx="877291" cy="498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08" y="2306862"/>
            <a:ext cx="2486325" cy="1805132"/>
          </a:xfrm>
          <a:prstGeom prst="rect">
            <a:avLst/>
          </a:prstGeom>
        </p:spPr>
      </p:pic>
      <p:sp>
        <p:nvSpPr>
          <p:cNvPr id="62" name="object 66"/>
          <p:cNvSpPr txBox="1"/>
          <p:nvPr/>
        </p:nvSpPr>
        <p:spPr>
          <a:xfrm>
            <a:off x="3856182" y="9036833"/>
            <a:ext cx="5658243" cy="454150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 algn="ctr">
              <a:spcBef>
                <a:spcPts val="181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«Молодые профессионалы</a:t>
            </a:r>
            <a:r>
              <a:rPr lang="ru-RU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002515" y="10094473"/>
            <a:ext cx="8930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ПОО подключены к высокоскоростному Интернету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&lt;100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Мбит/с, село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Мбит/с)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48" y="10159104"/>
            <a:ext cx="1100344" cy="101570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0302875"/>
            <a:ext cx="762072" cy="70345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93833" y="10458464"/>
            <a:ext cx="8720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ПОО через спутниковую связь (скорость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Мбит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/с)</a:t>
            </a:r>
            <a:endParaRPr lang="ru-RU" sz="2400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364200" y="134850"/>
            <a:ext cx="1670050" cy="1405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95" y="6790110"/>
            <a:ext cx="2047234" cy="1760165"/>
          </a:xfrm>
          <a:prstGeom prst="rect">
            <a:avLst/>
          </a:prstGeom>
        </p:spPr>
      </p:pic>
      <p:cxnSp>
        <p:nvCxnSpPr>
          <p:cNvPr id="59" name="Прямая со стрелкой 58"/>
          <p:cNvCxnSpPr/>
          <p:nvPr/>
        </p:nvCxnSpPr>
        <p:spPr>
          <a:xfrm flipH="1">
            <a:off x="11286357" y="1798117"/>
            <a:ext cx="8326" cy="32599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771939" y="7658809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6872194" y="2859078"/>
            <a:ext cx="3940320" cy="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9534651" y="2793317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7569423" y="2782548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pic>
        <p:nvPicPr>
          <p:cNvPr id="85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4685" y="3035212"/>
            <a:ext cx="743904" cy="482532"/>
          </a:xfrm>
          <a:prstGeom prst="rect">
            <a:avLst/>
          </a:prstGeom>
        </p:spPr>
      </p:pic>
      <p:pic>
        <p:nvPicPr>
          <p:cNvPr id="86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9457" y="3093491"/>
            <a:ext cx="711995" cy="482532"/>
          </a:xfrm>
          <a:prstGeom prst="rect">
            <a:avLst/>
          </a:prstGeom>
        </p:spPr>
      </p:pic>
      <p:cxnSp>
        <p:nvCxnSpPr>
          <p:cNvPr id="52" name="Прямая со стрелкой 51"/>
          <p:cNvCxnSpPr/>
          <p:nvPr/>
        </p:nvCxnSpPr>
        <p:spPr>
          <a:xfrm flipV="1">
            <a:off x="11278031" y="6475191"/>
            <a:ext cx="8326" cy="301579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6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8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object 38"/>
          <p:cNvSpPr txBox="1"/>
          <p:nvPr/>
        </p:nvSpPr>
        <p:spPr>
          <a:xfrm>
            <a:off x="12482006" y="9035776"/>
            <a:ext cx="6400800" cy="45520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 algn="ctr">
              <a:spcBef>
                <a:spcPts val="190"/>
              </a:spcBef>
            </a:pPr>
            <a:r>
              <a:rPr lang="ru-RU" sz="28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«Содействие занятости»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14357616" y="7724571"/>
            <a:ext cx="4570711" cy="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17465757" y="7019221"/>
            <a:ext cx="877291" cy="498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5237009" y="7013503"/>
            <a:ext cx="890794" cy="49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44">
              <a:spcBef>
                <a:spcPts val="173"/>
              </a:spcBef>
            </a:pPr>
            <a:r>
              <a:rPr lang="ru-RU" sz="2639" spc="-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5615636" y="7659530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7835503" y="7659530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78" name="object 35"/>
          <p:cNvSpPr txBox="1"/>
          <p:nvPr/>
        </p:nvSpPr>
        <p:spPr>
          <a:xfrm>
            <a:off x="17107052" y="7997878"/>
            <a:ext cx="725680" cy="43045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1142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379" y="7920612"/>
            <a:ext cx="743904" cy="482532"/>
          </a:xfrm>
          <a:prstGeom prst="rect">
            <a:avLst/>
          </a:prstGeom>
        </p:spPr>
      </p:pic>
      <p:sp>
        <p:nvSpPr>
          <p:cNvPr id="80" name="object 51"/>
          <p:cNvSpPr txBox="1"/>
          <p:nvPr/>
        </p:nvSpPr>
        <p:spPr>
          <a:xfrm>
            <a:off x="14977016" y="7952390"/>
            <a:ext cx="653938" cy="43045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>
              <a:spcBef>
                <a:spcPts val="190"/>
              </a:spcBef>
            </a:pPr>
            <a:r>
              <a:rPr lang="ru-RU" sz="2639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3891" y="6986353"/>
            <a:ext cx="2266832" cy="14419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72181" y="7844638"/>
            <a:ext cx="786144" cy="84850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32732" y="7857538"/>
            <a:ext cx="786144" cy="848506"/>
          </a:xfrm>
          <a:prstGeom prst="rect">
            <a:avLst/>
          </a:prstGeom>
        </p:spPr>
      </p:pic>
      <p:sp>
        <p:nvSpPr>
          <p:cNvPr id="2" name="AutoShape 4" descr="https://xn--80ajiubcgjddoce.xn--p1ai/media/sub/2585/uploads/425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xn--80ajiubcgjddoce.xn--p1ai/media/sub/2585/uploads/425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523" y="2002938"/>
            <a:ext cx="2073327" cy="193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" name="Прямая со стрелкой 80"/>
          <p:cNvCxnSpPr/>
          <p:nvPr/>
        </p:nvCxnSpPr>
        <p:spPr>
          <a:xfrm>
            <a:off x="14197547" y="2859079"/>
            <a:ext cx="4846103" cy="1077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17628061" y="2782548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15290151" y="2782548"/>
            <a:ext cx="160069" cy="13152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solidFill>
                <a:schemeClr val="tx1"/>
              </a:solidFill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8056" y="2910504"/>
            <a:ext cx="786144" cy="848506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06296" y="2911450"/>
            <a:ext cx="786144" cy="848506"/>
          </a:xfrm>
          <a:prstGeom prst="rect">
            <a:avLst/>
          </a:prstGeom>
        </p:spPr>
      </p:pic>
      <p:sp>
        <p:nvSpPr>
          <p:cNvPr id="94" name="object 61"/>
          <p:cNvSpPr txBox="1"/>
          <p:nvPr/>
        </p:nvSpPr>
        <p:spPr>
          <a:xfrm>
            <a:off x="14654049" y="2956983"/>
            <a:ext cx="554033" cy="42622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44">
              <a:spcBef>
                <a:spcPts val="157"/>
              </a:spcBef>
            </a:pPr>
            <a:r>
              <a:rPr lang="ru-RU" sz="2639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bject 61"/>
          <p:cNvSpPr txBox="1"/>
          <p:nvPr/>
        </p:nvSpPr>
        <p:spPr>
          <a:xfrm>
            <a:off x="7372186" y="2931854"/>
            <a:ext cx="229787" cy="426227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20944">
              <a:spcBef>
                <a:spcPts val="157"/>
              </a:spcBef>
            </a:pPr>
            <a:r>
              <a:rPr lang="ru-RU" sz="2639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bject 38"/>
          <p:cNvSpPr txBox="1"/>
          <p:nvPr/>
        </p:nvSpPr>
        <p:spPr>
          <a:xfrm>
            <a:off x="13335586" y="4207930"/>
            <a:ext cx="5936663" cy="45520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 algn="ctr">
              <a:spcBef>
                <a:spcPts val="190"/>
              </a:spcBef>
            </a:pPr>
            <a:r>
              <a:rPr lang="ru-RU" sz="28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«Билет в будущее»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object 60"/>
          <p:cNvSpPr txBox="1"/>
          <p:nvPr/>
        </p:nvSpPr>
        <p:spPr>
          <a:xfrm flipH="1">
            <a:off x="14963106" y="2225241"/>
            <a:ext cx="875349" cy="429400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>
              <a:spcBef>
                <a:spcPts val="181"/>
              </a:spcBef>
            </a:pPr>
            <a:r>
              <a:rPr lang="ru-RU" sz="2639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bject 60"/>
          <p:cNvSpPr txBox="1"/>
          <p:nvPr/>
        </p:nvSpPr>
        <p:spPr>
          <a:xfrm flipH="1">
            <a:off x="9085942" y="2279520"/>
            <a:ext cx="875349" cy="429400"/>
          </a:xfrm>
          <a:prstGeom prst="rect">
            <a:avLst/>
          </a:prstGeom>
        </p:spPr>
        <p:txBody>
          <a:bodyPr vert="horz" wrap="square" lIns="0" tIns="23038" rIns="0" bIns="0" rtlCol="0">
            <a:spAutoFit/>
          </a:bodyPr>
          <a:lstStyle/>
          <a:p>
            <a:pPr marL="20944">
              <a:spcBef>
                <a:spcPts val="181"/>
              </a:spcBef>
            </a:pPr>
            <a:r>
              <a:rPr lang="ru-RU" sz="2639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6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8"/>
          <p:cNvGrpSpPr/>
          <p:nvPr/>
        </p:nvGrpSpPr>
        <p:grpSpPr>
          <a:xfrm>
            <a:off x="1670050" y="8093076"/>
            <a:ext cx="4864209" cy="1157918"/>
            <a:chOff x="2011426" y="3422650"/>
            <a:chExt cx="2228850" cy="655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" name="object 9"/>
            <p:cNvSpPr/>
            <p:nvPr/>
          </p:nvSpPr>
          <p:spPr>
            <a:xfrm>
              <a:off x="201777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1894332" y="0"/>
                  </a:moveTo>
                  <a:lnTo>
                    <a:pt x="0" y="0"/>
                  </a:lnTo>
                  <a:lnTo>
                    <a:pt x="321563" y="321563"/>
                  </a:lnTo>
                  <a:lnTo>
                    <a:pt x="0" y="643127"/>
                  </a:lnTo>
                  <a:lnTo>
                    <a:pt x="1894332" y="643127"/>
                  </a:lnTo>
                  <a:lnTo>
                    <a:pt x="2215896" y="321563"/>
                  </a:lnTo>
                  <a:lnTo>
                    <a:pt x="189433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0"/>
            <p:cNvSpPr/>
            <p:nvPr/>
          </p:nvSpPr>
          <p:spPr>
            <a:xfrm>
              <a:off x="2017776" y="3429000"/>
              <a:ext cx="2216150" cy="643255"/>
            </a:xfrm>
            <a:custGeom>
              <a:avLst/>
              <a:gdLst/>
              <a:ahLst/>
              <a:cxnLst/>
              <a:rect l="l" t="t" r="r" b="b"/>
              <a:pathLst>
                <a:path w="2216150" h="643254">
                  <a:moveTo>
                    <a:pt x="0" y="0"/>
                  </a:moveTo>
                  <a:lnTo>
                    <a:pt x="1894332" y="0"/>
                  </a:lnTo>
                  <a:lnTo>
                    <a:pt x="2215896" y="321563"/>
                  </a:lnTo>
                  <a:lnTo>
                    <a:pt x="1894332" y="643127"/>
                  </a:lnTo>
                  <a:lnTo>
                    <a:pt x="0" y="643127"/>
                  </a:lnTo>
                  <a:lnTo>
                    <a:pt x="321563" y="3215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639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object 11"/>
          <p:cNvSpPr txBox="1"/>
          <p:nvPr/>
        </p:nvSpPr>
        <p:spPr>
          <a:xfrm>
            <a:off x="3956050" y="8499430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3"/>
          <p:cNvSpPr/>
          <p:nvPr/>
        </p:nvSpPr>
        <p:spPr>
          <a:xfrm>
            <a:off x="6089650" y="8104285"/>
            <a:ext cx="4648201" cy="1130097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4" y="0"/>
                </a:moveTo>
                <a:lnTo>
                  <a:pt x="0" y="0"/>
                </a:lnTo>
                <a:lnTo>
                  <a:pt x="321564" y="321563"/>
                </a:lnTo>
                <a:lnTo>
                  <a:pt x="0" y="643127"/>
                </a:lnTo>
                <a:lnTo>
                  <a:pt x="1891284" y="643127"/>
                </a:lnTo>
                <a:lnTo>
                  <a:pt x="2212848" y="321563"/>
                </a:lnTo>
                <a:lnTo>
                  <a:pt x="189128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63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15"/>
          <p:cNvSpPr/>
          <p:nvPr/>
        </p:nvSpPr>
        <p:spPr>
          <a:xfrm>
            <a:off x="10280650" y="8104285"/>
            <a:ext cx="4421487" cy="1130097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8" y="321563"/>
                </a:lnTo>
                <a:lnTo>
                  <a:pt x="189128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639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17"/>
          <p:cNvSpPr/>
          <p:nvPr/>
        </p:nvSpPr>
        <p:spPr>
          <a:xfrm>
            <a:off x="14223197" y="8104285"/>
            <a:ext cx="4753079" cy="1130097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3" y="0"/>
                </a:moveTo>
                <a:lnTo>
                  <a:pt x="0" y="0"/>
                </a:lnTo>
                <a:lnTo>
                  <a:pt x="321563" y="321563"/>
                </a:lnTo>
                <a:lnTo>
                  <a:pt x="0" y="643127"/>
                </a:lnTo>
                <a:lnTo>
                  <a:pt x="1891283" y="643127"/>
                </a:lnTo>
                <a:lnTo>
                  <a:pt x="2212847" y="321563"/>
                </a:lnTo>
                <a:lnTo>
                  <a:pt x="18912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639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16165599" y="8488852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6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38"/>
          <p:cNvSpPr txBox="1"/>
          <p:nvPr/>
        </p:nvSpPr>
        <p:spPr>
          <a:xfrm>
            <a:off x="898405" y="6394353"/>
            <a:ext cx="6430439" cy="824539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 algn="ctr">
              <a:spcBef>
                <a:spcPts val="190"/>
              </a:spcBef>
            </a:pPr>
            <a:r>
              <a:rPr lang="ru-RU" sz="26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</a:t>
            </a:r>
            <a:r>
              <a:rPr sz="26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sz="2600" b="1" spc="-4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ru-RU" sz="26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б» в ГБПОУ РТ «Тувинский техникум информационных технологий»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84850" y="584241"/>
            <a:ext cx="11430000" cy="1489034"/>
          </a:xfrm>
        </p:spPr>
        <p:txBody>
          <a:bodyPr>
            <a:noAutofit/>
          </a:bodyPr>
          <a:lstStyle/>
          <a:p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проекты по цифровизации</a:t>
            </a:r>
          </a:p>
        </p:txBody>
      </p:sp>
      <p:sp>
        <p:nvSpPr>
          <p:cNvPr id="74" name="object 11"/>
          <p:cNvSpPr txBox="1"/>
          <p:nvPr/>
        </p:nvSpPr>
        <p:spPr>
          <a:xfrm>
            <a:off x="7586745" y="8493555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sz="263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bject 11"/>
          <p:cNvSpPr txBox="1"/>
          <p:nvPr/>
        </p:nvSpPr>
        <p:spPr>
          <a:xfrm>
            <a:off x="11957050" y="8499430"/>
            <a:ext cx="886946" cy="427284"/>
          </a:xfrm>
          <a:prstGeom prst="rect">
            <a:avLst/>
          </a:prstGeom>
        </p:spPr>
        <p:txBody>
          <a:bodyPr vert="horz" wrap="square" lIns="0" tIns="20943" rIns="0" bIns="0" rtlCol="0">
            <a:spAutoFit/>
          </a:bodyPr>
          <a:lstStyle/>
          <a:p>
            <a:pPr marL="20944">
              <a:spcBef>
                <a:spcPts val="165"/>
              </a:spcBef>
            </a:pPr>
            <a:r>
              <a:rPr lang="ru-RU" sz="26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sz="26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5" b="94873" l="6039" r="96571">
                        <a14:foregroundMark x1="47799" y1="11816" x2="47799" y2="11816"/>
                        <a14:foregroundMark x1="49028" y1="12695" x2="51024" y2="77832"/>
                        <a14:foregroundMark x1="82753" y1="57959" x2="16786" y2="57031"/>
                        <a14:foregroundMark x1="17861" y1="25391" x2="81525" y2="56787"/>
                        <a14:foregroundMark x1="81269" y1="26904" x2="15711" y2="59229"/>
                        <a14:foregroundMark x1="49028" y1="7813" x2="49284" y2="76904"/>
                        <a14:foregroundMark x1="81934" y1="60791" x2="18936" y2="60498"/>
                        <a14:foregroundMark x1="17707" y1="60645" x2="50205" y2="78223"/>
                        <a14:foregroundMark x1="80604" y1="61914" x2="48618" y2="78076"/>
                        <a14:foregroundMark x1="49130" y1="10010" x2="83930" y2="27686"/>
                        <a14:foregroundMark x1="55988" y1="18994" x2="56653" y2="36133"/>
                        <a14:foregroundMark x1="70931" y1="28320" x2="54913" y2="22949"/>
                        <a14:foregroundMark x1="46059" y1="12695" x2="37718" y2="35400"/>
                        <a14:foregroundMark x1="18219" y1="25391" x2="19294" y2="58350"/>
                        <a14:foregroundMark x1="19038" y1="30908" x2="26151" y2="50000"/>
                        <a14:foregroundMark x1="26561" y1="22168" x2="21187" y2="24609"/>
                        <a14:foregroundMark x1="41760" y1="13721" x2="50512" y2="10645"/>
                        <a14:foregroundMark x1="59110" y1="14111" x2="49028" y2="9619"/>
                        <a14:foregroundMark x1="42272" y1="13184" x2="48362" y2="8984"/>
                        <a14:foregroundMark x1="51842" y1="9375" x2="57728" y2="13086"/>
                        <a14:foregroundMark x1="80860" y1="27832" x2="81013" y2="55518"/>
                        <a14:foregroundMark x1="80706" y1="41797" x2="51024" y2="41797"/>
                        <a14:foregroundMark x1="56295" y1="75146" x2="51586" y2="77441"/>
                        <a14:foregroundMark x1="42579" y1="68604" x2="44319" y2="62549"/>
                        <a14:foregroundMark x1="59365" y1="54102" x2="60184" y2="56152"/>
                        <a14:foregroundMark x1="39765" y1="65381" x2="44985" y2="68213"/>
                        <a14:foregroundMark x1="14739" y1="85254" x2="55322" y2="85400"/>
                        <a14:foregroundMark x1="86643" y1="84863" x2="51433" y2="85107"/>
                        <a14:foregroundMark x1="90276" y1="92676" x2="7472" y2="91650"/>
                        <a14:foregroundMark x1="50512" y1="93213" x2="56551" y2="92578"/>
                        <a14:foregroundMark x1="41351" y1="90381" x2="43501" y2="90918"/>
                        <a14:foregroundMark x1="65814" y1="89746" x2="65814" y2="89746"/>
                        <a14:foregroundMark x1="65251" y1="89990" x2="65251" y2="89893"/>
                        <a14:foregroundMark x1="91351" y1="92285" x2="93245" y2="93066"/>
                        <a14:foregroundMark x1="85005" y1="85010" x2="88127" y2="85400"/>
                        <a14:foregroundMark x1="11924" y1="84082" x2="10440" y2="86035"/>
                        <a14:foregroundMark x1="10696" y1="85254" x2="70522" y2="86670"/>
                        <a14:foregroundMark x1="25230" y1="84766" x2="41760" y2="83838"/>
                        <a14:foregroundMark x1="20522" y1="93701" x2="35159" y2="92676"/>
                        <a14:foregroundMark x1="55988" y1="16016" x2="52661" y2="37305"/>
                        <a14:foregroundMark x1="58444" y1="17432" x2="78710" y2="41553"/>
                        <a14:foregroundMark x1="78557" y1="30664" x2="68117" y2="49121"/>
                        <a14:foregroundMark x1="74565" y1="53467" x2="80860" y2="39990"/>
                        <a14:foregroundMark x1="66479" y1="19238" x2="75640" y2="28467"/>
                        <a14:foregroundMark x1="42835" y1="14893" x2="21750" y2="26416"/>
                        <a14:foregroundMark x1="37718" y1="46387" x2="40686" y2="39746"/>
                        <a14:foregroundMark x1="33675" y1="24609" x2="37615" y2="24609"/>
                        <a14:foregroundMark x1="27533" y1="30371" x2="20010" y2="57324"/>
                        <a14:foregroundMark x1="57369" y1="50000" x2="51996" y2="56006"/>
                        <a14:foregroundMark x1="52354" y1="69092" x2="67707" y2="63574"/>
                        <a14:foregroundMark x1="37718" y1="67041" x2="39765" y2="69727"/>
                        <a14:foregroundMark x1="39355" y1="90625" x2="39765" y2="92676"/>
                        <a14:foregroundMark x1="37615" y1="91162" x2="37615" y2="91162"/>
                        <a14:foregroundMark x1="11924" y1="93213" x2="11924" y2="93213"/>
                        <a14:foregroundMark x1="15558" y1="87549" x2="15558" y2="87549"/>
                        <a14:foregroundMark x1="11515" y1="86133" x2="37462" y2="86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>
          <a:xfrm>
            <a:off x="3346450" y="2957430"/>
            <a:ext cx="3505200" cy="239244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4291369" y="2225677"/>
            <a:ext cx="8326" cy="53349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364200" y="134850"/>
            <a:ext cx="1670050" cy="14050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48" y="2957430"/>
            <a:ext cx="3634102" cy="2392445"/>
          </a:xfrm>
          <a:prstGeom prst="rect">
            <a:avLst/>
          </a:prstGeom>
        </p:spPr>
      </p:pic>
      <p:sp>
        <p:nvSpPr>
          <p:cNvPr id="87" name="object 38"/>
          <p:cNvSpPr txBox="1"/>
          <p:nvPr/>
        </p:nvSpPr>
        <p:spPr>
          <a:xfrm>
            <a:off x="7915740" y="6425130"/>
            <a:ext cx="6307458" cy="793762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 algn="ctr">
              <a:spcBef>
                <a:spcPts val="190"/>
              </a:spcBef>
            </a:pPr>
            <a:r>
              <a:rPr lang="ru-RU" sz="24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</a:t>
            </a:r>
            <a:r>
              <a:rPr lang="ru-RU" sz="2400" b="1" spc="-4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Профессионалитет</a:t>
            </a:r>
            <a:r>
              <a:rPr lang="ru-RU" sz="24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ГБПОУ РТ «</a:t>
            </a:r>
            <a:r>
              <a:rPr lang="ru-RU" sz="26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Тувинский</a:t>
            </a:r>
            <a:r>
              <a:rPr lang="ru-RU" sz="24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агропромышленный техникум»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7328844" y="2220768"/>
            <a:ext cx="0" cy="533989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6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8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50" y="3140075"/>
            <a:ext cx="3180591" cy="1905000"/>
          </a:xfrm>
          <a:prstGeom prst="rect">
            <a:avLst/>
          </a:prstGeom>
        </p:spPr>
      </p:pic>
      <p:sp>
        <p:nvSpPr>
          <p:cNvPr id="92" name="object 38"/>
          <p:cNvSpPr txBox="1"/>
          <p:nvPr/>
        </p:nvSpPr>
        <p:spPr>
          <a:xfrm>
            <a:off x="14998572" y="6527134"/>
            <a:ext cx="4502388" cy="455207"/>
          </a:xfrm>
          <a:prstGeom prst="rect">
            <a:avLst/>
          </a:prstGeom>
        </p:spPr>
        <p:txBody>
          <a:bodyPr vert="horz" wrap="square" lIns="0" tIns="24085" rIns="0" bIns="0" rtlCol="0">
            <a:spAutoFit/>
          </a:bodyPr>
          <a:lstStyle/>
          <a:p>
            <a:pPr marL="20944" algn="ctr">
              <a:spcBef>
                <a:spcPts val="190"/>
              </a:spcBef>
            </a:pPr>
            <a:r>
              <a:rPr lang="ru-RU" sz="2800" b="1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 «Страна мастеров»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0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8051" y="777875"/>
            <a:ext cx="12954000" cy="143853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педагогической практики и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преподавателя в условиях цифровизации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082789" y="133332"/>
            <a:ext cx="1875261" cy="1558943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2279650" y="4241799"/>
            <a:ext cx="7848600" cy="5070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образовательного процесса в условиях цифрового общества, возможности цифровой среды для преподавания ;</a:t>
            </a: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тенденции развития цифровой грамотности граждан ; </a:t>
            </a: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инструменты и ресурсы персональной обучающей среды.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195050" y="4241799"/>
            <a:ext cx="8001000" cy="50704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осознанно формировать персонально-обучающую среду;</a:t>
            </a: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выстраивать систему обучающего контекста на основе открытых цифровых источников;</a:t>
            </a:r>
          </a:p>
          <a:p>
            <a:pPr lvl="0"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образовательные данные;</a:t>
            </a: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применять цифровые технологии смешанного и адаптивного обучения.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17850" y="3140075"/>
            <a:ext cx="6005197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должен знать: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850687" y="3114675"/>
            <a:ext cx="6583363" cy="817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должен уметь: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5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03251" y="3117038"/>
            <a:ext cx="6763542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 данных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64395" y="854075"/>
            <a:ext cx="5302999" cy="1327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унификация и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4650" y="5447260"/>
            <a:ext cx="6934199" cy="14606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взаимодействие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государственными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информационными системами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293726" y="4699545"/>
            <a:ext cx="6616698" cy="13589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процессов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образовательными организациями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450048" y="7069030"/>
            <a:ext cx="5918050" cy="1227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сбор, анализ и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данных для мониторингов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67371" y="2587681"/>
            <a:ext cx="6200727" cy="12512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33143" y="8543993"/>
            <a:ext cx="5832476" cy="12278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доступ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7515265" y="2911474"/>
            <a:ext cx="5432385" cy="4745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9471" y="3829146"/>
            <a:ext cx="47755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единая цифровая образовательная среда </a:t>
            </a:r>
            <a:b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107841" y="165824"/>
            <a:ext cx="1802583" cy="152645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6881857" y="1076902"/>
            <a:ext cx="929061" cy="82312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13437577" y="2671691"/>
            <a:ext cx="823125" cy="82312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Овал 22"/>
          <p:cNvSpPr/>
          <p:nvPr/>
        </p:nvSpPr>
        <p:spPr>
          <a:xfrm>
            <a:off x="13404850" y="4877819"/>
            <a:ext cx="888580" cy="82312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Овал 23"/>
          <p:cNvSpPr/>
          <p:nvPr/>
        </p:nvSpPr>
        <p:spPr>
          <a:xfrm>
            <a:off x="13635636" y="7271413"/>
            <a:ext cx="857458" cy="82312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Овал 24"/>
          <p:cNvSpPr/>
          <p:nvPr/>
        </p:nvSpPr>
        <p:spPr>
          <a:xfrm>
            <a:off x="7833143" y="8599945"/>
            <a:ext cx="939194" cy="82312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603250" y="7656560"/>
            <a:ext cx="6912015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государственных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услуг </a:t>
            </a:r>
          </a:p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8727" y="8234967"/>
            <a:ext cx="989800" cy="823125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Овал 27"/>
          <p:cNvSpPr/>
          <p:nvPr/>
        </p:nvSpPr>
        <p:spPr>
          <a:xfrm>
            <a:off x="401637" y="5777950"/>
            <a:ext cx="939194" cy="823125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Овал 28"/>
          <p:cNvSpPr/>
          <p:nvPr/>
        </p:nvSpPr>
        <p:spPr>
          <a:xfrm>
            <a:off x="742852" y="3427417"/>
            <a:ext cx="913891" cy="823125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124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/>
          <p:cNvSpPr/>
          <p:nvPr/>
        </p:nvSpPr>
        <p:spPr>
          <a:xfrm>
            <a:off x="7771041" y="1082675"/>
            <a:ext cx="12034610" cy="944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верифицированные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онлайн-платформы и электронные учебники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включенные в федеральный перечень электронных образовательных ресурсов;</a:t>
            </a:r>
          </a:p>
          <a:p>
            <a:pPr lvl="0" algn="just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программы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Профессионалитет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использованием инструментально-технологической основы цифрового образовательного ресурса, обеспечивающего доступ к справочным, информационным материалам и ЦОК;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 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учебно-производственных комплексов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(МИП);</a:t>
            </a:r>
          </a:p>
          <a:p>
            <a:pPr lvl="0"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цифровой сервис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«Мой колледж» - «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Дневник.ру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/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мониторинговая система: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СПО-1, СПО-2, СПО-Мониторинг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сайт образовательной организации,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Госпаблики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ВКонтакте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«Одноклассники», «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Телеграм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»);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зачисление в профессиональную образовательную организацию через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Госуслуги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портал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«Работа в России»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аккаунт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регистрации в любом сервисе или на любом сайте…</a:t>
            </a:r>
          </a:p>
          <a:p>
            <a:pPr lvl="0" algn="just"/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13"/>
          <p:cNvSpPr/>
          <p:nvPr/>
        </p:nvSpPr>
        <p:spPr>
          <a:xfrm>
            <a:off x="5853727" y="6035675"/>
            <a:ext cx="1917314" cy="457200"/>
          </a:xfrm>
          <a:custGeom>
            <a:avLst/>
            <a:gdLst/>
            <a:ahLst/>
            <a:cxnLst/>
            <a:rect l="l" t="t" r="r" b="b"/>
            <a:pathLst>
              <a:path w="2212975" h="643254">
                <a:moveTo>
                  <a:pt x="1891284" y="0"/>
                </a:moveTo>
                <a:lnTo>
                  <a:pt x="0" y="0"/>
                </a:lnTo>
                <a:lnTo>
                  <a:pt x="321564" y="321563"/>
                </a:lnTo>
                <a:lnTo>
                  <a:pt x="0" y="643127"/>
                </a:lnTo>
                <a:lnTo>
                  <a:pt x="1891284" y="643127"/>
                </a:lnTo>
                <a:lnTo>
                  <a:pt x="2212848" y="321563"/>
                </a:lnTo>
                <a:lnTo>
                  <a:pt x="189128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364200" y="134850"/>
            <a:ext cx="1670050" cy="1405025"/>
          </a:xfrm>
          <a:prstGeom prst="rect">
            <a:avLst/>
          </a:prstGeom>
        </p:spPr>
      </p:pic>
      <p:sp>
        <p:nvSpPr>
          <p:cNvPr id="9" name="AutoShape 2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4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utoShape 6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utoShape 8" descr="C:\Users\ochur\Desktop\%D0%A1%D0%AA%D0%95%D0%97%D0%94 - 2023\%D0%9A%D0%B0%D1%80%D1%82%D0%B8%D0%BD%D0%BA%D0%B8\%D0%B4%D0%B5%D0%BC%D0%BE%D0%B3%D1%80%D0%B0%D1%84%D0%B8%D1%8F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307975" y="3575539"/>
            <a:ext cx="5545752" cy="54319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b="1" kern="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3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Современная цифровая образовательная среда </a:t>
            </a:r>
            <a:b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47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1475</TotalTime>
  <Words>891</Words>
  <Application>Microsoft Office PowerPoint</Application>
  <PresentationFormat>Произвольный</PresentationFormat>
  <Paragraphs>123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Office Theme</vt:lpstr>
      <vt:lpstr>Презентация PowerPoint</vt:lpstr>
      <vt:lpstr>Цели и задачи цифровизации  в системе образования:</vt:lpstr>
      <vt:lpstr>Законодательство в сфере СПО: цифровизация  </vt:lpstr>
      <vt:lpstr>Законодательство в сфере СПО:  информационная открытость</vt:lpstr>
      <vt:lpstr>Образовательные проекты по цифровизации</vt:lpstr>
      <vt:lpstr> Образовательные проекты по цифровизации</vt:lpstr>
      <vt:lpstr>Изменение педагогической практики и  роли преподавателя в условиях цифровизации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123</cp:lastModifiedBy>
  <cp:revision>202</cp:revision>
  <cp:lastPrinted>2023-02-09T09:22:46Z</cp:lastPrinted>
  <dcterms:created xsi:type="dcterms:W3CDTF">2023-01-31T04:04:25Z</dcterms:created>
  <dcterms:modified xsi:type="dcterms:W3CDTF">2023-02-09T11:23:15Z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