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70" r:id="rId6"/>
    <p:sldId id="264" r:id="rId7"/>
    <p:sldId id="269" r:id="rId8"/>
    <p:sldId id="268" r:id="rId9"/>
    <p:sldId id="266" r:id="rId10"/>
    <p:sldId id="265" r:id="rId11"/>
    <p:sldId id="267" r:id="rId12"/>
    <p:sldId id="271" r:id="rId13"/>
  </p:sldIdLst>
  <p:sldSz cx="20104100" cy="11309350"/>
  <p:notesSz cx="20104100" cy="1130935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ruk Cyr" charset="-52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5"/>
    <a:srgbClr val="FFFFCC"/>
    <a:srgbClr val="D2F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66" d="100"/>
          <a:sy n="66" d="100"/>
        </p:scale>
        <p:origin x="6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32352631940394E-2"/>
          <c:y val="5.3885419711423486E-2"/>
          <c:w val="0.89645230243353857"/>
          <c:h val="0.72889671299125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1.5372982447362666E-2"/>
                  <c:y val="5.251727280696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0E-422F-9DF9-68F60A87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ТРУДОВЫЕ РЕСУРСЫ</c:v>
                </c:pt>
                <c:pt idx="1">
                  <c:v>ЗАНЯТЫЕ В ЭКОНОМИКЕ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177.1</c:v>
                </c:pt>
                <c:pt idx="1">
                  <c:v>101.9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E-4BC2-8293-A4F8DF0AF957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1314972861759312E-17"/>
                  <c:y val="-2.10069091227878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0E-422F-9DF9-68F60A87DE6C}"/>
                </c:ext>
              </c:extLst>
            </c:dLbl>
            <c:dLbl>
              <c:idx val="1"/>
              <c:layout>
                <c:manualLayout>
                  <c:x val="-1.7081091608180741E-3"/>
                  <c:y val="1.83810454824393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0E-422F-9DF9-68F60A87DE6C}"/>
                </c:ext>
              </c:extLst>
            </c:dLbl>
            <c:dLbl>
              <c:idx val="2"/>
              <c:layout>
                <c:manualLayout>
                  <c:x val="0"/>
                  <c:y val="-2.62586364034848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0E-422F-9DF9-68F60A87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Лист1!$B$2:$D$2</c:f>
              <c:strCache>
                <c:ptCount val="3"/>
                <c:pt idx="0">
                  <c:v>ТРУДОВЫЕ РЕСУРСЫ</c:v>
                </c:pt>
                <c:pt idx="1">
                  <c:v>ЗАНЯТЫЕ В ЭКОНОМИКЕ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197.7</c:v>
                </c:pt>
                <c:pt idx="1">
                  <c:v>117</c:v>
                </c:pt>
                <c:pt idx="2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E-4BC2-8293-A4F8DF0AF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6"/>
        <c:axId val="152685688"/>
        <c:axId val="152687256"/>
      </c:barChart>
      <c:catAx>
        <c:axId val="15268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687256"/>
        <c:crosses val="autoZero"/>
        <c:auto val="1"/>
        <c:lblAlgn val="ctr"/>
        <c:lblOffset val="100"/>
        <c:noMultiLvlLbl val="0"/>
      </c:catAx>
      <c:valAx>
        <c:axId val="152687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685688"/>
        <c:crosses val="autoZero"/>
        <c:crossBetween val="between"/>
      </c:valAx>
      <c:spPr>
        <a:ln w="38100">
          <a:solidFill>
            <a:schemeClr val="bg1"/>
          </a:solidFill>
        </a:ln>
      </c:spPr>
    </c:plotArea>
    <c:legend>
      <c:legendPos val="b"/>
      <c:overlay val="0"/>
      <c:txPr>
        <a:bodyPr rot="0" vert="horz"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D9-4BCC-B827-C1A7942F035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D9-4BCC-B827-C1A7942F035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D9-4BCC-B827-C1A7942F035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D9-4BCC-B827-C1A7942F035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D9-4BCC-B827-C1A7942F035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D9-4BCC-B827-C1A7942F0353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D9-4BCC-B827-C1A7942F035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D9-4BCC-B827-C1A7942F035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D9-4BCC-B827-C1A7942F03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18-20 лет</c:v>
                </c:pt>
                <c:pt idx="1">
                  <c:v>21-25 лет</c:v>
                </c:pt>
                <c:pt idx="2">
                  <c:v>26-30 лет</c:v>
                </c:pt>
                <c:pt idx="3">
                  <c:v>31-35 лет</c:v>
                </c:pt>
                <c:pt idx="4">
                  <c:v>36-40 лет</c:v>
                </c:pt>
                <c:pt idx="5">
                  <c:v>41-45 лет</c:v>
                </c:pt>
                <c:pt idx="6">
                  <c:v>46-50 лет</c:v>
                </c:pt>
                <c:pt idx="7">
                  <c:v>51-55 лет</c:v>
                </c:pt>
                <c:pt idx="8">
                  <c:v>56 и выше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80</c:v>
                </c:pt>
                <c:pt idx="1">
                  <c:v>249</c:v>
                </c:pt>
                <c:pt idx="2">
                  <c:v>315</c:v>
                </c:pt>
                <c:pt idx="3">
                  <c:v>444</c:v>
                </c:pt>
                <c:pt idx="4">
                  <c:v>330</c:v>
                </c:pt>
                <c:pt idx="5">
                  <c:v>284</c:v>
                </c:pt>
                <c:pt idx="6">
                  <c:v>283</c:v>
                </c:pt>
                <c:pt idx="7">
                  <c:v>145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2-0E4E-9D62-E876C89E0C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688040"/>
        <c:axId val="152688432"/>
      </c:barChart>
      <c:catAx>
        <c:axId val="15268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88432"/>
        <c:crosses val="autoZero"/>
        <c:auto val="1"/>
        <c:lblAlgn val="ctr"/>
        <c:lblOffset val="100"/>
        <c:noMultiLvlLbl val="0"/>
      </c:catAx>
      <c:valAx>
        <c:axId val="15268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68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AA851-404F-4734-9FCB-56FB7B7E25D7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06251-1805-4AD1-82D8-3892F6DB6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9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5D33-6986-4D40-BD94-4A2CBB57C0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3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63526"/>
              </p:ext>
            </p:extLst>
          </p:nvPr>
        </p:nvGraphicFramePr>
        <p:xfrm>
          <a:off x="450850" y="1997075"/>
          <a:ext cx="19126202" cy="799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7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7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7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633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97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</a:t>
                      </a:r>
                      <a:endParaRPr lang="ru-RU" sz="3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18-20 лет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21-25 лет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26-30 лет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31-35 лет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36-40 лет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41-45 лет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46-50 лет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51-55 лет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и выше</a:t>
                      </a:r>
                      <a:endParaRPr lang="ru-RU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транспортный техникум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сельскохозяйственный техникум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техникум агротехнологий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строительный техникум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политтехнический техникум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Ак-Довуракский горный техникум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технологический техникум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техникум народных промыслов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агропромышленный техникум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8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колледж искусств им. А. Б. </a:t>
                      </a:r>
                      <a:r>
                        <a:rPr lang="ru-RU" sz="24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Чыргал-оола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техникум экономики и права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медицинский колледж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педагогический колледж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техникум информационных технологий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горнотехнический техникум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Училище олимпийского резерва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 ТПТ в с. </a:t>
                      </a:r>
                      <a:r>
                        <a:rPr lang="ru-RU" sz="24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Хову</a:t>
                      </a:r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24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Аксы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ТСТ в г.Шагонар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84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4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 b="0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  <a:alpha val="1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27850" y="250599"/>
            <a:ext cx="127884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БЕЗРАБОТНЫХ ГРАЖДАН </a:t>
            </a:r>
          </a:p>
          <a:p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УЧЕБНЫМ ЗАВЕДЕНИЯМ </a:t>
            </a:r>
          </a:p>
        </p:txBody>
      </p:sp>
    </p:spTree>
    <p:extLst>
      <p:ext uri="{BB962C8B-B14F-4D97-AF65-F5344CB8AC3E}">
        <p14:creationId xmlns:p14="http://schemas.microsoft.com/office/powerpoint/2010/main" val="62355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250" y="320675"/>
              <a:ext cx="2672599" cy="1328001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28264"/>
              </p:ext>
            </p:extLst>
          </p:nvPr>
        </p:nvGraphicFramePr>
        <p:xfrm>
          <a:off x="1593849" y="1954089"/>
          <a:ext cx="17678400" cy="86448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3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</a:t>
                      </a:r>
                      <a:r>
                        <a:rPr lang="ru-RU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Контактные данные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транспортный техникум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Сенников Ю.Н.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сельскохозяйственный техникум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техникум информационных технологий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строительный техникум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строительный техникум филиал в </a:t>
                      </a:r>
                      <a:r>
                        <a:rPr lang="ru-RU" sz="2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Шагонаре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политехнический техникум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политехнический техникум филиал в </a:t>
                      </a:r>
                      <a:r>
                        <a:rPr lang="ru-RU" sz="2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Хову</a:t>
                      </a:r>
                      <a:r>
                        <a:rPr lang="ru-RU" sz="2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2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Аксы</a:t>
                      </a:r>
                      <a:endParaRPr lang="ru-RU" sz="26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Ак-</a:t>
                      </a:r>
                      <a:r>
                        <a:rPr lang="ru-RU" sz="2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Довуракский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горный техникум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Сарыглар Г.А.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технологический техникум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техникум </a:t>
                      </a:r>
                      <a:r>
                        <a:rPr lang="ru-RU" sz="2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агротехнологий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агропромышленный техникум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Баркова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О.П.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горнотехнический техникум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Тувинский техникум народных промыслов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Донгак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Ч.Ш.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техникум экономики права 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Училище олимпийского резерва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колледж искусств им. А. Б. </a:t>
                      </a:r>
                      <a:r>
                        <a:rPr lang="ru-RU" sz="2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Чыргал-оола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Губарева С.М.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медицинский колледж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 педагогический колледж</a:t>
                      </a:r>
                      <a:endParaRPr lang="ru-RU" sz="28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31177" y="299935"/>
            <a:ext cx="16002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СПО В ПОРТАЛЕ 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63983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250" y="320675"/>
              <a:ext cx="2672599" cy="1328001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44" y="536913"/>
            <a:ext cx="14967605" cy="778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7848" y="6797675"/>
            <a:ext cx="11609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9139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6677" y="1238003"/>
              <a:ext cx="8659422" cy="86594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9688" y="4620638"/>
            <a:ext cx="15773400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pc="5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Взаимодействие СПО  РТ  с  порталом </a:t>
            </a:r>
            <a:br>
              <a:rPr lang="ru-RU" spc="5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pc="5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Работа России</a:t>
            </a:r>
            <a:endParaRPr spc="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31387" y="9312759"/>
            <a:ext cx="699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Увангур Амур Кара-Хунаевич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52" y="909254"/>
            <a:ext cx="6439072" cy="33738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8650" y="842210"/>
            <a:ext cx="13868400" cy="804066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ПРОГНОЗ БАЛАНСА ТРУДОВЫХ РЕСУРСОВ</a:t>
            </a:r>
          </a:p>
        </p:txBody>
      </p:sp>
      <p:graphicFrame>
        <p:nvGraphicFramePr>
          <p:cNvPr id="6" name="Объект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2234627"/>
              </p:ext>
            </p:extLst>
          </p:nvPr>
        </p:nvGraphicFramePr>
        <p:xfrm>
          <a:off x="574675" y="3749675"/>
          <a:ext cx="90201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14050" y="4054475"/>
            <a:ext cx="8153400" cy="4824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Изменения связаны в том числе и с параметрическими изменениями пенсионного законодательства в части увеличения пенсионного возраста (начиная с 2019 года)</a:t>
            </a:r>
          </a:p>
          <a:p>
            <a:pPr marL="278606" indent="-278606" algn="just">
              <a:buFont typeface="Arial" panose="020B0604020202020204" pitchFamily="34" charset="0"/>
              <a:buChar char="•"/>
            </a:pP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1" name="Заголовок 9"/>
          <p:cNvSpPr txBox="1">
            <a:spLocks/>
          </p:cNvSpPr>
          <p:nvPr/>
        </p:nvSpPr>
        <p:spPr>
          <a:xfrm>
            <a:off x="6454494" y="973874"/>
            <a:ext cx="12596857" cy="1661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/>
            <a:r>
              <a:rPr lang="ru-RU" sz="3600" b="1" kern="0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ИНДИВИДУАЛЬНАЯ ПРОГРАММА СОЦИАЛЬНО-ЭКОНОМИЧЕСКОГО РАЗВИТИЯ РЕСПУБЛИКИ ТЫВА</a:t>
            </a:r>
            <a:br>
              <a:rPr lang="ru-RU" sz="3600" b="1" kern="0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3600" b="1" kern="0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 2023-2024 ГОДЫ</a:t>
            </a:r>
            <a:endParaRPr lang="en-US" sz="3600" b="1" kern="0" dirty="0">
              <a:solidFill>
                <a:srgbClr val="FFC000"/>
              </a:solidFill>
              <a:latin typeface="Times New Roman" pitchFamily="18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699992" y="3493987"/>
            <a:ext cx="16048258" cy="70008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 - 668 рабочих мест.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производства кирпича – 100 рабочих мест.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производства железобетонных изделий – 100 рабочих мест.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производства строительных материалов – 45 рабочих места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цеха по первичной обработке шерсти– 33 рабочих места.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проработке вопроса по созданию особой экономической зоны туристско-рекреационного кластера в Республике Тыва – 300 рабочих мест.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санаторно-курортного и оздоровительного комплекса «Чедер» - 100 рабочих мест.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малого и среднего предпринимательства – 500 рабочих мест.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лесоперерабатывающего производства с полным замкнутым циклом – 70 рабочих мест.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круглогодичного тепличного комплекса – 62 рабочих места.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комплекса по переработке дикоросов – 43 рабочих места.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оздоровительного комплекса "Марал - Тува" – 90 рабочих мест.</a:t>
            </a:r>
          </a:p>
          <a:p>
            <a:pPr marL="371475" indent="-371475">
              <a:buFontTx/>
              <a:buAutoNum type="arabicPeriod"/>
            </a:pP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0104099" cy="11308556"/>
          </a:xfrm>
          <a:prstGeom prst="rect">
            <a:avLst/>
          </a:prstGeom>
        </p:spPr>
      </p:pic>
      <p:pic>
        <p:nvPicPr>
          <p:cNvPr id="23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650" y="396875"/>
            <a:ext cx="3205999" cy="1632801"/>
          </a:xfrm>
          <a:prstGeom prst="rect">
            <a:avLst/>
          </a:prstGeom>
        </p:spPr>
      </p:pic>
      <p:sp>
        <p:nvSpPr>
          <p:cNvPr id="11" name="Пятиугольник 10"/>
          <p:cNvSpPr/>
          <p:nvPr/>
        </p:nvSpPr>
        <p:spPr>
          <a:xfrm rot="5400000">
            <a:off x="2615869" y="948532"/>
            <a:ext cx="1003589" cy="4976592"/>
          </a:xfrm>
          <a:prstGeom prst="homePlate">
            <a:avLst/>
          </a:prstGeom>
          <a:solidFill>
            <a:srgbClr val="CCECFF">
              <a:alpha val="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16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сферы туризма</a:t>
            </a:r>
          </a:p>
          <a:p>
            <a:pPr algn="ctr"/>
            <a:endParaRPr lang="ru-RU" sz="805" b="1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093" y="4322077"/>
            <a:ext cx="4976592" cy="5660671"/>
          </a:xfrm>
          <a:prstGeom prst="rect">
            <a:avLst/>
          </a:prstGeom>
          <a:solidFill>
            <a:srgbClr val="CCECFF">
              <a:alpha val="0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8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268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автотуристического кластера «Гостеприимная Тува»</a:t>
            </a:r>
          </a:p>
          <a:p>
            <a:pPr algn="ctr"/>
            <a:endParaRPr lang="ru-RU" sz="268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8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Горнолыжный туристический комплекс «Тайга»</a:t>
            </a:r>
          </a:p>
          <a:p>
            <a:pPr algn="ctr"/>
            <a:endParaRPr lang="ru-RU" sz="268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8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Туристический комплекс «Чагытай»</a:t>
            </a:r>
          </a:p>
          <a:p>
            <a:pPr algn="ctr"/>
            <a:endParaRPr lang="ru-RU" sz="268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8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Туристическая этническая деревня в Пий-Хемском </a:t>
            </a:r>
          </a:p>
          <a:p>
            <a:pPr algn="ctr"/>
            <a:r>
              <a:rPr lang="ru-RU" sz="268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9650" y="2898486"/>
            <a:ext cx="13411200" cy="1003589"/>
          </a:xfrm>
          <a:prstGeom prst="rect">
            <a:avLst/>
          </a:prstGeom>
          <a:solidFill>
            <a:srgbClr val="CCECFF">
              <a:alpha val="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горно-обогатительного комбината на базе медно-порфирового месторождения Ак-</a:t>
            </a:r>
            <a:r>
              <a:rPr lang="ru-RU" altLang="ru-RU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9650" y="4183549"/>
            <a:ext cx="13411200" cy="6329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РАБОТНИКИ  СО СРЕДНИМ ПРОФЕССИОНАЛЬНЫМ  ОБРАЗОВАНИЕМ – 889 ЧЕЛ.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75350" y="5006567"/>
            <a:ext cx="13639800" cy="2248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875" indent="-3828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Слесари, станочники РММ (ремонтно-механические мастера) – 216 человек;</a:t>
            </a:r>
          </a:p>
          <a:p>
            <a:pPr marL="382875" indent="-3828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обогатительной фабрики (операторы, дробильщики, флотаторы, аппаратчики, машинисты крана и т.д.) – 182 чел.; </a:t>
            </a:r>
          </a:p>
          <a:p>
            <a:pPr marL="382875" indent="-3828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Электромонтеры, электрослесари – 90 чел.; сварщики – 49 чел.;</a:t>
            </a:r>
          </a:p>
          <a:p>
            <a:pPr marL="382875" indent="-3828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Фельдшеры, медсестры – 31 чел.; повара – 212 чел.</a:t>
            </a:r>
          </a:p>
          <a:p>
            <a:pPr marL="382875" indent="-382875">
              <a:buFont typeface="Arial" panose="020B0604020202020204" pitchFamily="34" charset="0"/>
              <a:buChar char="•"/>
            </a:pPr>
            <a:endParaRPr lang="ru-RU" sz="20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62582" y="7254875"/>
            <a:ext cx="13638267" cy="75194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altLang="ru-RU" sz="2400" b="1" dirty="0">
                <a:solidFill>
                  <a:srgbClr val="D2FEB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РАБОТНИКИ  С НАЧАЛЬНЫМ  ПРОФЕССИОНАЛЬНЫМ  ОБРАЗОВАНИЕМ – 1199 ЧЕЛ.</a:t>
            </a:r>
            <a:endParaRPr lang="ru-RU" sz="2400" b="1" dirty="0">
              <a:solidFill>
                <a:srgbClr val="D2FE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2582" y="8079380"/>
            <a:ext cx="13638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875" indent="-3828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D2FE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 карьерного автосамосвала БЕЛАЗ – 587 чел.; </a:t>
            </a:r>
          </a:p>
          <a:p>
            <a:pPr marL="382875" indent="-3828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D2FE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 контейнеровоза 5685С5-20.1 – 163 чел.;</a:t>
            </a:r>
          </a:p>
          <a:p>
            <a:pPr marL="382875" indent="-3828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D2FE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 пассажирских автобусов – 59 чел.;</a:t>
            </a:r>
          </a:p>
          <a:p>
            <a:pPr marL="382875" indent="-382875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D2FE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Экскаваторщики – 135 чел.; бульдозеристы – 82 чел.; другие водители – 390 чел</a:t>
            </a:r>
            <a:r>
              <a:rPr lang="ru-RU" sz="2010" b="1" dirty="0">
                <a:solidFill>
                  <a:srgbClr val="D2FE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10" dirty="0">
              <a:solidFill>
                <a:srgbClr val="D2FE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  <p:sp>
        <p:nvSpPr>
          <p:cNvPr id="25" name="Заголовок 9"/>
          <p:cNvSpPr txBox="1">
            <a:spLocks/>
          </p:cNvSpPr>
          <p:nvPr/>
        </p:nvSpPr>
        <p:spPr>
          <a:xfrm>
            <a:off x="4108450" y="557912"/>
            <a:ext cx="15697200" cy="1661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/>
            <a:r>
              <a:rPr lang="ru-RU" sz="3600" b="1" kern="0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ИНДИВИДУАЛЬНАЯ ПРОГРАММА СОЦИАЛЬНО-ЭКОНОМИЧЕСКОГО РАЗВИТИЯ РЕСПУБЛИКИ ТЫВА</a:t>
            </a:r>
            <a:br>
              <a:rPr lang="ru-RU" sz="3600" b="1" kern="0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3600" b="1" kern="0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 2023-2024 ГОДЫ</a:t>
            </a:r>
            <a:endParaRPr lang="en-US" sz="3600" b="1" kern="0" dirty="0">
              <a:solidFill>
                <a:srgbClr val="FFC000"/>
              </a:solidFill>
              <a:latin typeface="Times New Roman" pitchFamily="18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2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504" y="419413"/>
              <a:ext cx="4690946" cy="249206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54" y="785175"/>
            <a:ext cx="13556497" cy="1676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ПОТРЕБНОСТИ В КАДРАХ СТРОИТЕЛЬНОЙ ОТРАСЛИ РЕСПУБЛИКИ ТЫВА  2023 – 2024гг.</a:t>
            </a:r>
            <a:r>
              <a:rPr lang="ru-RU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994650" y="3246749"/>
            <a:ext cx="11658600" cy="65593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4400" b="1" kern="0" spc="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Каменщик – 400 человек</a:t>
            </a:r>
          </a:p>
          <a:p>
            <a:pPr fontAlgn="t"/>
            <a:r>
              <a:rPr lang="ru-RU" sz="4400" b="1" kern="0" spc="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Бетонщики – 400 человек</a:t>
            </a:r>
          </a:p>
          <a:p>
            <a:pPr fontAlgn="t"/>
            <a:r>
              <a:rPr lang="ru-RU" sz="4400" b="1" kern="0" spc="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 – маляры – 300 человек</a:t>
            </a:r>
          </a:p>
          <a:p>
            <a:pPr fontAlgn="t"/>
            <a:r>
              <a:rPr lang="ru-RU" sz="4400" b="1" kern="0" spc="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Слесари, станочники РММ – 236 человек</a:t>
            </a:r>
          </a:p>
          <a:p>
            <a:pPr fontAlgn="t"/>
            <a:r>
              <a:rPr lang="ru-RU" sz="4400" b="1" kern="0" spc="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Сварщики – 50 человек</a:t>
            </a:r>
          </a:p>
          <a:p>
            <a:pPr fontAlgn="t"/>
            <a:r>
              <a:rPr lang="ru-RU" sz="4400" b="1" kern="0" spc="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Плотники – 45 человек</a:t>
            </a:r>
          </a:p>
          <a:p>
            <a:pPr fontAlgn="t"/>
            <a:r>
              <a:rPr lang="ru-RU" sz="4400" b="1" kern="0" spc="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Разнорабочие – 40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366194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50850" y="244475"/>
            <a:ext cx="20104100" cy="11308715"/>
            <a:chOff x="0" y="0"/>
            <a:chExt cx="20104100" cy="113087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0" name="Объект 4"/>
          <p:cNvSpPr txBox="1">
            <a:spLocks/>
          </p:cNvSpPr>
          <p:nvPr/>
        </p:nvSpPr>
        <p:spPr>
          <a:xfrm>
            <a:off x="1212850" y="4435475"/>
            <a:ext cx="11989553" cy="58674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2023 год:</a:t>
            </a:r>
          </a:p>
          <a:p>
            <a:endParaRPr lang="ru-RU" sz="28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трудоустроенных граждан в общей численности граждан, обратившихся за содействием в поиске подходящей работы – 55%</a:t>
            </a:r>
          </a:p>
          <a:p>
            <a:pPr marL="514350" indent="-514350">
              <a:buAutoNum type="arabicPeriod"/>
            </a:pPr>
            <a:endParaRPr lang="ru-RU" sz="28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трудоустроенных граждан в возрасте 14-34 лет в общей численности зарегистрированных в отчетном периоде безработных граждан – 65%</a:t>
            </a:r>
          </a:p>
          <a:p>
            <a:pPr marL="514350" indent="-514350">
              <a:buAutoNum type="arabicPeriod"/>
            </a:pPr>
            <a:endParaRPr lang="ru-RU" sz="28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открывших собственное дело в общей численности зарегистрированных в отчетном периоде безработных граждан – 0,3%</a:t>
            </a:r>
          </a:p>
          <a:p>
            <a:endParaRPr lang="ru-RU" sz="2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6165850" y="937717"/>
            <a:ext cx="13407578" cy="13895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МИНИСТЕРСТВО ТРУДА И СОЦИАЛЬНОЙ ЗАЩИТЫ </a:t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РОССИЙСКОЙ ФЕДЕРАЦИИ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102" y="3264962"/>
            <a:ext cx="5606192" cy="7037913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6407931" y="973874"/>
            <a:ext cx="13321519" cy="13280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МИНИСТЕРСТВО ТРУДА И СОЦИАЛЬНОЙ ПОЛИТИКИ  </a:t>
            </a:r>
            <a:b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РЕСПУБЛИКИ ТЫВА</a:t>
            </a:r>
            <a:endParaRPr lang="ru-RU" sz="217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7931" y="3209277"/>
            <a:ext cx="815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Принимаемые меры: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355851" y="4130675"/>
            <a:ext cx="7833498" cy="654756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107287" tIns="53643" rIns="107287" bIns="53643" rtlCol="0">
            <a:normAutofit fontScale="85000" lnSpcReduction="20000"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социальному контракту: </a:t>
            </a:r>
          </a:p>
          <a:p>
            <a:pPr marL="0" indent="0">
              <a:buFont typeface="Arial" pitchFamily="34" charset="0"/>
              <a:buNone/>
            </a:pP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«Поиск работы»</a:t>
            </a:r>
          </a:p>
          <a:p>
            <a:pPr marL="0" indent="0">
              <a:buFont typeface="Arial" pitchFamily="34" charset="0"/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Трудоустройство – 1200 чел. </a:t>
            </a:r>
          </a:p>
          <a:p>
            <a:pPr marL="0" indent="0">
              <a:buFont typeface="Arial" pitchFamily="34" charset="0"/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Обучение – 100 чел.</a:t>
            </a:r>
          </a:p>
          <a:p>
            <a:pPr marL="0" indent="0">
              <a:buFont typeface="Arial" pitchFamily="34" charset="0"/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Стажировка – 29 чел. </a:t>
            </a:r>
          </a:p>
          <a:p>
            <a:pPr marL="0" indent="0">
              <a:buFont typeface="Arial" pitchFamily="34" charset="0"/>
              <a:buNone/>
            </a:pP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Направление «Осуществление индивидуальной предпринимательской деятельности (самозанятости)» – 1050 чел.</a:t>
            </a:r>
          </a:p>
          <a:p>
            <a:pPr marL="0" indent="0">
              <a:buFont typeface="Arial" pitchFamily="34" charset="0"/>
              <a:buNone/>
            </a:pP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Направление «Ведение личного подсобного хозяйства» – 730 чел.</a:t>
            </a:r>
          </a:p>
          <a:p>
            <a:pPr marL="0" indent="0">
              <a:buFont typeface="Arial" pitchFamily="34" charset="0"/>
              <a:buNone/>
            </a:pP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Направление «Иные мероприятия на преодоление ТЖС – 900 чел.</a:t>
            </a:r>
          </a:p>
          <a:p>
            <a:pPr>
              <a:buFontTx/>
              <a:buChar char="-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581167" y="4130675"/>
            <a:ext cx="7970788" cy="654756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Постановлению Правительства РФ 362 от 13.03.2021 г.: </a:t>
            </a:r>
          </a:p>
          <a:p>
            <a:endParaRPr lang="ru-RU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1. Стимулирование работодателей при приеме на работу безработных граждан.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endParaRPr lang="ru-RU" sz="2800" b="1" kern="0" dirty="0">
              <a:solidFill>
                <a:srgbClr val="FFC000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2. Возмещение затрат на частичную оплату труда из расчета 29 560,4,- тыс. рублей на 1 человека за 1 месяц работы.</a:t>
            </a:r>
          </a:p>
          <a:p>
            <a:pPr algn="just"/>
            <a:endParaRPr lang="ru-RU" sz="2800" b="1" kern="0" dirty="0">
              <a:solidFill>
                <a:srgbClr val="FFC000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3. Оказание поддержки в размере прожиточного минимума по </a:t>
            </a:r>
            <a:r>
              <a:rPr lang="ru-RU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соцконтракту</a:t>
            </a:r>
            <a:r>
              <a:rPr lang="ru-RU" sz="2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 (-15 826 рублей).</a:t>
            </a:r>
          </a:p>
          <a:p>
            <a:pPr algn="just"/>
            <a:endParaRPr lang="ru-RU" sz="2800" b="1" kern="0" dirty="0">
              <a:solidFill>
                <a:srgbClr val="FFC000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6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1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140" y="9680377"/>
            <a:ext cx="3108960" cy="162897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20409340"/>
              </p:ext>
            </p:extLst>
          </p:nvPr>
        </p:nvGraphicFramePr>
        <p:xfrm>
          <a:off x="6851650" y="2392665"/>
          <a:ext cx="12183533" cy="728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79321" y="753972"/>
            <a:ext cx="14020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СОСТАВ БЕЗРАБОТНЫХ ГРАЖДАН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802" y="3654416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безработных граждан </a:t>
            </a:r>
          </a:p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31.01.2023 г.: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479" y="5050458"/>
            <a:ext cx="50663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E7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безработных граждан, состоящих на учете - 6097</a:t>
            </a:r>
          </a:p>
          <a:p>
            <a:r>
              <a:rPr lang="ru-RU" sz="3200" b="1" dirty="0">
                <a:solidFill>
                  <a:srgbClr val="FFE7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со средним специальным образованием – 2177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40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1140</Words>
  <Application>Microsoft Office PowerPoint</Application>
  <PresentationFormat>Произвольный</PresentationFormat>
  <Paragraphs>401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Druk Cyr</vt:lpstr>
      <vt:lpstr>Calibri</vt:lpstr>
      <vt:lpstr>Times New Roman</vt:lpstr>
      <vt:lpstr>Wingdings</vt:lpstr>
      <vt:lpstr>Office Theme</vt:lpstr>
      <vt:lpstr>Презентация PowerPoint</vt:lpstr>
      <vt:lpstr>Взаимодействие СПО  РТ  с  порталом  Работа России</vt:lpstr>
      <vt:lpstr>ПРОГНОЗ БАЛАНСА ТРУДОВЫХ РЕСУРСОВ</vt:lpstr>
      <vt:lpstr>Презентация PowerPoint</vt:lpstr>
      <vt:lpstr>Презентация PowerPoint</vt:lpstr>
      <vt:lpstr>ПРОГНОЗ ПОТРЕБНОСТИ В КАДРАХ СТРОИТЕЛЬНОЙ ОТРАСЛИ РЕСПУБЛИКИ ТЫВА  2023 – 2024гг. </vt:lpstr>
      <vt:lpstr>МИНИСТЕРСТВО ТРУДА И СОЦИАЛЬНОЙ ЗАЩИТЫ  РОССИЙСКОЙ ФЕДЕРАЦИИ</vt:lpstr>
      <vt:lpstr>МИНИСТЕРСТВО ТРУДА И СОЦИАЛЬНОЙ ПОЛИТИКИ   РЕСПУБЛИКИ ТЫВА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Амур Увангур</dc:creator>
  <cp:lastModifiedBy>123</cp:lastModifiedBy>
  <cp:revision>23</cp:revision>
  <dcterms:created xsi:type="dcterms:W3CDTF">2023-01-13T17:17:54Z</dcterms:created>
  <dcterms:modified xsi:type="dcterms:W3CDTF">2023-02-09T11:46:10Z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