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70" r:id="rId2"/>
    <p:sldId id="284" r:id="rId3"/>
    <p:sldId id="314" r:id="rId4"/>
    <p:sldId id="257" r:id="rId5"/>
    <p:sldId id="285" r:id="rId6"/>
    <p:sldId id="295" r:id="rId7"/>
    <p:sldId id="307" r:id="rId8"/>
    <p:sldId id="324" r:id="rId9"/>
    <p:sldId id="322" r:id="rId10"/>
    <p:sldId id="323" r:id="rId11"/>
    <p:sldId id="325" r:id="rId12"/>
    <p:sldId id="31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652" autoAdjust="0"/>
  </p:normalViewPr>
  <p:slideViewPr>
    <p:cSldViewPr>
      <p:cViewPr varScale="1">
        <p:scale>
          <a:sx n="84" d="100"/>
          <a:sy n="84" d="100"/>
        </p:scale>
        <p:origin x="84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8F059-7A52-4AFA-A41A-5422D925B78C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19552-741D-42E4-99DB-8534EB57A7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1D4F281-972C-448F-BAD7-9872E394ECD0}" type="datetimeFigureOut">
              <a:rPr lang="ru-RU" smtClean="0"/>
              <a:t>28.08.2023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EA92101-D010-4F10-AD40-24111DA890E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ll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goncharov@prizma-s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5277" y="764704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Аттестация рабочих мест в</a:t>
            </a:r>
            <a:br>
              <a:rPr lang="ru-RU" sz="2800" dirty="0"/>
            </a:br>
            <a:r>
              <a:rPr lang="ru-RU" sz="2800" dirty="0"/>
              <a:t>образовательных организациях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2708920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Гончаров Сергей</a:t>
            </a:r>
          </a:p>
          <a:p>
            <a:pPr algn="ctr"/>
            <a:r>
              <a:rPr lang="ru-RU" sz="2400" dirty="0" smtClean="0"/>
              <a:t>к.т.н. </a:t>
            </a:r>
          </a:p>
          <a:p>
            <a:pPr algn="ctr"/>
            <a:r>
              <a:rPr lang="ru-RU" sz="2400" dirty="0" smtClean="0"/>
              <a:t>Руководитель группы компании «Призма»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4074814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 Защита каналов связи при помощи криптографических средств </a:t>
            </a:r>
          </a:p>
          <a:p>
            <a:r>
              <a:rPr lang="ru-RU" dirty="0" smtClean="0"/>
              <a:t>1.1. Организационно распорядительная документация по требованиям ФСБ России </a:t>
            </a:r>
            <a:endParaRPr lang="en-US" dirty="0"/>
          </a:p>
          <a:p>
            <a:r>
              <a:rPr lang="en-US" dirty="0"/>
              <a:t>2</a:t>
            </a:r>
            <a:r>
              <a:rPr lang="ru-RU" dirty="0"/>
              <a:t>. Защита самих АРМ</a:t>
            </a:r>
          </a:p>
          <a:p>
            <a:r>
              <a:rPr lang="ru-RU" dirty="0"/>
              <a:t>2.1. Антивирусная </a:t>
            </a:r>
            <a:r>
              <a:rPr lang="ru-RU" dirty="0" smtClean="0"/>
              <a:t>защита </a:t>
            </a:r>
            <a:endParaRPr lang="ru-RU" dirty="0"/>
          </a:p>
          <a:p>
            <a:r>
              <a:rPr lang="ru-RU" dirty="0"/>
              <a:t>2.2. Защита он несанкционированного доступа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2.3 Анализ защищённости</a:t>
            </a:r>
          </a:p>
          <a:p>
            <a:r>
              <a:rPr lang="ru-RU" dirty="0" smtClean="0"/>
              <a:t>2.4. Обнаружение вторжений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Средства защиты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495604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Выдается после внедрение системы защиты и проведения аттестационных испытаний</a:t>
            </a:r>
          </a:p>
          <a:p>
            <a:r>
              <a:rPr lang="ru-RU" dirty="0" smtClean="0"/>
              <a:t>Сведения отправляются во ФСТЭК России</a:t>
            </a:r>
          </a:p>
          <a:p>
            <a:r>
              <a:rPr lang="ru-RU" dirty="0" smtClean="0"/>
              <a:t>Бессрочный</a:t>
            </a:r>
          </a:p>
          <a:p>
            <a:r>
              <a:rPr lang="ru-RU" dirty="0" smtClean="0"/>
              <a:t>Периодический контроль не реже одного раза в два года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Аттестат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578707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Гончаров Сергей</a:t>
            </a:r>
          </a:p>
          <a:p>
            <a:r>
              <a:rPr lang="en-US" dirty="0">
                <a:hlinkClick r:id="rId2"/>
              </a:rPr>
              <a:t>g</a:t>
            </a:r>
            <a:r>
              <a:rPr lang="en-US" dirty="0" smtClean="0">
                <a:hlinkClick r:id="rId2"/>
              </a:rPr>
              <a:t>oncharov@prizma-s.ru</a:t>
            </a:r>
            <a:endParaRPr lang="en-US" dirty="0" smtClean="0"/>
          </a:p>
          <a:p>
            <a:endParaRPr lang="ru-RU" dirty="0"/>
          </a:p>
          <a:p>
            <a:r>
              <a:rPr lang="ru-RU" dirty="0" smtClean="0"/>
              <a:t>(39422)3-77-55 (383) 206-05-31</a:t>
            </a:r>
            <a:endParaRPr lang="en-US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Вопросы???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6784257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1400" b="1" kern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772816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Рост </a:t>
            </a:r>
            <a:r>
              <a:rPr lang="ru-RU" dirty="0" err="1"/>
              <a:t>к</a:t>
            </a:r>
            <a:r>
              <a:rPr lang="ru-RU" dirty="0" err="1" smtClean="0"/>
              <a:t>иберпреступности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В 2022 году число успешных атак на государственные учреждения увеличивались с каждым кварталом. Всего увеличение успешных атак в 2022 году составило 25% по отношению к 2021 ому году.  </a:t>
            </a:r>
            <a:endParaRPr lang="ru-RU" dirty="0" smtClean="0"/>
          </a:p>
          <a:p>
            <a:r>
              <a:rPr lang="ru-RU" dirty="0" smtClean="0"/>
              <a:t>Текущий </a:t>
            </a:r>
            <a:r>
              <a:rPr lang="ru-RU" dirty="0"/>
              <a:t>год не изменил тенденции, рост атак на государственные учреждения все так же растет. В связи с этим к обеспечению защиты информации необходимо уделять все больше и больше внимания.</a:t>
            </a:r>
          </a:p>
          <a:p>
            <a:pPr fontAlgn="base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7742739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Нормативная база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32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32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27 июня 2006 г. № 149-ФЗ «Об информации, информационных технологиях и о защите информации»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32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32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27 июня 2006 г. № 152-ФЗ «О персональных данных»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32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3200" b="1" kern="0" dirty="0">
                <a:latin typeface="Times New Roman" pitchFamily="18" charset="0"/>
                <a:cs typeface="Times New Roman" pitchFamily="18" charset="0"/>
              </a:rPr>
              <a:t>Приказ ФСТЭК России № 17  от 11 февраля 2013 г.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3200" b="1" kern="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3200" b="1" kern="0" dirty="0">
                <a:latin typeface="Times New Roman" pitchFamily="18" charset="0"/>
                <a:cs typeface="Times New Roman" pitchFamily="18" charset="0"/>
              </a:rPr>
              <a:t>Приказ ФСТЭК России № 21 от 18 февраля 2013 г. 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3200" b="1" kern="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sz="3200" b="1" kern="0" dirty="0" smtClean="0">
                <a:latin typeface="Times New Roman" pitchFamily="18" charset="0"/>
                <a:cs typeface="Times New Roman" pitchFamily="18" charset="0"/>
              </a:rPr>
              <a:t>Приказ  ФСТЭК России  № 77 от 29.04.2021 г.  </a:t>
            </a:r>
            <a:endParaRPr lang="ru-RU" sz="3200" b="1" kern="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endParaRPr lang="ru-RU" sz="32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Нормативная база для обеспечения ИБ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46669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00200"/>
            <a:ext cx="8298504" cy="478112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Font typeface="Wingdings" pitchFamily="2" charset="2"/>
              <a:buChar char="v"/>
            </a:pPr>
            <a:r>
              <a:rPr lang="ru-RU" sz="2400" dirty="0" smtClean="0"/>
              <a:t>Информационные системы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v"/>
            </a:pPr>
            <a:r>
              <a:rPr lang="ru-RU" sz="2400" dirty="0" smtClean="0"/>
              <a:t>Автоматизированные системы управления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v"/>
            </a:pPr>
            <a:r>
              <a:rPr lang="ru-RU" sz="2400" dirty="0" smtClean="0"/>
              <a:t>Инфокоммуникационные сети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v"/>
            </a:pPr>
            <a:r>
              <a:rPr lang="ru-RU" sz="2400" dirty="0" smtClean="0"/>
              <a:t>Персональные данные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v"/>
            </a:pPr>
            <a:r>
              <a:rPr lang="ru-RU" sz="2400" dirty="0" smtClean="0"/>
              <a:t>Технологии обработки данных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14528" cy="1152128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что</a:t>
            </a:r>
            <a:r>
              <a:rPr lang="ru-RU" sz="2800" b="1" dirty="0" smtClean="0"/>
              <a:t> </a:t>
            </a:r>
            <a:r>
              <a:rPr lang="ru-RU" dirty="0" smtClean="0"/>
              <a:t>мы защищаем</a:t>
            </a:r>
            <a:r>
              <a:rPr lang="ru-RU" sz="28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8322010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Статья 272. Неправомерный доступ к компьютерной информации</a:t>
            </a:r>
            <a:endParaRPr lang="ru-RU" dirty="0"/>
          </a:p>
          <a:p>
            <a:endParaRPr lang="ru-RU" dirty="0"/>
          </a:p>
          <a:p>
            <a:r>
              <a:rPr lang="ru-RU" dirty="0"/>
              <a:t>1. Неправомерный доступ к охраняемой законом компьютерной информации, если это деяние повлекло уничтожение, блокирование, модификацию либо копирование компьютерной </a:t>
            </a:r>
            <a:r>
              <a:rPr lang="ru-RU" dirty="0" smtClean="0"/>
              <a:t>информации: наказываются </a:t>
            </a:r>
            <a:r>
              <a:rPr lang="ru-RU" dirty="0"/>
              <a:t>лишением свободы на срок до семи лет.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Ответственность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055191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Статья 274. Нарушение правил эксплуатации средств хранения, обработки или передачи компьютерной информации и информационно-телекоммуникационных сетей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dirty="0"/>
              <a:t>1. Нарушение правил эксплуатации средств хранения, обработки или передачи охраняемой компьютерной информации либо информационно-телекоммуникационных сетей и оконечного оборудования, а также правил доступа к информационно-телекоммуникационным сетям, повлекшее уничтожение, блокирование, модификацию либо копирование компьютерной информации, причинившее крупный ущерб, </a:t>
            </a:r>
            <a:r>
              <a:rPr lang="ru-RU" dirty="0" smtClean="0"/>
              <a:t>наказывается </a:t>
            </a:r>
            <a:r>
              <a:rPr lang="ru-RU" dirty="0"/>
              <a:t>принудительными работами на срок до пяти лет либо лишением свободы на тот же срок.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Ответственность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535311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Формирование требований к обеспечению защиты информации (классификация и определение уровня значимости ).</a:t>
            </a:r>
          </a:p>
          <a:p>
            <a:pPr lvl="0"/>
            <a:r>
              <a:rPr lang="ru-RU" dirty="0"/>
              <a:t>Моделирование угроз безопасности информации (модель угроз в ГИС согласуется со УФСТЭК по СФО).</a:t>
            </a:r>
          </a:p>
          <a:p>
            <a:pPr lvl="0"/>
            <a:r>
              <a:rPr lang="ru-RU" dirty="0"/>
              <a:t>Разработка технического задания на построение системы защиты информации (определение конкретных мер и средств защиты информации).</a:t>
            </a:r>
          </a:p>
          <a:p>
            <a:pPr lvl="0"/>
            <a:r>
              <a:rPr lang="ru-RU" dirty="0"/>
              <a:t>Внедрение системы защиты информации. (установка и настройка средств защиты информации, а так же разработка и внедрение организационно распорядительной документации).</a:t>
            </a:r>
          </a:p>
          <a:p>
            <a:pPr lvl="0"/>
            <a:r>
              <a:rPr lang="ru-RU" dirty="0"/>
              <a:t>Аттестация по требования безопасности (проверка соответствия системы защиты требования).</a:t>
            </a:r>
          </a:p>
          <a:p>
            <a:pPr lvl="0"/>
            <a:r>
              <a:rPr lang="ru-RU" dirty="0"/>
              <a:t>Обеспечение работы и вывод из эксплуатации.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этапы работ по защите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20739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АРМ подключаемые к региональным система (Дневник, ГИА)</a:t>
            </a:r>
          </a:p>
          <a:p>
            <a:r>
              <a:rPr lang="ru-RU" dirty="0" smtClean="0"/>
              <a:t>АРМ подключаемые к федеральным системам ФИС ФРДО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системы все же есть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10304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Разработка технического задания и модели угроз безопасности</a:t>
            </a:r>
          </a:p>
          <a:p>
            <a:r>
              <a:rPr lang="ru-RU" dirty="0" smtClean="0"/>
              <a:t>2. Разработка организационно распорядительной документации</a:t>
            </a:r>
          </a:p>
          <a:p>
            <a:r>
              <a:rPr lang="ru-RU" dirty="0" smtClean="0"/>
              <a:t>Внедрение мер защиты информации</a:t>
            </a:r>
          </a:p>
          <a:p>
            <a:r>
              <a:rPr lang="ru-RU" dirty="0" smtClean="0"/>
              <a:t>Поддержка существующей системы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Необходимые мероприятия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512853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5101</TotalTime>
  <Words>448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Candara</vt:lpstr>
      <vt:lpstr>Symbol</vt:lpstr>
      <vt:lpstr>Times New Roman</vt:lpstr>
      <vt:lpstr>Wingdings</vt:lpstr>
      <vt:lpstr>Волна</vt:lpstr>
      <vt:lpstr>Аттестация рабочих мест в образовательных организациях </vt:lpstr>
      <vt:lpstr>Введение</vt:lpstr>
      <vt:lpstr>Нормативная база для обеспечения ИБ </vt:lpstr>
      <vt:lpstr>что мы защищаем </vt:lpstr>
      <vt:lpstr>Ответственность</vt:lpstr>
      <vt:lpstr>Ответственность</vt:lpstr>
      <vt:lpstr>Основные этапы работ по защите информации</vt:lpstr>
      <vt:lpstr>Какие системы все же есть</vt:lpstr>
      <vt:lpstr>Необходимые мероприятия</vt:lpstr>
      <vt:lpstr>Средства защиты информации</vt:lpstr>
      <vt:lpstr>Аттестат</vt:lpstr>
      <vt:lpstr>Вопросы???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требованиях законодательства Российской Федерации  по профессиональной переподготовке и повышению квалификации</dc:title>
  <dc:creator>1</dc:creator>
  <cp:lastModifiedBy>user</cp:lastModifiedBy>
  <cp:revision>68</cp:revision>
  <dcterms:created xsi:type="dcterms:W3CDTF">2015-09-03T08:17:58Z</dcterms:created>
  <dcterms:modified xsi:type="dcterms:W3CDTF">2023-08-28T05:01:06Z</dcterms:modified>
</cp:coreProperties>
</file>