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57" r:id="rId3"/>
    <p:sldId id="261" r:id="rId4"/>
    <p:sldId id="259" r:id="rId5"/>
    <p:sldId id="269" r:id="rId6"/>
    <p:sldId id="262" r:id="rId7"/>
    <p:sldId id="265" r:id="rId8"/>
    <p:sldId id="266" r:id="rId9"/>
    <p:sldId id="267" r:id="rId10"/>
    <p:sldId id="268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993366"/>
    <a:srgbClr val="CC0066"/>
    <a:srgbClr val="9933FF"/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0" d="100"/>
          <a:sy n="90" d="100"/>
        </p:scale>
        <p:origin x="-1186" y="2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t>19.08.2023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19.08.2023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19.08.2023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19.08.2023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19.08.2023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19.08.2023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19.08.2023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19.08.2023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561454" y="1222801"/>
            <a:ext cx="7270045" cy="275099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«ОБ ОСНОВНЫХ     НАПРАВЛЕНИЯХ ДЕЯТЕЛЬНОСТИ    ПСИХОЛОГО-ПЕДАГОГИЧЕСКОЙ   СЛУЖБЫ ОБРАЗОВАТЕЛЬНЫХ   ОРГАНИЗАЦИЙ»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5724" y="101867"/>
            <a:ext cx="1950144" cy="10608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89867" y="4910667"/>
            <a:ext cx="4684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Монгуш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Альбина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Зайцевна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директор 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ГБУ РЦПМСС «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Сайзырал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5725"/>
            <a:ext cx="9144000" cy="694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807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724" y="101867"/>
            <a:ext cx="1950144" cy="10608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59765" y="3244334"/>
            <a:ext cx="60244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tabLst>
                <a:tab pos="361950" algn="l"/>
              </a:tabLst>
            </a:pPr>
            <a:r>
              <a:rPr lang="ru-RU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02777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0" descr="E:\карта 7.gi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570" y="1747777"/>
            <a:ext cx="4843480" cy="334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8" name="Group 2"/>
          <p:cNvGrpSpPr>
            <a:grpSpLocks/>
          </p:cNvGrpSpPr>
          <p:nvPr/>
        </p:nvGrpSpPr>
        <p:grpSpPr bwMode="auto">
          <a:xfrm>
            <a:off x="4708877" y="4278489"/>
            <a:ext cx="4435475" cy="2384988"/>
            <a:chOff x="1192" y="1440"/>
            <a:chExt cx="2794" cy="1391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gray">
            <a:xfrm>
              <a:off x="1192" y="2830"/>
              <a:ext cx="2725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gray">
            <a:xfrm>
              <a:off x="1789" y="1452"/>
              <a:ext cx="2197" cy="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психолого-педагогических 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консилиумов</a:t>
              </a: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41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213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4797777" y="1777162"/>
            <a:ext cx="3997325" cy="582613"/>
            <a:chOff x="1248" y="2030"/>
            <a:chExt cx="2518" cy="367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2326" cy="17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1945" y="2072"/>
              <a:ext cx="144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dirty="0" err="1" smtClean="0">
                  <a:latin typeface="Times New Roman" pitchFamily="18" charset="0"/>
                  <a:cs typeface="Times New Roman" pitchFamily="18" charset="0"/>
                </a:rPr>
                <a:t>логопунктов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47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4720711" y="2726812"/>
            <a:ext cx="6081849" cy="555625"/>
            <a:chOff x="1248" y="2640"/>
            <a:chExt cx="3008" cy="350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 flipV="1">
              <a:off x="1440" y="2973"/>
              <a:ext cx="1887" cy="17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1810" y="2682"/>
              <a:ext cx="244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служб ранней помощи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16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8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4797778" y="3458689"/>
            <a:ext cx="4237038" cy="708025"/>
            <a:chOff x="1248" y="3158"/>
            <a:chExt cx="2738" cy="446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 flipV="1">
              <a:off x="1441" y="3563"/>
              <a:ext cx="2545" cy="16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1770" y="3158"/>
              <a:ext cx="221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служб школьной службы примирения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41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129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98860" y="3183084"/>
            <a:ext cx="4248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Всего в образовательных организациях функционируют 395  служб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сопровождения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5724" y="101867"/>
            <a:ext cx="1950144" cy="1060888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065868" y="5728002"/>
            <a:ext cx="4496824" cy="3524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141 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- на базе общеобразовательных организаций </a:t>
            </a:r>
          </a:p>
          <a:p>
            <a:pPr algn="ctr"/>
            <a:endParaRPr lang="ru-RU" sz="15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98957" y="6183512"/>
            <a:ext cx="5635858" cy="3674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1 - на базе профессиональных образовательных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организаций</a:t>
            </a:r>
            <a:endParaRPr lang="en-US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7828" y="5187297"/>
            <a:ext cx="5324030" cy="4176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69 - на базе дошкольных образовательных организаций </a:t>
            </a:r>
          </a:p>
          <a:p>
            <a:pPr algn="ctr"/>
            <a:endParaRPr lang="ru-RU" sz="15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4178893" y="4734370"/>
            <a:ext cx="695084" cy="452927"/>
          </a:xfrm>
          <a:prstGeom prst="straightConnector1">
            <a:avLst/>
          </a:prstGeom>
          <a:ln>
            <a:solidFill>
              <a:srgbClr val="9933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5272755" y="4801437"/>
            <a:ext cx="631510" cy="928641"/>
          </a:xfrm>
          <a:prstGeom prst="straightConnector1">
            <a:avLst/>
          </a:prstGeom>
          <a:ln>
            <a:solidFill>
              <a:srgbClr val="9933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5417499" y="4734370"/>
            <a:ext cx="2666822" cy="1449142"/>
          </a:xfrm>
          <a:prstGeom prst="straightConnector1">
            <a:avLst/>
          </a:prstGeom>
          <a:ln>
            <a:solidFill>
              <a:srgbClr val="9933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99"/>
          <p:cNvSpPr>
            <a:spLocks noChangeArrowheads="1"/>
          </p:cNvSpPr>
          <p:nvPr/>
        </p:nvSpPr>
        <p:spPr bwMode="gray">
          <a:xfrm>
            <a:off x="298951" y="1970185"/>
            <a:ext cx="9155430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514051" name="Group 3"/>
          <p:cNvGrpSpPr>
            <a:grpSpLocks/>
          </p:cNvGrpSpPr>
          <p:nvPr/>
        </p:nvGrpSpPr>
        <p:grpSpPr bwMode="auto">
          <a:xfrm>
            <a:off x="0" y="3286125"/>
            <a:ext cx="9144000" cy="142875"/>
            <a:chOff x="0" y="1824"/>
            <a:chExt cx="5760" cy="90"/>
          </a:xfrm>
        </p:grpSpPr>
        <p:sp>
          <p:nvSpPr>
            <p:cNvPr id="514052" name="Rectangle 4"/>
            <p:cNvSpPr>
              <a:spLocks noChangeArrowheads="1"/>
            </p:cNvSpPr>
            <p:nvPr/>
          </p:nvSpPr>
          <p:spPr bwMode="gray">
            <a:xfrm>
              <a:off x="0" y="1824"/>
              <a:ext cx="5760" cy="90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50000">
                  <a:srgbClr val="5F5F5F">
                    <a:gamma/>
                    <a:tint val="45490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053" name="Rectangle 5"/>
            <p:cNvSpPr>
              <a:spLocks noChangeArrowheads="1"/>
            </p:cNvSpPr>
            <p:nvPr/>
          </p:nvSpPr>
          <p:spPr bwMode="gray">
            <a:xfrm>
              <a:off x="0" y="1872"/>
              <a:ext cx="5760" cy="34"/>
            </a:xfrm>
            <a:prstGeom prst="rect">
              <a:avLst/>
            </a:prstGeom>
            <a:gradFill rotWithShape="1">
              <a:gsLst>
                <a:gs pos="0">
                  <a:srgbClr val="808080">
                    <a:gamma/>
                    <a:tint val="30196"/>
                    <a:invGamma/>
                  </a:srgbClr>
                </a:gs>
                <a:gs pos="100000">
                  <a:srgbClr val="80808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4054" name="Group 6"/>
          <p:cNvGrpSpPr>
            <a:grpSpLocks/>
          </p:cNvGrpSpPr>
          <p:nvPr/>
        </p:nvGrpSpPr>
        <p:grpSpPr bwMode="auto">
          <a:xfrm rot="3877067">
            <a:off x="5310422" y="4570882"/>
            <a:ext cx="2837882" cy="974725"/>
            <a:chOff x="2290" y="2725"/>
            <a:chExt cx="2155" cy="713"/>
          </a:xfrm>
        </p:grpSpPr>
        <p:grpSp>
          <p:nvGrpSpPr>
            <p:cNvPr id="514055" name="Group 7"/>
            <p:cNvGrpSpPr>
              <a:grpSpLocks/>
            </p:cNvGrpSpPr>
            <p:nvPr/>
          </p:nvGrpSpPr>
          <p:grpSpPr bwMode="auto">
            <a:xfrm>
              <a:off x="2290" y="3030"/>
              <a:ext cx="2155" cy="408"/>
              <a:chOff x="2290" y="3030"/>
              <a:chExt cx="2155" cy="408"/>
            </a:xfrm>
          </p:grpSpPr>
          <p:sp>
            <p:nvSpPr>
              <p:cNvPr id="514056" name="Freeform 8"/>
              <p:cNvSpPr>
                <a:spLocks/>
              </p:cNvSpPr>
              <p:nvPr/>
            </p:nvSpPr>
            <p:spPr bwMode="gray">
              <a:xfrm>
                <a:off x="2290" y="3030"/>
                <a:ext cx="2155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8755A">
                      <a:gamma/>
                      <a:shade val="46275"/>
                      <a:invGamma/>
                    </a:srgbClr>
                  </a:gs>
                  <a:gs pos="100000">
                    <a:srgbClr val="D8755A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057" name="Freeform 9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4058" name="Group 10"/>
            <p:cNvGrpSpPr>
              <a:grpSpLocks/>
            </p:cNvGrpSpPr>
            <p:nvPr/>
          </p:nvGrpSpPr>
          <p:grpSpPr bwMode="auto">
            <a:xfrm flipV="1">
              <a:off x="2290" y="2725"/>
              <a:ext cx="1800" cy="313"/>
              <a:chOff x="2290" y="3030"/>
              <a:chExt cx="2345" cy="408"/>
            </a:xfrm>
          </p:grpSpPr>
          <p:sp>
            <p:nvSpPr>
              <p:cNvPr id="514059" name="Freeform 11"/>
              <p:cNvSpPr>
                <a:spLocks/>
              </p:cNvSpPr>
              <p:nvPr/>
            </p:nvSpPr>
            <p:spPr bwMode="gray">
              <a:xfrm>
                <a:off x="2290" y="3030"/>
                <a:ext cx="2345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D875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060" name="Freeform 12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14144" name="Group 96"/>
          <p:cNvGrpSpPr>
            <a:grpSpLocks/>
          </p:cNvGrpSpPr>
          <p:nvPr/>
        </p:nvGrpSpPr>
        <p:grpSpPr bwMode="auto">
          <a:xfrm>
            <a:off x="5005105" y="2602931"/>
            <a:ext cx="1597025" cy="1552575"/>
            <a:chOff x="4071" y="1584"/>
            <a:chExt cx="1092" cy="1097"/>
          </a:xfrm>
        </p:grpSpPr>
        <p:sp>
          <p:nvSpPr>
            <p:cNvPr id="514061" name="Oval 13"/>
            <p:cNvSpPr>
              <a:spLocks noChangeArrowheads="1"/>
            </p:cNvSpPr>
            <p:nvPr/>
          </p:nvSpPr>
          <p:spPr bwMode="gray">
            <a:xfrm>
              <a:off x="4071" y="1584"/>
              <a:ext cx="1090" cy="1088"/>
            </a:xfrm>
            <a:prstGeom prst="ellipse">
              <a:avLst/>
            </a:prstGeom>
            <a:gradFill rotWithShape="1">
              <a:gsLst>
                <a:gs pos="0">
                  <a:srgbClr val="D8755A">
                    <a:gamma/>
                    <a:tint val="0"/>
                    <a:invGamma/>
                  </a:srgbClr>
                </a:gs>
                <a:gs pos="50000">
                  <a:srgbClr val="D8755A"/>
                </a:gs>
                <a:gs pos="100000">
                  <a:srgbClr val="D8755A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14062" name="Oval 14"/>
            <p:cNvSpPr>
              <a:spLocks noChangeArrowheads="1"/>
            </p:cNvSpPr>
            <p:nvPr/>
          </p:nvSpPr>
          <p:spPr bwMode="gray">
            <a:xfrm>
              <a:off x="4073" y="1593"/>
              <a:ext cx="1090" cy="1088"/>
            </a:xfrm>
            <a:prstGeom prst="ellipse">
              <a:avLst/>
            </a:prstGeom>
            <a:gradFill rotWithShape="1">
              <a:gsLst>
                <a:gs pos="0">
                  <a:srgbClr val="D8755A">
                    <a:alpha val="32001"/>
                  </a:srgbClr>
                </a:gs>
                <a:gs pos="100000">
                  <a:srgbClr val="D8755A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14063" name="Oval 15"/>
            <p:cNvSpPr>
              <a:spLocks noChangeArrowheads="1"/>
            </p:cNvSpPr>
            <p:nvPr/>
          </p:nvSpPr>
          <p:spPr bwMode="gray">
            <a:xfrm>
              <a:off x="4131" y="1655"/>
              <a:ext cx="946" cy="945"/>
            </a:xfrm>
            <a:prstGeom prst="ellipse">
              <a:avLst/>
            </a:prstGeom>
            <a:gradFill rotWithShape="1">
              <a:gsLst>
                <a:gs pos="0">
                  <a:srgbClr val="D8755A">
                    <a:gamma/>
                    <a:shade val="54118"/>
                    <a:invGamma/>
                  </a:srgbClr>
                </a:gs>
                <a:gs pos="50000">
                  <a:srgbClr val="D8755A"/>
                </a:gs>
                <a:gs pos="100000">
                  <a:srgbClr val="D8755A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14064" name="Oval 16"/>
            <p:cNvSpPr>
              <a:spLocks noChangeArrowheads="1"/>
            </p:cNvSpPr>
            <p:nvPr/>
          </p:nvSpPr>
          <p:spPr bwMode="gray">
            <a:xfrm>
              <a:off x="4128" y="1650"/>
              <a:ext cx="946" cy="945"/>
            </a:xfrm>
            <a:prstGeom prst="ellipse">
              <a:avLst/>
            </a:prstGeom>
            <a:gradFill rotWithShape="1">
              <a:gsLst>
                <a:gs pos="0">
                  <a:srgbClr val="D8755A">
                    <a:gamma/>
                    <a:shade val="63529"/>
                    <a:invGamma/>
                  </a:srgbClr>
                </a:gs>
                <a:gs pos="100000">
                  <a:srgbClr val="D8755A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14065" name="Oval 17"/>
            <p:cNvSpPr>
              <a:spLocks noChangeArrowheads="1"/>
            </p:cNvSpPr>
            <p:nvPr/>
          </p:nvSpPr>
          <p:spPr bwMode="gray">
            <a:xfrm>
              <a:off x="4178" y="1703"/>
              <a:ext cx="852" cy="8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514066" name="Group 18"/>
            <p:cNvGrpSpPr>
              <a:grpSpLocks/>
            </p:cNvGrpSpPr>
            <p:nvPr/>
          </p:nvGrpSpPr>
          <p:grpSpPr bwMode="auto">
            <a:xfrm>
              <a:off x="4197" y="1716"/>
              <a:ext cx="826" cy="825"/>
              <a:chOff x="4166" y="1706"/>
              <a:chExt cx="1252" cy="1252"/>
            </a:xfrm>
          </p:grpSpPr>
          <p:sp>
            <p:nvSpPr>
              <p:cNvPr id="51406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51406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51406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514070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anchor="ctr"/>
              <a:lstStyle/>
              <a:p>
                <a:r>
                  <a:rPr lang="ru-RU" sz="3200" b="1" dirty="0" smtClean="0">
                    <a:latin typeface="Times New Roman" pitchFamily="18" charset="0"/>
                    <a:cs typeface="Times New Roman" pitchFamily="18" charset="0"/>
                  </a:rPr>
                  <a:t>295</a:t>
                </a:r>
                <a:endParaRPr lang="en-US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514082" name="Text Box 34"/>
          <p:cNvSpPr txBox="1">
            <a:spLocks noChangeArrowheads="1"/>
          </p:cNvSpPr>
          <p:nvPr/>
        </p:nvSpPr>
        <p:spPr bwMode="gray">
          <a:xfrm rot="3925970">
            <a:off x="5302287" y="5017956"/>
            <a:ext cx="23430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из них в школах 278, в СПО-17</a:t>
            </a:r>
            <a:endParaRPr lang="en-US" sz="12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4083" name="Text Box 35"/>
          <p:cNvSpPr txBox="1">
            <a:spLocks noChangeArrowheads="1"/>
          </p:cNvSpPr>
          <p:nvPr/>
        </p:nvSpPr>
        <p:spPr bwMode="gray">
          <a:xfrm rot="3925970">
            <a:off x="5957017" y="4674634"/>
            <a:ext cx="195662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1400" b="1" dirty="0">
                <a:solidFill>
                  <a:srgbClr val="FFFFFF"/>
                </a:solidFill>
              </a:rPr>
              <a:t>с</a:t>
            </a:r>
            <a:r>
              <a:rPr lang="ru-RU" sz="1400" b="1" dirty="0" smtClean="0">
                <a:solidFill>
                  <a:srgbClr val="FFFFFF"/>
                </a:solidFill>
              </a:rPr>
              <a:t>оциальных педагогов</a:t>
            </a:r>
            <a:endParaRPr lang="en-US" sz="1400" b="1" dirty="0">
              <a:solidFill>
                <a:srgbClr val="FFFFFF"/>
              </a:solidFill>
            </a:endParaRPr>
          </a:p>
        </p:txBody>
      </p:sp>
      <p:grpSp>
        <p:nvGrpSpPr>
          <p:cNvPr id="514147" name="Group 99"/>
          <p:cNvGrpSpPr>
            <a:grpSpLocks/>
          </p:cNvGrpSpPr>
          <p:nvPr/>
        </p:nvGrpSpPr>
        <p:grpSpPr bwMode="auto">
          <a:xfrm>
            <a:off x="3351378" y="2604680"/>
            <a:ext cx="1989138" cy="3795713"/>
            <a:chOff x="2832" y="1728"/>
            <a:chExt cx="1253" cy="2391"/>
          </a:xfrm>
        </p:grpSpPr>
        <p:grpSp>
          <p:nvGrpSpPr>
            <p:cNvPr id="514113" name="Group 65"/>
            <p:cNvGrpSpPr>
              <a:grpSpLocks/>
            </p:cNvGrpSpPr>
            <p:nvPr/>
          </p:nvGrpSpPr>
          <p:grpSpPr bwMode="auto">
            <a:xfrm rot="3877067">
              <a:off x="2865" y="2899"/>
              <a:ext cx="1826" cy="614"/>
              <a:chOff x="2290" y="2725"/>
              <a:chExt cx="2121" cy="713"/>
            </a:xfrm>
          </p:grpSpPr>
          <p:grpSp>
            <p:nvGrpSpPr>
              <p:cNvPr id="514114" name="Group 66"/>
              <p:cNvGrpSpPr>
                <a:grpSpLocks/>
              </p:cNvGrpSpPr>
              <p:nvPr/>
            </p:nvGrpSpPr>
            <p:grpSpPr bwMode="auto">
              <a:xfrm>
                <a:off x="2290" y="3030"/>
                <a:ext cx="2121" cy="408"/>
                <a:chOff x="2290" y="3030"/>
                <a:chExt cx="2121" cy="408"/>
              </a:xfrm>
            </p:grpSpPr>
            <p:sp>
              <p:nvSpPr>
                <p:cNvPr id="514115" name="Freeform 67"/>
                <p:cNvSpPr>
                  <a:spLocks/>
                </p:cNvSpPr>
                <p:nvPr/>
              </p:nvSpPr>
              <p:spPr bwMode="gray">
                <a:xfrm>
                  <a:off x="2290" y="3030"/>
                  <a:ext cx="2121" cy="408"/>
                </a:xfrm>
                <a:custGeom>
                  <a:avLst/>
                  <a:gdLst>
                    <a:gd name="T0" fmla="*/ 1832 w 1832"/>
                    <a:gd name="T1" fmla="*/ 32 h 408"/>
                    <a:gd name="T2" fmla="*/ 1830 w 1832"/>
                    <a:gd name="T3" fmla="*/ 66 h 408"/>
                    <a:gd name="T4" fmla="*/ 1814 w 1832"/>
                    <a:gd name="T5" fmla="*/ 128 h 408"/>
                    <a:gd name="T6" fmla="*/ 1788 w 1832"/>
                    <a:gd name="T7" fmla="*/ 188 h 408"/>
                    <a:gd name="T8" fmla="*/ 1754 w 1832"/>
                    <a:gd name="T9" fmla="*/ 240 h 408"/>
                    <a:gd name="T10" fmla="*/ 1712 w 1832"/>
                    <a:gd name="T11" fmla="*/ 288 h 408"/>
                    <a:gd name="T12" fmla="*/ 1664 w 1832"/>
                    <a:gd name="T13" fmla="*/ 330 h 408"/>
                    <a:gd name="T14" fmla="*/ 1610 w 1832"/>
                    <a:gd name="T15" fmla="*/ 362 h 408"/>
                    <a:gd name="T16" fmla="*/ 1550 w 1832"/>
                    <a:gd name="T17" fmla="*/ 388 h 408"/>
                    <a:gd name="T18" fmla="*/ 1486 w 1832"/>
                    <a:gd name="T19" fmla="*/ 402 h 408"/>
                    <a:gd name="T20" fmla="*/ 1418 w 1832"/>
                    <a:gd name="T21" fmla="*/ 408 h 408"/>
                    <a:gd name="T22" fmla="*/ 0 w 1832"/>
                    <a:gd name="T23" fmla="*/ 408 h 408"/>
                    <a:gd name="T24" fmla="*/ 0 w 1832"/>
                    <a:gd name="T25" fmla="*/ 0 h 408"/>
                    <a:gd name="T26" fmla="*/ 1832 w 1832"/>
                    <a:gd name="T27" fmla="*/ 0 h 408"/>
                    <a:gd name="T28" fmla="*/ 1832 w 1832"/>
                    <a:gd name="T29" fmla="*/ 32 h 408"/>
                    <a:gd name="T30" fmla="*/ 1832 w 1832"/>
                    <a:gd name="T31" fmla="*/ 32 h 4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832" h="408">
                      <a:moveTo>
                        <a:pt x="1832" y="32"/>
                      </a:moveTo>
                      <a:lnTo>
                        <a:pt x="1830" y="66"/>
                      </a:lnTo>
                      <a:lnTo>
                        <a:pt x="1814" y="128"/>
                      </a:lnTo>
                      <a:lnTo>
                        <a:pt x="1788" y="188"/>
                      </a:lnTo>
                      <a:lnTo>
                        <a:pt x="1754" y="240"/>
                      </a:lnTo>
                      <a:lnTo>
                        <a:pt x="1712" y="288"/>
                      </a:lnTo>
                      <a:lnTo>
                        <a:pt x="1664" y="330"/>
                      </a:lnTo>
                      <a:lnTo>
                        <a:pt x="1610" y="362"/>
                      </a:lnTo>
                      <a:lnTo>
                        <a:pt x="1550" y="388"/>
                      </a:lnTo>
                      <a:lnTo>
                        <a:pt x="1486" y="402"/>
                      </a:lnTo>
                      <a:lnTo>
                        <a:pt x="1418" y="408"/>
                      </a:lnTo>
                      <a:lnTo>
                        <a:pt x="0" y="408"/>
                      </a:lnTo>
                      <a:lnTo>
                        <a:pt x="0" y="0"/>
                      </a:lnTo>
                      <a:lnTo>
                        <a:pt x="1832" y="0"/>
                      </a:lnTo>
                      <a:lnTo>
                        <a:pt x="1832" y="32"/>
                      </a:lnTo>
                      <a:lnTo>
                        <a:pt x="1832" y="32"/>
                      </a:lnTo>
                      <a:close/>
                    </a:path>
                  </a:pathLst>
                </a:custGeom>
                <a:solidFill>
                  <a:srgbClr val="8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DF5908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4116" name="Freeform 68"/>
                <p:cNvSpPr>
                  <a:spLocks/>
                </p:cNvSpPr>
                <p:nvPr/>
              </p:nvSpPr>
              <p:spPr bwMode="gray">
                <a:xfrm>
                  <a:off x="3810" y="3058"/>
                  <a:ext cx="288" cy="334"/>
                </a:xfrm>
                <a:custGeom>
                  <a:avLst/>
                  <a:gdLst>
                    <a:gd name="T0" fmla="*/ 288 w 288"/>
                    <a:gd name="T1" fmla="*/ 0 h 334"/>
                    <a:gd name="T2" fmla="*/ 284 w 288"/>
                    <a:gd name="T3" fmla="*/ 52 h 334"/>
                    <a:gd name="T4" fmla="*/ 272 w 288"/>
                    <a:gd name="T5" fmla="*/ 98 h 334"/>
                    <a:gd name="T6" fmla="*/ 254 w 288"/>
                    <a:gd name="T7" fmla="*/ 140 h 334"/>
                    <a:gd name="T8" fmla="*/ 230 w 288"/>
                    <a:gd name="T9" fmla="*/ 176 h 334"/>
                    <a:gd name="T10" fmla="*/ 204 w 288"/>
                    <a:gd name="T11" fmla="*/ 208 h 334"/>
                    <a:gd name="T12" fmla="*/ 174 w 288"/>
                    <a:gd name="T13" fmla="*/ 238 h 334"/>
                    <a:gd name="T14" fmla="*/ 144 w 288"/>
                    <a:gd name="T15" fmla="*/ 262 h 334"/>
                    <a:gd name="T16" fmla="*/ 112 w 288"/>
                    <a:gd name="T17" fmla="*/ 282 h 334"/>
                    <a:gd name="T18" fmla="*/ 84 w 288"/>
                    <a:gd name="T19" fmla="*/ 298 h 334"/>
                    <a:gd name="T20" fmla="*/ 56 w 288"/>
                    <a:gd name="T21" fmla="*/ 312 h 334"/>
                    <a:gd name="T22" fmla="*/ 34 w 288"/>
                    <a:gd name="T23" fmla="*/ 322 h 334"/>
                    <a:gd name="T24" fmla="*/ 16 w 288"/>
                    <a:gd name="T25" fmla="*/ 328 h 334"/>
                    <a:gd name="T26" fmla="*/ 4 w 288"/>
                    <a:gd name="T27" fmla="*/ 332 h 334"/>
                    <a:gd name="T28" fmla="*/ 0 w 288"/>
                    <a:gd name="T29" fmla="*/ 334 h 334"/>
                    <a:gd name="T30" fmla="*/ 4 w 288"/>
                    <a:gd name="T31" fmla="*/ 332 h 334"/>
                    <a:gd name="T32" fmla="*/ 16 w 288"/>
                    <a:gd name="T33" fmla="*/ 326 h 334"/>
                    <a:gd name="T34" fmla="*/ 34 w 288"/>
                    <a:gd name="T35" fmla="*/ 318 h 334"/>
                    <a:gd name="T36" fmla="*/ 56 w 288"/>
                    <a:gd name="T37" fmla="*/ 304 h 334"/>
                    <a:gd name="T38" fmla="*/ 84 w 288"/>
                    <a:gd name="T39" fmla="*/ 288 h 334"/>
                    <a:gd name="T40" fmla="*/ 112 w 288"/>
                    <a:gd name="T41" fmla="*/ 266 h 334"/>
                    <a:gd name="T42" fmla="*/ 142 w 288"/>
                    <a:gd name="T43" fmla="*/ 242 h 334"/>
                    <a:gd name="T44" fmla="*/ 170 w 288"/>
                    <a:gd name="T45" fmla="*/ 212 h 334"/>
                    <a:gd name="T46" fmla="*/ 196 w 288"/>
                    <a:gd name="T47" fmla="*/ 180 h 334"/>
                    <a:gd name="T48" fmla="*/ 220 w 288"/>
                    <a:gd name="T49" fmla="*/ 142 h 334"/>
                    <a:gd name="T50" fmla="*/ 238 w 288"/>
                    <a:gd name="T51" fmla="*/ 100 h 334"/>
                    <a:gd name="T52" fmla="*/ 250 w 288"/>
                    <a:gd name="T53" fmla="*/ 54 h 334"/>
                    <a:gd name="T54" fmla="*/ 254 w 288"/>
                    <a:gd name="T55" fmla="*/ 2 h 334"/>
                    <a:gd name="T56" fmla="*/ 288 w 288"/>
                    <a:gd name="T57" fmla="*/ 0 h 3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88" h="334">
                      <a:moveTo>
                        <a:pt x="288" y="0"/>
                      </a:moveTo>
                      <a:lnTo>
                        <a:pt x="284" y="52"/>
                      </a:lnTo>
                      <a:lnTo>
                        <a:pt x="272" y="98"/>
                      </a:lnTo>
                      <a:lnTo>
                        <a:pt x="254" y="140"/>
                      </a:lnTo>
                      <a:lnTo>
                        <a:pt x="230" y="176"/>
                      </a:lnTo>
                      <a:lnTo>
                        <a:pt x="204" y="208"/>
                      </a:lnTo>
                      <a:lnTo>
                        <a:pt x="174" y="238"/>
                      </a:lnTo>
                      <a:lnTo>
                        <a:pt x="144" y="262"/>
                      </a:lnTo>
                      <a:lnTo>
                        <a:pt x="112" y="282"/>
                      </a:lnTo>
                      <a:lnTo>
                        <a:pt x="84" y="298"/>
                      </a:lnTo>
                      <a:lnTo>
                        <a:pt x="56" y="312"/>
                      </a:lnTo>
                      <a:lnTo>
                        <a:pt x="34" y="322"/>
                      </a:lnTo>
                      <a:lnTo>
                        <a:pt x="16" y="328"/>
                      </a:lnTo>
                      <a:lnTo>
                        <a:pt x="4" y="332"/>
                      </a:lnTo>
                      <a:lnTo>
                        <a:pt x="0" y="334"/>
                      </a:lnTo>
                      <a:lnTo>
                        <a:pt x="4" y="332"/>
                      </a:lnTo>
                      <a:lnTo>
                        <a:pt x="16" y="326"/>
                      </a:lnTo>
                      <a:lnTo>
                        <a:pt x="34" y="318"/>
                      </a:lnTo>
                      <a:lnTo>
                        <a:pt x="56" y="304"/>
                      </a:lnTo>
                      <a:lnTo>
                        <a:pt x="84" y="288"/>
                      </a:lnTo>
                      <a:lnTo>
                        <a:pt x="112" y="266"/>
                      </a:lnTo>
                      <a:lnTo>
                        <a:pt x="142" y="242"/>
                      </a:lnTo>
                      <a:lnTo>
                        <a:pt x="170" y="212"/>
                      </a:lnTo>
                      <a:lnTo>
                        <a:pt x="196" y="180"/>
                      </a:lnTo>
                      <a:lnTo>
                        <a:pt x="220" y="142"/>
                      </a:lnTo>
                      <a:lnTo>
                        <a:pt x="238" y="100"/>
                      </a:lnTo>
                      <a:lnTo>
                        <a:pt x="250" y="54"/>
                      </a:lnTo>
                      <a:lnTo>
                        <a:pt x="254" y="2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FFFFFF">
                    <a:alpha val="4900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FFFFFF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14117" name="Group 69"/>
              <p:cNvGrpSpPr>
                <a:grpSpLocks/>
              </p:cNvGrpSpPr>
              <p:nvPr/>
            </p:nvGrpSpPr>
            <p:grpSpPr bwMode="auto">
              <a:xfrm flipV="1">
                <a:off x="2290" y="2725"/>
                <a:ext cx="1690" cy="313"/>
                <a:chOff x="2290" y="3030"/>
                <a:chExt cx="2202" cy="408"/>
              </a:xfrm>
            </p:grpSpPr>
            <p:sp>
              <p:nvSpPr>
                <p:cNvPr id="514118" name="Freeform 70"/>
                <p:cNvSpPr>
                  <a:spLocks/>
                </p:cNvSpPr>
                <p:nvPr/>
              </p:nvSpPr>
              <p:spPr bwMode="gray">
                <a:xfrm>
                  <a:off x="2290" y="3030"/>
                  <a:ext cx="2202" cy="408"/>
                </a:xfrm>
                <a:custGeom>
                  <a:avLst/>
                  <a:gdLst>
                    <a:gd name="T0" fmla="*/ 1832 w 1832"/>
                    <a:gd name="T1" fmla="*/ 32 h 408"/>
                    <a:gd name="T2" fmla="*/ 1830 w 1832"/>
                    <a:gd name="T3" fmla="*/ 66 h 408"/>
                    <a:gd name="T4" fmla="*/ 1814 w 1832"/>
                    <a:gd name="T5" fmla="*/ 128 h 408"/>
                    <a:gd name="T6" fmla="*/ 1788 w 1832"/>
                    <a:gd name="T7" fmla="*/ 188 h 408"/>
                    <a:gd name="T8" fmla="*/ 1754 w 1832"/>
                    <a:gd name="T9" fmla="*/ 240 h 408"/>
                    <a:gd name="T10" fmla="*/ 1712 w 1832"/>
                    <a:gd name="T11" fmla="*/ 288 h 408"/>
                    <a:gd name="T12" fmla="*/ 1664 w 1832"/>
                    <a:gd name="T13" fmla="*/ 330 h 408"/>
                    <a:gd name="T14" fmla="*/ 1610 w 1832"/>
                    <a:gd name="T15" fmla="*/ 362 h 408"/>
                    <a:gd name="T16" fmla="*/ 1550 w 1832"/>
                    <a:gd name="T17" fmla="*/ 388 h 408"/>
                    <a:gd name="T18" fmla="*/ 1486 w 1832"/>
                    <a:gd name="T19" fmla="*/ 402 h 408"/>
                    <a:gd name="T20" fmla="*/ 1418 w 1832"/>
                    <a:gd name="T21" fmla="*/ 408 h 408"/>
                    <a:gd name="T22" fmla="*/ 0 w 1832"/>
                    <a:gd name="T23" fmla="*/ 408 h 408"/>
                    <a:gd name="T24" fmla="*/ 0 w 1832"/>
                    <a:gd name="T25" fmla="*/ 0 h 408"/>
                    <a:gd name="T26" fmla="*/ 1832 w 1832"/>
                    <a:gd name="T27" fmla="*/ 0 h 408"/>
                    <a:gd name="T28" fmla="*/ 1832 w 1832"/>
                    <a:gd name="T29" fmla="*/ 32 h 408"/>
                    <a:gd name="T30" fmla="*/ 1832 w 1832"/>
                    <a:gd name="T31" fmla="*/ 32 h 4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832" h="408">
                      <a:moveTo>
                        <a:pt x="1832" y="32"/>
                      </a:moveTo>
                      <a:lnTo>
                        <a:pt x="1830" y="66"/>
                      </a:lnTo>
                      <a:lnTo>
                        <a:pt x="1814" y="128"/>
                      </a:lnTo>
                      <a:lnTo>
                        <a:pt x="1788" y="188"/>
                      </a:lnTo>
                      <a:lnTo>
                        <a:pt x="1754" y="240"/>
                      </a:lnTo>
                      <a:lnTo>
                        <a:pt x="1712" y="288"/>
                      </a:lnTo>
                      <a:lnTo>
                        <a:pt x="1664" y="330"/>
                      </a:lnTo>
                      <a:lnTo>
                        <a:pt x="1610" y="362"/>
                      </a:lnTo>
                      <a:lnTo>
                        <a:pt x="1550" y="388"/>
                      </a:lnTo>
                      <a:lnTo>
                        <a:pt x="1486" y="402"/>
                      </a:lnTo>
                      <a:lnTo>
                        <a:pt x="1418" y="408"/>
                      </a:lnTo>
                      <a:lnTo>
                        <a:pt x="0" y="408"/>
                      </a:lnTo>
                      <a:lnTo>
                        <a:pt x="0" y="0"/>
                      </a:lnTo>
                      <a:lnTo>
                        <a:pt x="1832" y="0"/>
                      </a:lnTo>
                      <a:lnTo>
                        <a:pt x="1832" y="32"/>
                      </a:lnTo>
                      <a:lnTo>
                        <a:pt x="1832" y="32"/>
                      </a:lnTo>
                      <a:close/>
                    </a:path>
                  </a:pathLst>
                </a:custGeom>
                <a:solidFill>
                  <a:srgbClr val="CC00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DF5908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4119" name="Freeform 71"/>
                <p:cNvSpPr>
                  <a:spLocks/>
                </p:cNvSpPr>
                <p:nvPr/>
              </p:nvSpPr>
              <p:spPr bwMode="gray">
                <a:xfrm>
                  <a:off x="3810" y="3058"/>
                  <a:ext cx="288" cy="334"/>
                </a:xfrm>
                <a:custGeom>
                  <a:avLst/>
                  <a:gdLst>
                    <a:gd name="T0" fmla="*/ 288 w 288"/>
                    <a:gd name="T1" fmla="*/ 0 h 334"/>
                    <a:gd name="T2" fmla="*/ 284 w 288"/>
                    <a:gd name="T3" fmla="*/ 52 h 334"/>
                    <a:gd name="T4" fmla="*/ 272 w 288"/>
                    <a:gd name="T5" fmla="*/ 98 h 334"/>
                    <a:gd name="T6" fmla="*/ 254 w 288"/>
                    <a:gd name="T7" fmla="*/ 140 h 334"/>
                    <a:gd name="T8" fmla="*/ 230 w 288"/>
                    <a:gd name="T9" fmla="*/ 176 h 334"/>
                    <a:gd name="T10" fmla="*/ 204 w 288"/>
                    <a:gd name="T11" fmla="*/ 208 h 334"/>
                    <a:gd name="T12" fmla="*/ 174 w 288"/>
                    <a:gd name="T13" fmla="*/ 238 h 334"/>
                    <a:gd name="T14" fmla="*/ 144 w 288"/>
                    <a:gd name="T15" fmla="*/ 262 h 334"/>
                    <a:gd name="T16" fmla="*/ 112 w 288"/>
                    <a:gd name="T17" fmla="*/ 282 h 334"/>
                    <a:gd name="T18" fmla="*/ 84 w 288"/>
                    <a:gd name="T19" fmla="*/ 298 h 334"/>
                    <a:gd name="T20" fmla="*/ 56 w 288"/>
                    <a:gd name="T21" fmla="*/ 312 h 334"/>
                    <a:gd name="T22" fmla="*/ 34 w 288"/>
                    <a:gd name="T23" fmla="*/ 322 h 334"/>
                    <a:gd name="T24" fmla="*/ 16 w 288"/>
                    <a:gd name="T25" fmla="*/ 328 h 334"/>
                    <a:gd name="T26" fmla="*/ 4 w 288"/>
                    <a:gd name="T27" fmla="*/ 332 h 334"/>
                    <a:gd name="T28" fmla="*/ 0 w 288"/>
                    <a:gd name="T29" fmla="*/ 334 h 334"/>
                    <a:gd name="T30" fmla="*/ 4 w 288"/>
                    <a:gd name="T31" fmla="*/ 332 h 334"/>
                    <a:gd name="T32" fmla="*/ 16 w 288"/>
                    <a:gd name="T33" fmla="*/ 326 h 334"/>
                    <a:gd name="T34" fmla="*/ 34 w 288"/>
                    <a:gd name="T35" fmla="*/ 318 h 334"/>
                    <a:gd name="T36" fmla="*/ 56 w 288"/>
                    <a:gd name="T37" fmla="*/ 304 h 334"/>
                    <a:gd name="T38" fmla="*/ 84 w 288"/>
                    <a:gd name="T39" fmla="*/ 288 h 334"/>
                    <a:gd name="T40" fmla="*/ 112 w 288"/>
                    <a:gd name="T41" fmla="*/ 266 h 334"/>
                    <a:gd name="T42" fmla="*/ 142 w 288"/>
                    <a:gd name="T43" fmla="*/ 242 h 334"/>
                    <a:gd name="T44" fmla="*/ 170 w 288"/>
                    <a:gd name="T45" fmla="*/ 212 h 334"/>
                    <a:gd name="T46" fmla="*/ 196 w 288"/>
                    <a:gd name="T47" fmla="*/ 180 h 334"/>
                    <a:gd name="T48" fmla="*/ 220 w 288"/>
                    <a:gd name="T49" fmla="*/ 142 h 334"/>
                    <a:gd name="T50" fmla="*/ 238 w 288"/>
                    <a:gd name="T51" fmla="*/ 100 h 334"/>
                    <a:gd name="T52" fmla="*/ 250 w 288"/>
                    <a:gd name="T53" fmla="*/ 54 h 334"/>
                    <a:gd name="T54" fmla="*/ 254 w 288"/>
                    <a:gd name="T55" fmla="*/ 2 h 334"/>
                    <a:gd name="T56" fmla="*/ 288 w 288"/>
                    <a:gd name="T57" fmla="*/ 0 h 3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88" h="334">
                      <a:moveTo>
                        <a:pt x="288" y="0"/>
                      </a:moveTo>
                      <a:lnTo>
                        <a:pt x="284" y="52"/>
                      </a:lnTo>
                      <a:lnTo>
                        <a:pt x="272" y="98"/>
                      </a:lnTo>
                      <a:lnTo>
                        <a:pt x="254" y="140"/>
                      </a:lnTo>
                      <a:lnTo>
                        <a:pt x="230" y="176"/>
                      </a:lnTo>
                      <a:lnTo>
                        <a:pt x="204" y="208"/>
                      </a:lnTo>
                      <a:lnTo>
                        <a:pt x="174" y="238"/>
                      </a:lnTo>
                      <a:lnTo>
                        <a:pt x="144" y="262"/>
                      </a:lnTo>
                      <a:lnTo>
                        <a:pt x="112" y="282"/>
                      </a:lnTo>
                      <a:lnTo>
                        <a:pt x="84" y="298"/>
                      </a:lnTo>
                      <a:lnTo>
                        <a:pt x="56" y="312"/>
                      </a:lnTo>
                      <a:lnTo>
                        <a:pt x="34" y="322"/>
                      </a:lnTo>
                      <a:lnTo>
                        <a:pt x="16" y="328"/>
                      </a:lnTo>
                      <a:lnTo>
                        <a:pt x="4" y="332"/>
                      </a:lnTo>
                      <a:lnTo>
                        <a:pt x="0" y="334"/>
                      </a:lnTo>
                      <a:lnTo>
                        <a:pt x="4" y="332"/>
                      </a:lnTo>
                      <a:lnTo>
                        <a:pt x="16" y="326"/>
                      </a:lnTo>
                      <a:lnTo>
                        <a:pt x="34" y="318"/>
                      </a:lnTo>
                      <a:lnTo>
                        <a:pt x="56" y="304"/>
                      </a:lnTo>
                      <a:lnTo>
                        <a:pt x="84" y="288"/>
                      </a:lnTo>
                      <a:lnTo>
                        <a:pt x="112" y="266"/>
                      </a:lnTo>
                      <a:lnTo>
                        <a:pt x="142" y="242"/>
                      </a:lnTo>
                      <a:lnTo>
                        <a:pt x="170" y="212"/>
                      </a:lnTo>
                      <a:lnTo>
                        <a:pt x="196" y="180"/>
                      </a:lnTo>
                      <a:lnTo>
                        <a:pt x="220" y="142"/>
                      </a:lnTo>
                      <a:lnTo>
                        <a:pt x="238" y="100"/>
                      </a:lnTo>
                      <a:lnTo>
                        <a:pt x="250" y="54"/>
                      </a:lnTo>
                      <a:lnTo>
                        <a:pt x="254" y="2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FFFFFF">
                    <a:alpha val="4900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FFFFFF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514120" name="Text Box 72"/>
            <p:cNvSpPr txBox="1">
              <a:spLocks noChangeArrowheads="1"/>
            </p:cNvSpPr>
            <p:nvPr/>
          </p:nvSpPr>
          <p:spPr bwMode="gray">
            <a:xfrm rot="3925970">
              <a:off x="2979" y="3126"/>
              <a:ext cx="139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(из них 85 – </a:t>
              </a:r>
              <a:r>
                <a:rPr 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 ДОУ, </a:t>
              </a:r>
              <a:r>
                <a:rPr lang="ru-RU" sz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215 - в школах, </a:t>
              </a:r>
              <a:r>
                <a:rPr 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17 </a:t>
              </a:r>
              <a:r>
                <a:rPr lang="ru-RU" sz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 в СПО</a:t>
              </a:r>
              <a:r>
                <a:rPr 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4121" name="Text Box 73"/>
            <p:cNvSpPr txBox="1">
              <a:spLocks noChangeArrowheads="1"/>
            </p:cNvSpPr>
            <p:nvPr/>
          </p:nvSpPr>
          <p:spPr bwMode="gray">
            <a:xfrm rot="3925970">
              <a:off x="3314" y="2922"/>
              <a:ext cx="1113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14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ru-RU" sz="14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едагога-психолога</a:t>
              </a:r>
              <a:endParaRPr lang="en-US" sz="1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14146" name="Group 98"/>
            <p:cNvGrpSpPr>
              <a:grpSpLocks/>
            </p:cNvGrpSpPr>
            <p:nvPr/>
          </p:nvGrpSpPr>
          <p:grpSpPr bwMode="auto">
            <a:xfrm>
              <a:off x="2832" y="1728"/>
              <a:ext cx="907" cy="907"/>
              <a:chOff x="2832" y="1728"/>
              <a:chExt cx="907" cy="907"/>
            </a:xfrm>
          </p:grpSpPr>
          <p:sp>
            <p:nvSpPr>
              <p:cNvPr id="514134" name="Oval 86"/>
              <p:cNvSpPr>
                <a:spLocks noChangeArrowheads="1"/>
              </p:cNvSpPr>
              <p:nvPr/>
            </p:nvSpPr>
            <p:spPr bwMode="gray">
              <a:xfrm>
                <a:off x="2832" y="1728"/>
                <a:ext cx="907" cy="907"/>
              </a:xfrm>
              <a:prstGeom prst="ellipse">
                <a:avLst/>
              </a:prstGeom>
              <a:gradFill rotWithShape="1">
                <a:gsLst>
                  <a:gs pos="0">
                    <a:srgbClr val="3965E1">
                      <a:gamma/>
                      <a:tint val="0"/>
                      <a:invGamma/>
                    </a:srgbClr>
                  </a:gs>
                  <a:gs pos="50000">
                    <a:srgbClr val="3965E1"/>
                  </a:gs>
                  <a:gs pos="100000">
                    <a:srgbClr val="3965E1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14135" name="Oval 87"/>
              <p:cNvSpPr>
                <a:spLocks noChangeArrowheads="1"/>
              </p:cNvSpPr>
              <p:nvPr/>
            </p:nvSpPr>
            <p:spPr bwMode="gray">
              <a:xfrm>
                <a:off x="2832" y="1728"/>
                <a:ext cx="907" cy="907"/>
              </a:xfrm>
              <a:prstGeom prst="ellipse">
                <a:avLst/>
              </a:prstGeom>
              <a:solidFill>
                <a:srgbClr val="9933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14136" name="Oval 88"/>
              <p:cNvSpPr>
                <a:spLocks noChangeArrowheads="1"/>
              </p:cNvSpPr>
              <p:nvPr/>
            </p:nvSpPr>
            <p:spPr bwMode="gray">
              <a:xfrm>
                <a:off x="2889" y="1788"/>
                <a:ext cx="787" cy="788"/>
              </a:xfrm>
              <a:prstGeom prst="ellipse">
                <a:avLst/>
              </a:prstGeom>
              <a:gradFill rotWithShape="1">
                <a:gsLst>
                  <a:gs pos="0">
                    <a:srgbClr val="3965E1">
                      <a:gamma/>
                      <a:shade val="54118"/>
                      <a:invGamma/>
                    </a:srgbClr>
                  </a:gs>
                  <a:gs pos="50000">
                    <a:srgbClr val="3965E1"/>
                  </a:gs>
                  <a:gs pos="100000">
                    <a:srgbClr val="3965E1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14137" name="Oval 89"/>
              <p:cNvSpPr>
                <a:spLocks noChangeArrowheads="1"/>
              </p:cNvSpPr>
              <p:nvPr/>
            </p:nvSpPr>
            <p:spPr bwMode="gray">
              <a:xfrm>
                <a:off x="2889" y="1794"/>
                <a:ext cx="787" cy="788"/>
              </a:xfrm>
              <a:prstGeom prst="ellipse">
                <a:avLst/>
              </a:prstGeom>
              <a:solidFill>
                <a:srgbClr val="CC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14138" name="Oval 90"/>
              <p:cNvSpPr>
                <a:spLocks noChangeArrowheads="1"/>
              </p:cNvSpPr>
              <p:nvPr/>
            </p:nvSpPr>
            <p:spPr bwMode="gray">
              <a:xfrm>
                <a:off x="2928" y="1833"/>
                <a:ext cx="709" cy="709"/>
              </a:xfrm>
              <a:prstGeom prst="ellipse">
                <a:avLst/>
              </a:prstGeom>
              <a:gradFill rotWithShape="1">
                <a:gsLst>
                  <a:gs pos="0">
                    <a:srgbClr val="3965E1"/>
                  </a:gs>
                  <a:gs pos="100000">
                    <a:srgbClr val="3965E1">
                      <a:gamma/>
                      <a:shade val="588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514139" name="Group 91"/>
              <p:cNvGrpSpPr>
                <a:grpSpLocks/>
              </p:cNvGrpSpPr>
              <p:nvPr/>
            </p:nvGrpSpPr>
            <p:grpSpPr bwMode="auto">
              <a:xfrm>
                <a:off x="2946" y="1842"/>
                <a:ext cx="687" cy="688"/>
                <a:chOff x="4166" y="1706"/>
                <a:chExt cx="1252" cy="1252"/>
              </a:xfrm>
            </p:grpSpPr>
            <p:sp>
              <p:nvSpPr>
                <p:cNvPr id="514140" name="Oval 92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514141" name="Oval 93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514142" name="Oval 94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514143" name="Oval 95"/>
                <p:cNvSpPr>
                  <a:spLocks noChangeArrowheads="1"/>
                </p:cNvSpPr>
                <p:nvPr/>
              </p:nvSpPr>
              <p:spPr bwMode="gray">
                <a:xfrm>
                  <a:off x="4263" y="1757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anchor="ctr"/>
                <a:lstStyle/>
                <a:p>
                  <a:r>
                    <a:rPr lang="ru-RU" sz="2800" b="1" dirty="0" smtClean="0">
                      <a:latin typeface="Times New Roman" pitchFamily="18" charset="0"/>
                      <a:cs typeface="Times New Roman" pitchFamily="18" charset="0"/>
                    </a:rPr>
                    <a:t>317</a:t>
                  </a:r>
                  <a:endParaRPr lang="en-US" sz="28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514148" name="Group 100"/>
          <p:cNvGrpSpPr>
            <a:grpSpLocks/>
          </p:cNvGrpSpPr>
          <p:nvPr/>
        </p:nvGrpSpPr>
        <p:grpSpPr bwMode="auto">
          <a:xfrm>
            <a:off x="1717190" y="2643191"/>
            <a:ext cx="2006600" cy="3873500"/>
            <a:chOff x="2832" y="1728"/>
            <a:chExt cx="1264" cy="2440"/>
          </a:xfrm>
        </p:grpSpPr>
        <p:grpSp>
          <p:nvGrpSpPr>
            <p:cNvPr id="514149" name="Group 101"/>
            <p:cNvGrpSpPr>
              <a:grpSpLocks/>
            </p:cNvGrpSpPr>
            <p:nvPr/>
          </p:nvGrpSpPr>
          <p:grpSpPr bwMode="auto">
            <a:xfrm rot="3877067">
              <a:off x="2850" y="2922"/>
              <a:ext cx="1878" cy="614"/>
              <a:chOff x="2290" y="2725"/>
              <a:chExt cx="2182" cy="713"/>
            </a:xfrm>
          </p:grpSpPr>
          <p:grpSp>
            <p:nvGrpSpPr>
              <p:cNvPr id="514150" name="Group 102"/>
              <p:cNvGrpSpPr>
                <a:grpSpLocks/>
              </p:cNvGrpSpPr>
              <p:nvPr/>
            </p:nvGrpSpPr>
            <p:grpSpPr bwMode="auto">
              <a:xfrm>
                <a:off x="2290" y="3030"/>
                <a:ext cx="2182" cy="408"/>
                <a:chOff x="2290" y="3030"/>
                <a:chExt cx="2182" cy="408"/>
              </a:xfrm>
            </p:grpSpPr>
            <p:sp>
              <p:nvSpPr>
                <p:cNvPr id="514151" name="Freeform 103"/>
                <p:cNvSpPr>
                  <a:spLocks/>
                </p:cNvSpPr>
                <p:nvPr/>
              </p:nvSpPr>
              <p:spPr bwMode="gray">
                <a:xfrm>
                  <a:off x="2290" y="3030"/>
                  <a:ext cx="2182" cy="408"/>
                </a:xfrm>
                <a:custGeom>
                  <a:avLst/>
                  <a:gdLst>
                    <a:gd name="T0" fmla="*/ 1832 w 1832"/>
                    <a:gd name="T1" fmla="*/ 32 h 408"/>
                    <a:gd name="T2" fmla="*/ 1830 w 1832"/>
                    <a:gd name="T3" fmla="*/ 66 h 408"/>
                    <a:gd name="T4" fmla="*/ 1814 w 1832"/>
                    <a:gd name="T5" fmla="*/ 128 h 408"/>
                    <a:gd name="T6" fmla="*/ 1788 w 1832"/>
                    <a:gd name="T7" fmla="*/ 188 h 408"/>
                    <a:gd name="T8" fmla="*/ 1754 w 1832"/>
                    <a:gd name="T9" fmla="*/ 240 h 408"/>
                    <a:gd name="T10" fmla="*/ 1712 w 1832"/>
                    <a:gd name="T11" fmla="*/ 288 h 408"/>
                    <a:gd name="T12" fmla="*/ 1664 w 1832"/>
                    <a:gd name="T13" fmla="*/ 330 h 408"/>
                    <a:gd name="T14" fmla="*/ 1610 w 1832"/>
                    <a:gd name="T15" fmla="*/ 362 h 408"/>
                    <a:gd name="T16" fmla="*/ 1550 w 1832"/>
                    <a:gd name="T17" fmla="*/ 388 h 408"/>
                    <a:gd name="T18" fmla="*/ 1486 w 1832"/>
                    <a:gd name="T19" fmla="*/ 402 h 408"/>
                    <a:gd name="T20" fmla="*/ 1418 w 1832"/>
                    <a:gd name="T21" fmla="*/ 408 h 408"/>
                    <a:gd name="T22" fmla="*/ 0 w 1832"/>
                    <a:gd name="T23" fmla="*/ 408 h 408"/>
                    <a:gd name="T24" fmla="*/ 0 w 1832"/>
                    <a:gd name="T25" fmla="*/ 0 h 408"/>
                    <a:gd name="T26" fmla="*/ 1832 w 1832"/>
                    <a:gd name="T27" fmla="*/ 0 h 408"/>
                    <a:gd name="T28" fmla="*/ 1832 w 1832"/>
                    <a:gd name="T29" fmla="*/ 32 h 408"/>
                    <a:gd name="T30" fmla="*/ 1832 w 1832"/>
                    <a:gd name="T31" fmla="*/ 32 h 4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832" h="408">
                      <a:moveTo>
                        <a:pt x="1832" y="32"/>
                      </a:moveTo>
                      <a:lnTo>
                        <a:pt x="1830" y="66"/>
                      </a:lnTo>
                      <a:lnTo>
                        <a:pt x="1814" y="128"/>
                      </a:lnTo>
                      <a:lnTo>
                        <a:pt x="1788" y="188"/>
                      </a:lnTo>
                      <a:lnTo>
                        <a:pt x="1754" y="240"/>
                      </a:lnTo>
                      <a:lnTo>
                        <a:pt x="1712" y="288"/>
                      </a:lnTo>
                      <a:lnTo>
                        <a:pt x="1664" y="330"/>
                      </a:lnTo>
                      <a:lnTo>
                        <a:pt x="1610" y="362"/>
                      </a:lnTo>
                      <a:lnTo>
                        <a:pt x="1550" y="388"/>
                      </a:lnTo>
                      <a:lnTo>
                        <a:pt x="1486" y="402"/>
                      </a:lnTo>
                      <a:lnTo>
                        <a:pt x="1418" y="408"/>
                      </a:lnTo>
                      <a:lnTo>
                        <a:pt x="0" y="408"/>
                      </a:lnTo>
                      <a:lnTo>
                        <a:pt x="0" y="0"/>
                      </a:lnTo>
                      <a:lnTo>
                        <a:pt x="1832" y="0"/>
                      </a:lnTo>
                      <a:lnTo>
                        <a:pt x="1832" y="32"/>
                      </a:lnTo>
                      <a:lnTo>
                        <a:pt x="1832" y="32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DF5908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4152" name="Freeform 104"/>
                <p:cNvSpPr>
                  <a:spLocks/>
                </p:cNvSpPr>
                <p:nvPr/>
              </p:nvSpPr>
              <p:spPr bwMode="gray">
                <a:xfrm>
                  <a:off x="3810" y="3058"/>
                  <a:ext cx="288" cy="334"/>
                </a:xfrm>
                <a:custGeom>
                  <a:avLst/>
                  <a:gdLst>
                    <a:gd name="T0" fmla="*/ 288 w 288"/>
                    <a:gd name="T1" fmla="*/ 0 h 334"/>
                    <a:gd name="T2" fmla="*/ 284 w 288"/>
                    <a:gd name="T3" fmla="*/ 52 h 334"/>
                    <a:gd name="T4" fmla="*/ 272 w 288"/>
                    <a:gd name="T5" fmla="*/ 98 h 334"/>
                    <a:gd name="T6" fmla="*/ 254 w 288"/>
                    <a:gd name="T7" fmla="*/ 140 h 334"/>
                    <a:gd name="T8" fmla="*/ 230 w 288"/>
                    <a:gd name="T9" fmla="*/ 176 h 334"/>
                    <a:gd name="T10" fmla="*/ 204 w 288"/>
                    <a:gd name="T11" fmla="*/ 208 h 334"/>
                    <a:gd name="T12" fmla="*/ 174 w 288"/>
                    <a:gd name="T13" fmla="*/ 238 h 334"/>
                    <a:gd name="T14" fmla="*/ 144 w 288"/>
                    <a:gd name="T15" fmla="*/ 262 h 334"/>
                    <a:gd name="T16" fmla="*/ 112 w 288"/>
                    <a:gd name="T17" fmla="*/ 282 h 334"/>
                    <a:gd name="T18" fmla="*/ 84 w 288"/>
                    <a:gd name="T19" fmla="*/ 298 h 334"/>
                    <a:gd name="T20" fmla="*/ 56 w 288"/>
                    <a:gd name="T21" fmla="*/ 312 h 334"/>
                    <a:gd name="T22" fmla="*/ 34 w 288"/>
                    <a:gd name="T23" fmla="*/ 322 h 334"/>
                    <a:gd name="T24" fmla="*/ 16 w 288"/>
                    <a:gd name="T25" fmla="*/ 328 h 334"/>
                    <a:gd name="T26" fmla="*/ 4 w 288"/>
                    <a:gd name="T27" fmla="*/ 332 h 334"/>
                    <a:gd name="T28" fmla="*/ 0 w 288"/>
                    <a:gd name="T29" fmla="*/ 334 h 334"/>
                    <a:gd name="T30" fmla="*/ 4 w 288"/>
                    <a:gd name="T31" fmla="*/ 332 h 334"/>
                    <a:gd name="T32" fmla="*/ 16 w 288"/>
                    <a:gd name="T33" fmla="*/ 326 h 334"/>
                    <a:gd name="T34" fmla="*/ 34 w 288"/>
                    <a:gd name="T35" fmla="*/ 318 h 334"/>
                    <a:gd name="T36" fmla="*/ 56 w 288"/>
                    <a:gd name="T37" fmla="*/ 304 h 334"/>
                    <a:gd name="T38" fmla="*/ 84 w 288"/>
                    <a:gd name="T39" fmla="*/ 288 h 334"/>
                    <a:gd name="T40" fmla="*/ 112 w 288"/>
                    <a:gd name="T41" fmla="*/ 266 h 334"/>
                    <a:gd name="T42" fmla="*/ 142 w 288"/>
                    <a:gd name="T43" fmla="*/ 242 h 334"/>
                    <a:gd name="T44" fmla="*/ 170 w 288"/>
                    <a:gd name="T45" fmla="*/ 212 h 334"/>
                    <a:gd name="T46" fmla="*/ 196 w 288"/>
                    <a:gd name="T47" fmla="*/ 180 h 334"/>
                    <a:gd name="T48" fmla="*/ 220 w 288"/>
                    <a:gd name="T49" fmla="*/ 142 h 334"/>
                    <a:gd name="T50" fmla="*/ 238 w 288"/>
                    <a:gd name="T51" fmla="*/ 100 h 334"/>
                    <a:gd name="T52" fmla="*/ 250 w 288"/>
                    <a:gd name="T53" fmla="*/ 54 h 334"/>
                    <a:gd name="T54" fmla="*/ 254 w 288"/>
                    <a:gd name="T55" fmla="*/ 2 h 334"/>
                    <a:gd name="T56" fmla="*/ 288 w 288"/>
                    <a:gd name="T57" fmla="*/ 0 h 3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88" h="334">
                      <a:moveTo>
                        <a:pt x="288" y="0"/>
                      </a:moveTo>
                      <a:lnTo>
                        <a:pt x="284" y="52"/>
                      </a:lnTo>
                      <a:lnTo>
                        <a:pt x="272" y="98"/>
                      </a:lnTo>
                      <a:lnTo>
                        <a:pt x="254" y="140"/>
                      </a:lnTo>
                      <a:lnTo>
                        <a:pt x="230" y="176"/>
                      </a:lnTo>
                      <a:lnTo>
                        <a:pt x="204" y="208"/>
                      </a:lnTo>
                      <a:lnTo>
                        <a:pt x="174" y="238"/>
                      </a:lnTo>
                      <a:lnTo>
                        <a:pt x="144" y="262"/>
                      </a:lnTo>
                      <a:lnTo>
                        <a:pt x="112" y="282"/>
                      </a:lnTo>
                      <a:lnTo>
                        <a:pt x="84" y="298"/>
                      </a:lnTo>
                      <a:lnTo>
                        <a:pt x="56" y="312"/>
                      </a:lnTo>
                      <a:lnTo>
                        <a:pt x="34" y="322"/>
                      </a:lnTo>
                      <a:lnTo>
                        <a:pt x="16" y="328"/>
                      </a:lnTo>
                      <a:lnTo>
                        <a:pt x="4" y="332"/>
                      </a:lnTo>
                      <a:lnTo>
                        <a:pt x="0" y="334"/>
                      </a:lnTo>
                      <a:lnTo>
                        <a:pt x="4" y="332"/>
                      </a:lnTo>
                      <a:lnTo>
                        <a:pt x="16" y="326"/>
                      </a:lnTo>
                      <a:lnTo>
                        <a:pt x="34" y="318"/>
                      </a:lnTo>
                      <a:lnTo>
                        <a:pt x="56" y="304"/>
                      </a:lnTo>
                      <a:lnTo>
                        <a:pt x="84" y="288"/>
                      </a:lnTo>
                      <a:lnTo>
                        <a:pt x="112" y="266"/>
                      </a:lnTo>
                      <a:lnTo>
                        <a:pt x="142" y="242"/>
                      </a:lnTo>
                      <a:lnTo>
                        <a:pt x="170" y="212"/>
                      </a:lnTo>
                      <a:lnTo>
                        <a:pt x="196" y="180"/>
                      </a:lnTo>
                      <a:lnTo>
                        <a:pt x="220" y="142"/>
                      </a:lnTo>
                      <a:lnTo>
                        <a:pt x="238" y="100"/>
                      </a:lnTo>
                      <a:lnTo>
                        <a:pt x="250" y="54"/>
                      </a:lnTo>
                      <a:lnTo>
                        <a:pt x="254" y="2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FFFFFF">
                    <a:alpha val="4900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FFFFFF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14153" name="Group 105"/>
              <p:cNvGrpSpPr>
                <a:grpSpLocks/>
              </p:cNvGrpSpPr>
              <p:nvPr/>
            </p:nvGrpSpPr>
            <p:grpSpPr bwMode="auto">
              <a:xfrm flipV="1">
                <a:off x="2290" y="2725"/>
                <a:ext cx="1731" cy="313"/>
                <a:chOff x="2290" y="3030"/>
                <a:chExt cx="2256" cy="408"/>
              </a:xfrm>
            </p:grpSpPr>
            <p:sp>
              <p:nvSpPr>
                <p:cNvPr id="514154" name="Freeform 106"/>
                <p:cNvSpPr>
                  <a:spLocks/>
                </p:cNvSpPr>
                <p:nvPr/>
              </p:nvSpPr>
              <p:spPr bwMode="gray">
                <a:xfrm>
                  <a:off x="2290" y="3030"/>
                  <a:ext cx="2256" cy="408"/>
                </a:xfrm>
                <a:custGeom>
                  <a:avLst/>
                  <a:gdLst>
                    <a:gd name="T0" fmla="*/ 1832 w 1832"/>
                    <a:gd name="T1" fmla="*/ 32 h 408"/>
                    <a:gd name="T2" fmla="*/ 1830 w 1832"/>
                    <a:gd name="T3" fmla="*/ 66 h 408"/>
                    <a:gd name="T4" fmla="*/ 1814 w 1832"/>
                    <a:gd name="T5" fmla="*/ 128 h 408"/>
                    <a:gd name="T6" fmla="*/ 1788 w 1832"/>
                    <a:gd name="T7" fmla="*/ 188 h 408"/>
                    <a:gd name="T8" fmla="*/ 1754 w 1832"/>
                    <a:gd name="T9" fmla="*/ 240 h 408"/>
                    <a:gd name="T10" fmla="*/ 1712 w 1832"/>
                    <a:gd name="T11" fmla="*/ 288 h 408"/>
                    <a:gd name="T12" fmla="*/ 1664 w 1832"/>
                    <a:gd name="T13" fmla="*/ 330 h 408"/>
                    <a:gd name="T14" fmla="*/ 1610 w 1832"/>
                    <a:gd name="T15" fmla="*/ 362 h 408"/>
                    <a:gd name="T16" fmla="*/ 1550 w 1832"/>
                    <a:gd name="T17" fmla="*/ 388 h 408"/>
                    <a:gd name="T18" fmla="*/ 1486 w 1832"/>
                    <a:gd name="T19" fmla="*/ 402 h 408"/>
                    <a:gd name="T20" fmla="*/ 1418 w 1832"/>
                    <a:gd name="T21" fmla="*/ 408 h 408"/>
                    <a:gd name="T22" fmla="*/ 0 w 1832"/>
                    <a:gd name="T23" fmla="*/ 408 h 408"/>
                    <a:gd name="T24" fmla="*/ 0 w 1832"/>
                    <a:gd name="T25" fmla="*/ 0 h 408"/>
                    <a:gd name="T26" fmla="*/ 1832 w 1832"/>
                    <a:gd name="T27" fmla="*/ 0 h 408"/>
                    <a:gd name="T28" fmla="*/ 1832 w 1832"/>
                    <a:gd name="T29" fmla="*/ 32 h 408"/>
                    <a:gd name="T30" fmla="*/ 1832 w 1832"/>
                    <a:gd name="T31" fmla="*/ 32 h 4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832" h="408">
                      <a:moveTo>
                        <a:pt x="1832" y="32"/>
                      </a:moveTo>
                      <a:lnTo>
                        <a:pt x="1830" y="66"/>
                      </a:lnTo>
                      <a:lnTo>
                        <a:pt x="1814" y="128"/>
                      </a:lnTo>
                      <a:lnTo>
                        <a:pt x="1788" y="188"/>
                      </a:lnTo>
                      <a:lnTo>
                        <a:pt x="1754" y="240"/>
                      </a:lnTo>
                      <a:lnTo>
                        <a:pt x="1712" y="288"/>
                      </a:lnTo>
                      <a:lnTo>
                        <a:pt x="1664" y="330"/>
                      </a:lnTo>
                      <a:lnTo>
                        <a:pt x="1610" y="362"/>
                      </a:lnTo>
                      <a:lnTo>
                        <a:pt x="1550" y="388"/>
                      </a:lnTo>
                      <a:lnTo>
                        <a:pt x="1486" y="402"/>
                      </a:lnTo>
                      <a:lnTo>
                        <a:pt x="1418" y="408"/>
                      </a:lnTo>
                      <a:lnTo>
                        <a:pt x="0" y="408"/>
                      </a:lnTo>
                      <a:lnTo>
                        <a:pt x="0" y="0"/>
                      </a:lnTo>
                      <a:lnTo>
                        <a:pt x="1832" y="0"/>
                      </a:lnTo>
                      <a:lnTo>
                        <a:pt x="1832" y="32"/>
                      </a:lnTo>
                      <a:lnTo>
                        <a:pt x="1832" y="32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DF5908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4155" name="Freeform 107"/>
                <p:cNvSpPr>
                  <a:spLocks/>
                </p:cNvSpPr>
                <p:nvPr/>
              </p:nvSpPr>
              <p:spPr bwMode="gray">
                <a:xfrm>
                  <a:off x="3810" y="3058"/>
                  <a:ext cx="288" cy="334"/>
                </a:xfrm>
                <a:custGeom>
                  <a:avLst/>
                  <a:gdLst>
                    <a:gd name="T0" fmla="*/ 288 w 288"/>
                    <a:gd name="T1" fmla="*/ 0 h 334"/>
                    <a:gd name="T2" fmla="*/ 284 w 288"/>
                    <a:gd name="T3" fmla="*/ 52 h 334"/>
                    <a:gd name="T4" fmla="*/ 272 w 288"/>
                    <a:gd name="T5" fmla="*/ 98 h 334"/>
                    <a:gd name="T6" fmla="*/ 254 w 288"/>
                    <a:gd name="T7" fmla="*/ 140 h 334"/>
                    <a:gd name="T8" fmla="*/ 230 w 288"/>
                    <a:gd name="T9" fmla="*/ 176 h 334"/>
                    <a:gd name="T10" fmla="*/ 204 w 288"/>
                    <a:gd name="T11" fmla="*/ 208 h 334"/>
                    <a:gd name="T12" fmla="*/ 174 w 288"/>
                    <a:gd name="T13" fmla="*/ 238 h 334"/>
                    <a:gd name="T14" fmla="*/ 144 w 288"/>
                    <a:gd name="T15" fmla="*/ 262 h 334"/>
                    <a:gd name="T16" fmla="*/ 112 w 288"/>
                    <a:gd name="T17" fmla="*/ 282 h 334"/>
                    <a:gd name="T18" fmla="*/ 84 w 288"/>
                    <a:gd name="T19" fmla="*/ 298 h 334"/>
                    <a:gd name="T20" fmla="*/ 56 w 288"/>
                    <a:gd name="T21" fmla="*/ 312 h 334"/>
                    <a:gd name="T22" fmla="*/ 34 w 288"/>
                    <a:gd name="T23" fmla="*/ 322 h 334"/>
                    <a:gd name="T24" fmla="*/ 16 w 288"/>
                    <a:gd name="T25" fmla="*/ 328 h 334"/>
                    <a:gd name="T26" fmla="*/ 4 w 288"/>
                    <a:gd name="T27" fmla="*/ 332 h 334"/>
                    <a:gd name="T28" fmla="*/ 0 w 288"/>
                    <a:gd name="T29" fmla="*/ 334 h 334"/>
                    <a:gd name="T30" fmla="*/ 4 w 288"/>
                    <a:gd name="T31" fmla="*/ 332 h 334"/>
                    <a:gd name="T32" fmla="*/ 16 w 288"/>
                    <a:gd name="T33" fmla="*/ 326 h 334"/>
                    <a:gd name="T34" fmla="*/ 34 w 288"/>
                    <a:gd name="T35" fmla="*/ 318 h 334"/>
                    <a:gd name="T36" fmla="*/ 56 w 288"/>
                    <a:gd name="T37" fmla="*/ 304 h 334"/>
                    <a:gd name="T38" fmla="*/ 84 w 288"/>
                    <a:gd name="T39" fmla="*/ 288 h 334"/>
                    <a:gd name="T40" fmla="*/ 112 w 288"/>
                    <a:gd name="T41" fmla="*/ 266 h 334"/>
                    <a:gd name="T42" fmla="*/ 142 w 288"/>
                    <a:gd name="T43" fmla="*/ 242 h 334"/>
                    <a:gd name="T44" fmla="*/ 170 w 288"/>
                    <a:gd name="T45" fmla="*/ 212 h 334"/>
                    <a:gd name="T46" fmla="*/ 196 w 288"/>
                    <a:gd name="T47" fmla="*/ 180 h 334"/>
                    <a:gd name="T48" fmla="*/ 220 w 288"/>
                    <a:gd name="T49" fmla="*/ 142 h 334"/>
                    <a:gd name="T50" fmla="*/ 238 w 288"/>
                    <a:gd name="T51" fmla="*/ 100 h 334"/>
                    <a:gd name="T52" fmla="*/ 250 w 288"/>
                    <a:gd name="T53" fmla="*/ 54 h 334"/>
                    <a:gd name="T54" fmla="*/ 254 w 288"/>
                    <a:gd name="T55" fmla="*/ 2 h 334"/>
                    <a:gd name="T56" fmla="*/ 288 w 288"/>
                    <a:gd name="T57" fmla="*/ 0 h 3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88" h="334">
                      <a:moveTo>
                        <a:pt x="288" y="0"/>
                      </a:moveTo>
                      <a:lnTo>
                        <a:pt x="284" y="52"/>
                      </a:lnTo>
                      <a:lnTo>
                        <a:pt x="272" y="98"/>
                      </a:lnTo>
                      <a:lnTo>
                        <a:pt x="254" y="140"/>
                      </a:lnTo>
                      <a:lnTo>
                        <a:pt x="230" y="176"/>
                      </a:lnTo>
                      <a:lnTo>
                        <a:pt x="204" y="208"/>
                      </a:lnTo>
                      <a:lnTo>
                        <a:pt x="174" y="238"/>
                      </a:lnTo>
                      <a:lnTo>
                        <a:pt x="144" y="262"/>
                      </a:lnTo>
                      <a:lnTo>
                        <a:pt x="112" y="282"/>
                      </a:lnTo>
                      <a:lnTo>
                        <a:pt x="84" y="298"/>
                      </a:lnTo>
                      <a:lnTo>
                        <a:pt x="56" y="312"/>
                      </a:lnTo>
                      <a:lnTo>
                        <a:pt x="34" y="322"/>
                      </a:lnTo>
                      <a:lnTo>
                        <a:pt x="16" y="328"/>
                      </a:lnTo>
                      <a:lnTo>
                        <a:pt x="4" y="332"/>
                      </a:lnTo>
                      <a:lnTo>
                        <a:pt x="0" y="334"/>
                      </a:lnTo>
                      <a:lnTo>
                        <a:pt x="4" y="332"/>
                      </a:lnTo>
                      <a:lnTo>
                        <a:pt x="16" y="326"/>
                      </a:lnTo>
                      <a:lnTo>
                        <a:pt x="34" y="318"/>
                      </a:lnTo>
                      <a:lnTo>
                        <a:pt x="56" y="304"/>
                      </a:lnTo>
                      <a:lnTo>
                        <a:pt x="84" y="288"/>
                      </a:lnTo>
                      <a:lnTo>
                        <a:pt x="112" y="266"/>
                      </a:lnTo>
                      <a:lnTo>
                        <a:pt x="142" y="242"/>
                      </a:lnTo>
                      <a:lnTo>
                        <a:pt x="170" y="212"/>
                      </a:lnTo>
                      <a:lnTo>
                        <a:pt x="196" y="180"/>
                      </a:lnTo>
                      <a:lnTo>
                        <a:pt x="220" y="142"/>
                      </a:lnTo>
                      <a:lnTo>
                        <a:pt x="238" y="100"/>
                      </a:lnTo>
                      <a:lnTo>
                        <a:pt x="250" y="54"/>
                      </a:lnTo>
                      <a:lnTo>
                        <a:pt x="254" y="2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FFFFFF">
                    <a:alpha val="4900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FFFFFF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514156" name="Text Box 108"/>
            <p:cNvSpPr txBox="1">
              <a:spLocks noChangeArrowheads="1"/>
            </p:cNvSpPr>
            <p:nvPr/>
          </p:nvSpPr>
          <p:spPr bwMode="gray">
            <a:xfrm rot="3925970">
              <a:off x="2899" y="3168"/>
              <a:ext cx="160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(из них 122 –  </a:t>
              </a:r>
              <a:r>
                <a:rPr lang="ru-RU" sz="1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 ДОУ, </a:t>
              </a:r>
              <a:r>
                <a:rPr lang="ru-RU" sz="1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107 в школах)</a:t>
              </a:r>
              <a:endPara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4157" name="Text Box 109"/>
            <p:cNvSpPr txBox="1">
              <a:spLocks noChangeArrowheads="1"/>
            </p:cNvSpPr>
            <p:nvPr/>
          </p:nvSpPr>
          <p:spPr bwMode="gray">
            <a:xfrm rot="3925970">
              <a:off x="3264" y="2983"/>
              <a:ext cx="120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14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у</a:t>
              </a:r>
              <a:r>
                <a:rPr lang="ru-RU" sz="14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чителей -логопедов</a:t>
              </a:r>
              <a:endParaRPr lang="en-US" sz="1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14158" name="Group 110"/>
            <p:cNvGrpSpPr>
              <a:grpSpLocks/>
            </p:cNvGrpSpPr>
            <p:nvPr/>
          </p:nvGrpSpPr>
          <p:grpSpPr bwMode="auto">
            <a:xfrm>
              <a:off x="2832" y="1728"/>
              <a:ext cx="907" cy="907"/>
              <a:chOff x="2832" y="1728"/>
              <a:chExt cx="907" cy="907"/>
            </a:xfrm>
          </p:grpSpPr>
          <p:sp>
            <p:nvSpPr>
              <p:cNvPr id="514159" name="Oval 111"/>
              <p:cNvSpPr>
                <a:spLocks noChangeArrowheads="1"/>
              </p:cNvSpPr>
              <p:nvPr/>
            </p:nvSpPr>
            <p:spPr bwMode="gray">
              <a:xfrm>
                <a:off x="2832" y="1728"/>
                <a:ext cx="907" cy="907"/>
              </a:xfrm>
              <a:prstGeom prst="ellipse">
                <a:avLst/>
              </a:prstGeom>
              <a:gradFill rotWithShape="1">
                <a:gsLst>
                  <a:gs pos="0">
                    <a:srgbClr val="3965E1">
                      <a:gamma/>
                      <a:tint val="0"/>
                      <a:invGamma/>
                    </a:srgbClr>
                  </a:gs>
                  <a:gs pos="50000">
                    <a:srgbClr val="3965E1"/>
                  </a:gs>
                  <a:gs pos="100000">
                    <a:srgbClr val="3965E1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14160" name="Oval 112"/>
              <p:cNvSpPr>
                <a:spLocks noChangeArrowheads="1"/>
              </p:cNvSpPr>
              <p:nvPr/>
            </p:nvSpPr>
            <p:spPr bwMode="gray">
              <a:xfrm>
                <a:off x="2832" y="1728"/>
                <a:ext cx="907" cy="907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14161" name="Oval 113"/>
              <p:cNvSpPr>
                <a:spLocks noChangeArrowheads="1"/>
              </p:cNvSpPr>
              <p:nvPr/>
            </p:nvSpPr>
            <p:spPr bwMode="gray">
              <a:xfrm>
                <a:off x="2889" y="1788"/>
                <a:ext cx="787" cy="788"/>
              </a:xfrm>
              <a:prstGeom prst="ellipse">
                <a:avLst/>
              </a:prstGeom>
              <a:gradFill rotWithShape="1">
                <a:gsLst>
                  <a:gs pos="0">
                    <a:srgbClr val="3965E1">
                      <a:gamma/>
                      <a:shade val="54118"/>
                      <a:invGamma/>
                    </a:srgbClr>
                  </a:gs>
                  <a:gs pos="50000">
                    <a:srgbClr val="3965E1"/>
                  </a:gs>
                  <a:gs pos="100000">
                    <a:srgbClr val="3965E1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14162" name="Oval 114"/>
              <p:cNvSpPr>
                <a:spLocks noChangeArrowheads="1"/>
              </p:cNvSpPr>
              <p:nvPr/>
            </p:nvSpPr>
            <p:spPr bwMode="gray">
              <a:xfrm>
                <a:off x="2889" y="1794"/>
                <a:ext cx="787" cy="788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14163" name="Oval 115"/>
              <p:cNvSpPr>
                <a:spLocks noChangeArrowheads="1"/>
              </p:cNvSpPr>
              <p:nvPr/>
            </p:nvSpPr>
            <p:spPr bwMode="gray">
              <a:xfrm>
                <a:off x="2928" y="1833"/>
                <a:ext cx="709" cy="709"/>
              </a:xfrm>
              <a:prstGeom prst="ellipse">
                <a:avLst/>
              </a:prstGeom>
              <a:gradFill rotWithShape="1">
                <a:gsLst>
                  <a:gs pos="0">
                    <a:srgbClr val="3965E1"/>
                  </a:gs>
                  <a:gs pos="100000">
                    <a:srgbClr val="3965E1">
                      <a:gamma/>
                      <a:shade val="588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514164" name="Group 116"/>
              <p:cNvGrpSpPr>
                <a:grpSpLocks/>
              </p:cNvGrpSpPr>
              <p:nvPr/>
            </p:nvGrpSpPr>
            <p:grpSpPr bwMode="auto">
              <a:xfrm>
                <a:off x="2946" y="1842"/>
                <a:ext cx="687" cy="688"/>
                <a:chOff x="4166" y="1706"/>
                <a:chExt cx="1252" cy="1252"/>
              </a:xfrm>
            </p:grpSpPr>
            <p:sp>
              <p:nvSpPr>
                <p:cNvPr id="514165" name="Oval 117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514166" name="Oval 118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514167" name="Oval 119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514168" name="Oval 120"/>
                <p:cNvSpPr>
                  <a:spLocks noChangeArrowheads="1"/>
                </p:cNvSpPr>
                <p:nvPr/>
              </p:nvSpPr>
              <p:spPr bwMode="gray">
                <a:xfrm>
                  <a:off x="4259" y="1794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anchor="ctr"/>
                <a:lstStyle/>
                <a:p>
                  <a:r>
                    <a:rPr lang="ru-RU" sz="3200" b="1" dirty="0" smtClean="0">
                      <a:latin typeface="Times New Roman" pitchFamily="18" charset="0"/>
                      <a:cs typeface="Times New Roman" pitchFamily="18" charset="0"/>
                    </a:rPr>
                    <a:t>229</a:t>
                  </a:r>
                  <a:endParaRPr lang="en-US" sz="32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514169" name="Group 121"/>
          <p:cNvGrpSpPr>
            <a:grpSpLocks/>
          </p:cNvGrpSpPr>
          <p:nvPr/>
        </p:nvGrpSpPr>
        <p:grpSpPr bwMode="auto">
          <a:xfrm>
            <a:off x="77303" y="2643191"/>
            <a:ext cx="1981200" cy="3752850"/>
            <a:chOff x="2832" y="1728"/>
            <a:chExt cx="1248" cy="2364"/>
          </a:xfrm>
        </p:grpSpPr>
        <p:grpSp>
          <p:nvGrpSpPr>
            <p:cNvPr id="514170" name="Group 122"/>
            <p:cNvGrpSpPr>
              <a:grpSpLocks/>
            </p:cNvGrpSpPr>
            <p:nvPr/>
          </p:nvGrpSpPr>
          <p:grpSpPr bwMode="auto">
            <a:xfrm rot="3877067">
              <a:off x="2873" y="2886"/>
              <a:ext cx="1799" cy="614"/>
              <a:chOff x="2290" y="2725"/>
              <a:chExt cx="2090" cy="713"/>
            </a:xfrm>
          </p:grpSpPr>
          <p:grpSp>
            <p:nvGrpSpPr>
              <p:cNvPr id="514171" name="Group 123"/>
              <p:cNvGrpSpPr>
                <a:grpSpLocks/>
              </p:cNvGrpSpPr>
              <p:nvPr/>
            </p:nvGrpSpPr>
            <p:grpSpPr bwMode="auto">
              <a:xfrm>
                <a:off x="2290" y="3030"/>
                <a:ext cx="2090" cy="408"/>
                <a:chOff x="2290" y="3030"/>
                <a:chExt cx="2090" cy="408"/>
              </a:xfrm>
            </p:grpSpPr>
            <p:sp>
              <p:nvSpPr>
                <p:cNvPr id="514172" name="Freeform 124"/>
                <p:cNvSpPr>
                  <a:spLocks/>
                </p:cNvSpPr>
                <p:nvPr/>
              </p:nvSpPr>
              <p:spPr bwMode="gray">
                <a:xfrm>
                  <a:off x="2290" y="3030"/>
                  <a:ext cx="2090" cy="408"/>
                </a:xfrm>
                <a:custGeom>
                  <a:avLst/>
                  <a:gdLst>
                    <a:gd name="T0" fmla="*/ 1832 w 1832"/>
                    <a:gd name="T1" fmla="*/ 32 h 408"/>
                    <a:gd name="T2" fmla="*/ 1830 w 1832"/>
                    <a:gd name="T3" fmla="*/ 66 h 408"/>
                    <a:gd name="T4" fmla="*/ 1814 w 1832"/>
                    <a:gd name="T5" fmla="*/ 128 h 408"/>
                    <a:gd name="T6" fmla="*/ 1788 w 1832"/>
                    <a:gd name="T7" fmla="*/ 188 h 408"/>
                    <a:gd name="T8" fmla="*/ 1754 w 1832"/>
                    <a:gd name="T9" fmla="*/ 240 h 408"/>
                    <a:gd name="T10" fmla="*/ 1712 w 1832"/>
                    <a:gd name="T11" fmla="*/ 288 h 408"/>
                    <a:gd name="T12" fmla="*/ 1664 w 1832"/>
                    <a:gd name="T13" fmla="*/ 330 h 408"/>
                    <a:gd name="T14" fmla="*/ 1610 w 1832"/>
                    <a:gd name="T15" fmla="*/ 362 h 408"/>
                    <a:gd name="T16" fmla="*/ 1550 w 1832"/>
                    <a:gd name="T17" fmla="*/ 388 h 408"/>
                    <a:gd name="T18" fmla="*/ 1486 w 1832"/>
                    <a:gd name="T19" fmla="*/ 402 h 408"/>
                    <a:gd name="T20" fmla="*/ 1418 w 1832"/>
                    <a:gd name="T21" fmla="*/ 408 h 408"/>
                    <a:gd name="T22" fmla="*/ 0 w 1832"/>
                    <a:gd name="T23" fmla="*/ 408 h 408"/>
                    <a:gd name="T24" fmla="*/ 0 w 1832"/>
                    <a:gd name="T25" fmla="*/ 0 h 408"/>
                    <a:gd name="T26" fmla="*/ 1832 w 1832"/>
                    <a:gd name="T27" fmla="*/ 0 h 408"/>
                    <a:gd name="T28" fmla="*/ 1832 w 1832"/>
                    <a:gd name="T29" fmla="*/ 32 h 408"/>
                    <a:gd name="T30" fmla="*/ 1832 w 1832"/>
                    <a:gd name="T31" fmla="*/ 32 h 4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832" h="408">
                      <a:moveTo>
                        <a:pt x="1832" y="32"/>
                      </a:moveTo>
                      <a:lnTo>
                        <a:pt x="1830" y="66"/>
                      </a:lnTo>
                      <a:lnTo>
                        <a:pt x="1814" y="128"/>
                      </a:lnTo>
                      <a:lnTo>
                        <a:pt x="1788" y="188"/>
                      </a:lnTo>
                      <a:lnTo>
                        <a:pt x="1754" y="240"/>
                      </a:lnTo>
                      <a:lnTo>
                        <a:pt x="1712" y="288"/>
                      </a:lnTo>
                      <a:lnTo>
                        <a:pt x="1664" y="330"/>
                      </a:lnTo>
                      <a:lnTo>
                        <a:pt x="1610" y="362"/>
                      </a:lnTo>
                      <a:lnTo>
                        <a:pt x="1550" y="388"/>
                      </a:lnTo>
                      <a:lnTo>
                        <a:pt x="1486" y="402"/>
                      </a:lnTo>
                      <a:lnTo>
                        <a:pt x="1418" y="408"/>
                      </a:lnTo>
                      <a:lnTo>
                        <a:pt x="0" y="408"/>
                      </a:lnTo>
                      <a:lnTo>
                        <a:pt x="0" y="0"/>
                      </a:lnTo>
                      <a:lnTo>
                        <a:pt x="1832" y="0"/>
                      </a:lnTo>
                      <a:lnTo>
                        <a:pt x="1832" y="32"/>
                      </a:lnTo>
                      <a:lnTo>
                        <a:pt x="1832" y="3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1E72C6">
                        <a:gamma/>
                        <a:shade val="46275"/>
                        <a:invGamma/>
                      </a:srgbClr>
                    </a:gs>
                    <a:gs pos="100000">
                      <a:srgbClr val="1E72C6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DF5908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4173" name="Freeform 125"/>
                <p:cNvSpPr>
                  <a:spLocks/>
                </p:cNvSpPr>
                <p:nvPr/>
              </p:nvSpPr>
              <p:spPr bwMode="gray">
                <a:xfrm>
                  <a:off x="3810" y="3058"/>
                  <a:ext cx="288" cy="334"/>
                </a:xfrm>
                <a:custGeom>
                  <a:avLst/>
                  <a:gdLst>
                    <a:gd name="T0" fmla="*/ 288 w 288"/>
                    <a:gd name="T1" fmla="*/ 0 h 334"/>
                    <a:gd name="T2" fmla="*/ 284 w 288"/>
                    <a:gd name="T3" fmla="*/ 52 h 334"/>
                    <a:gd name="T4" fmla="*/ 272 w 288"/>
                    <a:gd name="T5" fmla="*/ 98 h 334"/>
                    <a:gd name="T6" fmla="*/ 254 w 288"/>
                    <a:gd name="T7" fmla="*/ 140 h 334"/>
                    <a:gd name="T8" fmla="*/ 230 w 288"/>
                    <a:gd name="T9" fmla="*/ 176 h 334"/>
                    <a:gd name="T10" fmla="*/ 204 w 288"/>
                    <a:gd name="T11" fmla="*/ 208 h 334"/>
                    <a:gd name="T12" fmla="*/ 174 w 288"/>
                    <a:gd name="T13" fmla="*/ 238 h 334"/>
                    <a:gd name="T14" fmla="*/ 144 w 288"/>
                    <a:gd name="T15" fmla="*/ 262 h 334"/>
                    <a:gd name="T16" fmla="*/ 112 w 288"/>
                    <a:gd name="T17" fmla="*/ 282 h 334"/>
                    <a:gd name="T18" fmla="*/ 84 w 288"/>
                    <a:gd name="T19" fmla="*/ 298 h 334"/>
                    <a:gd name="T20" fmla="*/ 56 w 288"/>
                    <a:gd name="T21" fmla="*/ 312 h 334"/>
                    <a:gd name="T22" fmla="*/ 34 w 288"/>
                    <a:gd name="T23" fmla="*/ 322 h 334"/>
                    <a:gd name="T24" fmla="*/ 16 w 288"/>
                    <a:gd name="T25" fmla="*/ 328 h 334"/>
                    <a:gd name="T26" fmla="*/ 4 w 288"/>
                    <a:gd name="T27" fmla="*/ 332 h 334"/>
                    <a:gd name="T28" fmla="*/ 0 w 288"/>
                    <a:gd name="T29" fmla="*/ 334 h 334"/>
                    <a:gd name="T30" fmla="*/ 4 w 288"/>
                    <a:gd name="T31" fmla="*/ 332 h 334"/>
                    <a:gd name="T32" fmla="*/ 16 w 288"/>
                    <a:gd name="T33" fmla="*/ 326 h 334"/>
                    <a:gd name="T34" fmla="*/ 34 w 288"/>
                    <a:gd name="T35" fmla="*/ 318 h 334"/>
                    <a:gd name="T36" fmla="*/ 56 w 288"/>
                    <a:gd name="T37" fmla="*/ 304 h 334"/>
                    <a:gd name="T38" fmla="*/ 84 w 288"/>
                    <a:gd name="T39" fmla="*/ 288 h 334"/>
                    <a:gd name="T40" fmla="*/ 112 w 288"/>
                    <a:gd name="T41" fmla="*/ 266 h 334"/>
                    <a:gd name="T42" fmla="*/ 142 w 288"/>
                    <a:gd name="T43" fmla="*/ 242 h 334"/>
                    <a:gd name="T44" fmla="*/ 170 w 288"/>
                    <a:gd name="T45" fmla="*/ 212 h 334"/>
                    <a:gd name="T46" fmla="*/ 196 w 288"/>
                    <a:gd name="T47" fmla="*/ 180 h 334"/>
                    <a:gd name="T48" fmla="*/ 220 w 288"/>
                    <a:gd name="T49" fmla="*/ 142 h 334"/>
                    <a:gd name="T50" fmla="*/ 238 w 288"/>
                    <a:gd name="T51" fmla="*/ 100 h 334"/>
                    <a:gd name="T52" fmla="*/ 250 w 288"/>
                    <a:gd name="T53" fmla="*/ 54 h 334"/>
                    <a:gd name="T54" fmla="*/ 254 w 288"/>
                    <a:gd name="T55" fmla="*/ 2 h 334"/>
                    <a:gd name="T56" fmla="*/ 288 w 288"/>
                    <a:gd name="T57" fmla="*/ 0 h 3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88" h="334">
                      <a:moveTo>
                        <a:pt x="288" y="0"/>
                      </a:moveTo>
                      <a:lnTo>
                        <a:pt x="284" y="52"/>
                      </a:lnTo>
                      <a:lnTo>
                        <a:pt x="272" y="98"/>
                      </a:lnTo>
                      <a:lnTo>
                        <a:pt x="254" y="140"/>
                      </a:lnTo>
                      <a:lnTo>
                        <a:pt x="230" y="176"/>
                      </a:lnTo>
                      <a:lnTo>
                        <a:pt x="204" y="208"/>
                      </a:lnTo>
                      <a:lnTo>
                        <a:pt x="174" y="238"/>
                      </a:lnTo>
                      <a:lnTo>
                        <a:pt x="144" y="262"/>
                      </a:lnTo>
                      <a:lnTo>
                        <a:pt x="112" y="282"/>
                      </a:lnTo>
                      <a:lnTo>
                        <a:pt x="84" y="298"/>
                      </a:lnTo>
                      <a:lnTo>
                        <a:pt x="56" y="312"/>
                      </a:lnTo>
                      <a:lnTo>
                        <a:pt x="34" y="322"/>
                      </a:lnTo>
                      <a:lnTo>
                        <a:pt x="16" y="328"/>
                      </a:lnTo>
                      <a:lnTo>
                        <a:pt x="4" y="332"/>
                      </a:lnTo>
                      <a:lnTo>
                        <a:pt x="0" y="334"/>
                      </a:lnTo>
                      <a:lnTo>
                        <a:pt x="4" y="332"/>
                      </a:lnTo>
                      <a:lnTo>
                        <a:pt x="16" y="326"/>
                      </a:lnTo>
                      <a:lnTo>
                        <a:pt x="34" y="318"/>
                      </a:lnTo>
                      <a:lnTo>
                        <a:pt x="56" y="304"/>
                      </a:lnTo>
                      <a:lnTo>
                        <a:pt x="84" y="288"/>
                      </a:lnTo>
                      <a:lnTo>
                        <a:pt x="112" y="266"/>
                      </a:lnTo>
                      <a:lnTo>
                        <a:pt x="142" y="242"/>
                      </a:lnTo>
                      <a:lnTo>
                        <a:pt x="170" y="212"/>
                      </a:lnTo>
                      <a:lnTo>
                        <a:pt x="196" y="180"/>
                      </a:lnTo>
                      <a:lnTo>
                        <a:pt x="220" y="142"/>
                      </a:lnTo>
                      <a:lnTo>
                        <a:pt x="238" y="100"/>
                      </a:lnTo>
                      <a:lnTo>
                        <a:pt x="250" y="54"/>
                      </a:lnTo>
                      <a:lnTo>
                        <a:pt x="254" y="2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FFFFFF">
                    <a:alpha val="4900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FFFFFF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14174" name="Group 126"/>
              <p:cNvGrpSpPr>
                <a:grpSpLocks/>
              </p:cNvGrpSpPr>
              <p:nvPr/>
            </p:nvGrpSpPr>
            <p:grpSpPr bwMode="auto">
              <a:xfrm flipV="1">
                <a:off x="2291" y="2725"/>
                <a:ext cx="1769" cy="313"/>
                <a:chOff x="2290" y="3030"/>
                <a:chExt cx="2304" cy="408"/>
              </a:xfrm>
            </p:grpSpPr>
            <p:sp>
              <p:nvSpPr>
                <p:cNvPr id="514175" name="Freeform 127"/>
                <p:cNvSpPr>
                  <a:spLocks/>
                </p:cNvSpPr>
                <p:nvPr/>
              </p:nvSpPr>
              <p:spPr bwMode="gray">
                <a:xfrm>
                  <a:off x="2290" y="3030"/>
                  <a:ext cx="2304" cy="408"/>
                </a:xfrm>
                <a:custGeom>
                  <a:avLst/>
                  <a:gdLst>
                    <a:gd name="T0" fmla="*/ 1832 w 1832"/>
                    <a:gd name="T1" fmla="*/ 32 h 408"/>
                    <a:gd name="T2" fmla="*/ 1830 w 1832"/>
                    <a:gd name="T3" fmla="*/ 66 h 408"/>
                    <a:gd name="T4" fmla="*/ 1814 w 1832"/>
                    <a:gd name="T5" fmla="*/ 128 h 408"/>
                    <a:gd name="T6" fmla="*/ 1788 w 1832"/>
                    <a:gd name="T7" fmla="*/ 188 h 408"/>
                    <a:gd name="T8" fmla="*/ 1754 w 1832"/>
                    <a:gd name="T9" fmla="*/ 240 h 408"/>
                    <a:gd name="T10" fmla="*/ 1712 w 1832"/>
                    <a:gd name="T11" fmla="*/ 288 h 408"/>
                    <a:gd name="T12" fmla="*/ 1664 w 1832"/>
                    <a:gd name="T13" fmla="*/ 330 h 408"/>
                    <a:gd name="T14" fmla="*/ 1610 w 1832"/>
                    <a:gd name="T15" fmla="*/ 362 h 408"/>
                    <a:gd name="T16" fmla="*/ 1550 w 1832"/>
                    <a:gd name="T17" fmla="*/ 388 h 408"/>
                    <a:gd name="T18" fmla="*/ 1486 w 1832"/>
                    <a:gd name="T19" fmla="*/ 402 h 408"/>
                    <a:gd name="T20" fmla="*/ 1418 w 1832"/>
                    <a:gd name="T21" fmla="*/ 408 h 408"/>
                    <a:gd name="T22" fmla="*/ 0 w 1832"/>
                    <a:gd name="T23" fmla="*/ 408 h 408"/>
                    <a:gd name="T24" fmla="*/ 0 w 1832"/>
                    <a:gd name="T25" fmla="*/ 0 h 408"/>
                    <a:gd name="T26" fmla="*/ 1832 w 1832"/>
                    <a:gd name="T27" fmla="*/ 0 h 408"/>
                    <a:gd name="T28" fmla="*/ 1832 w 1832"/>
                    <a:gd name="T29" fmla="*/ 32 h 408"/>
                    <a:gd name="T30" fmla="*/ 1832 w 1832"/>
                    <a:gd name="T31" fmla="*/ 32 h 4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832" h="408">
                      <a:moveTo>
                        <a:pt x="1832" y="32"/>
                      </a:moveTo>
                      <a:lnTo>
                        <a:pt x="1830" y="66"/>
                      </a:lnTo>
                      <a:lnTo>
                        <a:pt x="1814" y="128"/>
                      </a:lnTo>
                      <a:lnTo>
                        <a:pt x="1788" y="188"/>
                      </a:lnTo>
                      <a:lnTo>
                        <a:pt x="1754" y="240"/>
                      </a:lnTo>
                      <a:lnTo>
                        <a:pt x="1712" y="288"/>
                      </a:lnTo>
                      <a:lnTo>
                        <a:pt x="1664" y="330"/>
                      </a:lnTo>
                      <a:lnTo>
                        <a:pt x="1610" y="362"/>
                      </a:lnTo>
                      <a:lnTo>
                        <a:pt x="1550" y="388"/>
                      </a:lnTo>
                      <a:lnTo>
                        <a:pt x="1486" y="402"/>
                      </a:lnTo>
                      <a:lnTo>
                        <a:pt x="1418" y="408"/>
                      </a:lnTo>
                      <a:lnTo>
                        <a:pt x="0" y="408"/>
                      </a:lnTo>
                      <a:lnTo>
                        <a:pt x="0" y="0"/>
                      </a:lnTo>
                      <a:lnTo>
                        <a:pt x="1832" y="0"/>
                      </a:lnTo>
                      <a:lnTo>
                        <a:pt x="1832" y="32"/>
                      </a:lnTo>
                      <a:lnTo>
                        <a:pt x="1832" y="32"/>
                      </a:lnTo>
                      <a:close/>
                    </a:path>
                  </a:pathLst>
                </a:custGeom>
                <a:solidFill>
                  <a:srgbClr val="1E72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DF5908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4176" name="Freeform 128"/>
                <p:cNvSpPr>
                  <a:spLocks/>
                </p:cNvSpPr>
                <p:nvPr/>
              </p:nvSpPr>
              <p:spPr bwMode="gray">
                <a:xfrm>
                  <a:off x="3810" y="3058"/>
                  <a:ext cx="288" cy="334"/>
                </a:xfrm>
                <a:custGeom>
                  <a:avLst/>
                  <a:gdLst>
                    <a:gd name="T0" fmla="*/ 288 w 288"/>
                    <a:gd name="T1" fmla="*/ 0 h 334"/>
                    <a:gd name="T2" fmla="*/ 284 w 288"/>
                    <a:gd name="T3" fmla="*/ 52 h 334"/>
                    <a:gd name="T4" fmla="*/ 272 w 288"/>
                    <a:gd name="T5" fmla="*/ 98 h 334"/>
                    <a:gd name="T6" fmla="*/ 254 w 288"/>
                    <a:gd name="T7" fmla="*/ 140 h 334"/>
                    <a:gd name="T8" fmla="*/ 230 w 288"/>
                    <a:gd name="T9" fmla="*/ 176 h 334"/>
                    <a:gd name="T10" fmla="*/ 204 w 288"/>
                    <a:gd name="T11" fmla="*/ 208 h 334"/>
                    <a:gd name="T12" fmla="*/ 174 w 288"/>
                    <a:gd name="T13" fmla="*/ 238 h 334"/>
                    <a:gd name="T14" fmla="*/ 144 w 288"/>
                    <a:gd name="T15" fmla="*/ 262 h 334"/>
                    <a:gd name="T16" fmla="*/ 112 w 288"/>
                    <a:gd name="T17" fmla="*/ 282 h 334"/>
                    <a:gd name="T18" fmla="*/ 84 w 288"/>
                    <a:gd name="T19" fmla="*/ 298 h 334"/>
                    <a:gd name="T20" fmla="*/ 56 w 288"/>
                    <a:gd name="T21" fmla="*/ 312 h 334"/>
                    <a:gd name="T22" fmla="*/ 34 w 288"/>
                    <a:gd name="T23" fmla="*/ 322 h 334"/>
                    <a:gd name="T24" fmla="*/ 16 w 288"/>
                    <a:gd name="T25" fmla="*/ 328 h 334"/>
                    <a:gd name="T26" fmla="*/ 4 w 288"/>
                    <a:gd name="T27" fmla="*/ 332 h 334"/>
                    <a:gd name="T28" fmla="*/ 0 w 288"/>
                    <a:gd name="T29" fmla="*/ 334 h 334"/>
                    <a:gd name="T30" fmla="*/ 4 w 288"/>
                    <a:gd name="T31" fmla="*/ 332 h 334"/>
                    <a:gd name="T32" fmla="*/ 16 w 288"/>
                    <a:gd name="T33" fmla="*/ 326 h 334"/>
                    <a:gd name="T34" fmla="*/ 34 w 288"/>
                    <a:gd name="T35" fmla="*/ 318 h 334"/>
                    <a:gd name="T36" fmla="*/ 56 w 288"/>
                    <a:gd name="T37" fmla="*/ 304 h 334"/>
                    <a:gd name="T38" fmla="*/ 84 w 288"/>
                    <a:gd name="T39" fmla="*/ 288 h 334"/>
                    <a:gd name="T40" fmla="*/ 112 w 288"/>
                    <a:gd name="T41" fmla="*/ 266 h 334"/>
                    <a:gd name="T42" fmla="*/ 142 w 288"/>
                    <a:gd name="T43" fmla="*/ 242 h 334"/>
                    <a:gd name="T44" fmla="*/ 170 w 288"/>
                    <a:gd name="T45" fmla="*/ 212 h 334"/>
                    <a:gd name="T46" fmla="*/ 196 w 288"/>
                    <a:gd name="T47" fmla="*/ 180 h 334"/>
                    <a:gd name="T48" fmla="*/ 220 w 288"/>
                    <a:gd name="T49" fmla="*/ 142 h 334"/>
                    <a:gd name="T50" fmla="*/ 238 w 288"/>
                    <a:gd name="T51" fmla="*/ 100 h 334"/>
                    <a:gd name="T52" fmla="*/ 250 w 288"/>
                    <a:gd name="T53" fmla="*/ 54 h 334"/>
                    <a:gd name="T54" fmla="*/ 254 w 288"/>
                    <a:gd name="T55" fmla="*/ 2 h 334"/>
                    <a:gd name="T56" fmla="*/ 288 w 288"/>
                    <a:gd name="T57" fmla="*/ 0 h 3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88" h="334">
                      <a:moveTo>
                        <a:pt x="288" y="0"/>
                      </a:moveTo>
                      <a:lnTo>
                        <a:pt x="284" y="52"/>
                      </a:lnTo>
                      <a:lnTo>
                        <a:pt x="272" y="98"/>
                      </a:lnTo>
                      <a:lnTo>
                        <a:pt x="254" y="140"/>
                      </a:lnTo>
                      <a:lnTo>
                        <a:pt x="230" y="176"/>
                      </a:lnTo>
                      <a:lnTo>
                        <a:pt x="204" y="208"/>
                      </a:lnTo>
                      <a:lnTo>
                        <a:pt x="174" y="238"/>
                      </a:lnTo>
                      <a:lnTo>
                        <a:pt x="144" y="262"/>
                      </a:lnTo>
                      <a:lnTo>
                        <a:pt x="112" y="282"/>
                      </a:lnTo>
                      <a:lnTo>
                        <a:pt x="84" y="298"/>
                      </a:lnTo>
                      <a:lnTo>
                        <a:pt x="56" y="312"/>
                      </a:lnTo>
                      <a:lnTo>
                        <a:pt x="34" y="322"/>
                      </a:lnTo>
                      <a:lnTo>
                        <a:pt x="16" y="328"/>
                      </a:lnTo>
                      <a:lnTo>
                        <a:pt x="4" y="332"/>
                      </a:lnTo>
                      <a:lnTo>
                        <a:pt x="0" y="334"/>
                      </a:lnTo>
                      <a:lnTo>
                        <a:pt x="4" y="332"/>
                      </a:lnTo>
                      <a:lnTo>
                        <a:pt x="16" y="326"/>
                      </a:lnTo>
                      <a:lnTo>
                        <a:pt x="34" y="318"/>
                      </a:lnTo>
                      <a:lnTo>
                        <a:pt x="56" y="304"/>
                      </a:lnTo>
                      <a:lnTo>
                        <a:pt x="84" y="288"/>
                      </a:lnTo>
                      <a:lnTo>
                        <a:pt x="112" y="266"/>
                      </a:lnTo>
                      <a:lnTo>
                        <a:pt x="142" y="242"/>
                      </a:lnTo>
                      <a:lnTo>
                        <a:pt x="170" y="212"/>
                      </a:lnTo>
                      <a:lnTo>
                        <a:pt x="196" y="180"/>
                      </a:lnTo>
                      <a:lnTo>
                        <a:pt x="220" y="142"/>
                      </a:lnTo>
                      <a:lnTo>
                        <a:pt x="238" y="100"/>
                      </a:lnTo>
                      <a:lnTo>
                        <a:pt x="250" y="54"/>
                      </a:lnTo>
                      <a:lnTo>
                        <a:pt x="254" y="2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FFFFFF">
                    <a:alpha val="4900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FFFFFF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514177" name="Text Box 129"/>
            <p:cNvSpPr txBox="1">
              <a:spLocks noChangeArrowheads="1"/>
            </p:cNvSpPr>
            <p:nvPr/>
          </p:nvSpPr>
          <p:spPr bwMode="gray">
            <a:xfrm rot="3925970">
              <a:off x="2933" y="3198"/>
              <a:ext cx="1458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(из </a:t>
              </a:r>
              <a:r>
                <a:rPr lang="ru-RU" sz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них 11 – в </a:t>
              </a:r>
              <a:r>
                <a:rPr 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ДОУ, </a:t>
              </a:r>
              <a:r>
                <a:rPr lang="ru-RU" sz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22 в </a:t>
              </a:r>
              <a:r>
                <a:rPr 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школах)</a:t>
              </a:r>
              <a:endParaRPr lang="en-US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4178" name="Text Box 130"/>
            <p:cNvSpPr txBox="1">
              <a:spLocks noChangeArrowheads="1"/>
            </p:cNvSpPr>
            <p:nvPr/>
          </p:nvSpPr>
          <p:spPr bwMode="gray">
            <a:xfrm rot="3925970">
              <a:off x="3194" y="2983"/>
              <a:ext cx="134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учителей-дефектологов</a:t>
              </a:r>
              <a:endParaRPr lang="en-US" sz="1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14179" name="Group 131"/>
            <p:cNvGrpSpPr>
              <a:grpSpLocks/>
            </p:cNvGrpSpPr>
            <p:nvPr/>
          </p:nvGrpSpPr>
          <p:grpSpPr bwMode="auto">
            <a:xfrm>
              <a:off x="2832" y="1728"/>
              <a:ext cx="907" cy="907"/>
              <a:chOff x="2832" y="1728"/>
              <a:chExt cx="907" cy="907"/>
            </a:xfrm>
          </p:grpSpPr>
          <p:sp>
            <p:nvSpPr>
              <p:cNvPr id="514180" name="Oval 132"/>
              <p:cNvSpPr>
                <a:spLocks noChangeArrowheads="1"/>
              </p:cNvSpPr>
              <p:nvPr/>
            </p:nvSpPr>
            <p:spPr bwMode="gray">
              <a:xfrm>
                <a:off x="2832" y="1728"/>
                <a:ext cx="907" cy="907"/>
              </a:xfrm>
              <a:prstGeom prst="ellipse">
                <a:avLst/>
              </a:prstGeom>
              <a:gradFill rotWithShape="1">
                <a:gsLst>
                  <a:gs pos="0">
                    <a:srgbClr val="3965E1">
                      <a:gamma/>
                      <a:tint val="0"/>
                      <a:invGamma/>
                    </a:srgbClr>
                  </a:gs>
                  <a:gs pos="50000">
                    <a:srgbClr val="3965E1"/>
                  </a:gs>
                  <a:gs pos="100000">
                    <a:srgbClr val="3965E1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14181" name="Oval 133"/>
              <p:cNvSpPr>
                <a:spLocks noChangeArrowheads="1"/>
              </p:cNvSpPr>
              <p:nvPr/>
            </p:nvSpPr>
            <p:spPr bwMode="gray">
              <a:xfrm>
                <a:off x="2832" y="1728"/>
                <a:ext cx="907" cy="907"/>
              </a:xfrm>
              <a:prstGeom prst="ellipse">
                <a:avLst/>
              </a:prstGeom>
              <a:gradFill rotWithShape="1">
                <a:gsLst>
                  <a:gs pos="0">
                    <a:srgbClr val="3965E1">
                      <a:alpha val="32001"/>
                    </a:srgbClr>
                  </a:gs>
                  <a:gs pos="100000">
                    <a:srgbClr val="3965E1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14182" name="Oval 134"/>
              <p:cNvSpPr>
                <a:spLocks noChangeArrowheads="1"/>
              </p:cNvSpPr>
              <p:nvPr/>
            </p:nvSpPr>
            <p:spPr bwMode="gray">
              <a:xfrm>
                <a:off x="2889" y="1788"/>
                <a:ext cx="787" cy="788"/>
              </a:xfrm>
              <a:prstGeom prst="ellipse">
                <a:avLst/>
              </a:prstGeom>
              <a:gradFill rotWithShape="1">
                <a:gsLst>
                  <a:gs pos="0">
                    <a:srgbClr val="3965E1">
                      <a:gamma/>
                      <a:shade val="54118"/>
                      <a:invGamma/>
                    </a:srgbClr>
                  </a:gs>
                  <a:gs pos="50000">
                    <a:srgbClr val="3965E1"/>
                  </a:gs>
                  <a:gs pos="100000">
                    <a:srgbClr val="3965E1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14183" name="Oval 135"/>
              <p:cNvSpPr>
                <a:spLocks noChangeArrowheads="1"/>
              </p:cNvSpPr>
              <p:nvPr/>
            </p:nvSpPr>
            <p:spPr bwMode="gray">
              <a:xfrm>
                <a:off x="2889" y="1794"/>
                <a:ext cx="787" cy="788"/>
              </a:xfrm>
              <a:prstGeom prst="ellipse">
                <a:avLst/>
              </a:prstGeom>
              <a:gradFill rotWithShape="1">
                <a:gsLst>
                  <a:gs pos="0">
                    <a:srgbClr val="3965E1">
                      <a:gamma/>
                      <a:shade val="66667"/>
                      <a:invGamma/>
                    </a:srgbClr>
                  </a:gs>
                  <a:gs pos="100000">
                    <a:srgbClr val="3965E1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14184" name="Oval 136"/>
              <p:cNvSpPr>
                <a:spLocks noChangeArrowheads="1"/>
              </p:cNvSpPr>
              <p:nvPr/>
            </p:nvSpPr>
            <p:spPr bwMode="gray">
              <a:xfrm>
                <a:off x="2928" y="1833"/>
                <a:ext cx="709" cy="709"/>
              </a:xfrm>
              <a:prstGeom prst="ellipse">
                <a:avLst/>
              </a:prstGeom>
              <a:gradFill rotWithShape="1">
                <a:gsLst>
                  <a:gs pos="0">
                    <a:srgbClr val="3965E1"/>
                  </a:gs>
                  <a:gs pos="100000">
                    <a:srgbClr val="3965E1">
                      <a:gamma/>
                      <a:shade val="588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514185" name="Group 137"/>
              <p:cNvGrpSpPr>
                <a:grpSpLocks/>
              </p:cNvGrpSpPr>
              <p:nvPr/>
            </p:nvGrpSpPr>
            <p:grpSpPr bwMode="auto">
              <a:xfrm>
                <a:off x="2946" y="1842"/>
                <a:ext cx="687" cy="688"/>
                <a:chOff x="4166" y="1706"/>
                <a:chExt cx="1252" cy="1252"/>
              </a:xfrm>
            </p:grpSpPr>
            <p:sp>
              <p:nvSpPr>
                <p:cNvPr id="514186" name="Oval 138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514187" name="Oval 139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514188" name="Oval 140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514189" name="Oval 141"/>
                <p:cNvSpPr>
                  <a:spLocks noChangeArrowheads="1"/>
                </p:cNvSpPr>
                <p:nvPr/>
              </p:nvSpPr>
              <p:spPr bwMode="gray">
                <a:xfrm>
                  <a:off x="4263" y="1757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anchor="ctr"/>
                <a:lstStyle/>
                <a:p>
                  <a:pPr algn="ctr"/>
                  <a:r>
                    <a:rPr lang="en-US" sz="3600" b="1" dirty="0" smtClean="0">
                      <a:latin typeface="Times New Roman" pitchFamily="18" charset="0"/>
                      <a:cs typeface="Times New Roman" pitchFamily="18" charset="0"/>
                    </a:rPr>
                    <a:t>33</a:t>
                  </a:r>
                  <a:endParaRPr lang="en-US" sz="36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101" name="Прямоугольник 100"/>
          <p:cNvSpPr/>
          <p:nvPr/>
        </p:nvSpPr>
        <p:spPr>
          <a:xfrm>
            <a:off x="307192" y="1453371"/>
            <a:ext cx="84102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Количество специалистов сопровождения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- 882 чел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724" y="101867"/>
            <a:ext cx="1950144" cy="1060888"/>
          </a:xfrm>
          <a:prstGeom prst="rect">
            <a:avLst/>
          </a:prstGeom>
        </p:spPr>
      </p:pic>
      <p:grpSp>
        <p:nvGrpSpPr>
          <p:cNvPr id="103" name="Group 99"/>
          <p:cNvGrpSpPr>
            <a:grpSpLocks/>
          </p:cNvGrpSpPr>
          <p:nvPr/>
        </p:nvGrpSpPr>
        <p:grpSpPr bwMode="auto">
          <a:xfrm>
            <a:off x="6918765" y="2483781"/>
            <a:ext cx="1989138" cy="3795713"/>
            <a:chOff x="2832" y="1728"/>
            <a:chExt cx="1253" cy="2391"/>
          </a:xfrm>
        </p:grpSpPr>
        <p:grpSp>
          <p:nvGrpSpPr>
            <p:cNvPr id="104" name="Group 65"/>
            <p:cNvGrpSpPr>
              <a:grpSpLocks/>
            </p:cNvGrpSpPr>
            <p:nvPr/>
          </p:nvGrpSpPr>
          <p:grpSpPr bwMode="auto">
            <a:xfrm rot="3877067">
              <a:off x="2865" y="2899"/>
              <a:ext cx="1826" cy="614"/>
              <a:chOff x="2290" y="2725"/>
              <a:chExt cx="2121" cy="713"/>
            </a:xfrm>
          </p:grpSpPr>
          <p:grpSp>
            <p:nvGrpSpPr>
              <p:cNvPr id="118" name="Group 66"/>
              <p:cNvGrpSpPr>
                <a:grpSpLocks/>
              </p:cNvGrpSpPr>
              <p:nvPr/>
            </p:nvGrpSpPr>
            <p:grpSpPr bwMode="auto">
              <a:xfrm>
                <a:off x="2290" y="3030"/>
                <a:ext cx="2121" cy="408"/>
                <a:chOff x="2290" y="3030"/>
                <a:chExt cx="2121" cy="408"/>
              </a:xfrm>
            </p:grpSpPr>
            <p:sp>
              <p:nvSpPr>
                <p:cNvPr id="122" name="Freeform 67"/>
                <p:cNvSpPr>
                  <a:spLocks/>
                </p:cNvSpPr>
                <p:nvPr/>
              </p:nvSpPr>
              <p:spPr bwMode="gray">
                <a:xfrm>
                  <a:off x="2290" y="3030"/>
                  <a:ext cx="2121" cy="408"/>
                </a:xfrm>
                <a:custGeom>
                  <a:avLst/>
                  <a:gdLst>
                    <a:gd name="T0" fmla="*/ 1832 w 1832"/>
                    <a:gd name="T1" fmla="*/ 32 h 408"/>
                    <a:gd name="T2" fmla="*/ 1830 w 1832"/>
                    <a:gd name="T3" fmla="*/ 66 h 408"/>
                    <a:gd name="T4" fmla="*/ 1814 w 1832"/>
                    <a:gd name="T5" fmla="*/ 128 h 408"/>
                    <a:gd name="T6" fmla="*/ 1788 w 1832"/>
                    <a:gd name="T7" fmla="*/ 188 h 408"/>
                    <a:gd name="T8" fmla="*/ 1754 w 1832"/>
                    <a:gd name="T9" fmla="*/ 240 h 408"/>
                    <a:gd name="T10" fmla="*/ 1712 w 1832"/>
                    <a:gd name="T11" fmla="*/ 288 h 408"/>
                    <a:gd name="T12" fmla="*/ 1664 w 1832"/>
                    <a:gd name="T13" fmla="*/ 330 h 408"/>
                    <a:gd name="T14" fmla="*/ 1610 w 1832"/>
                    <a:gd name="T15" fmla="*/ 362 h 408"/>
                    <a:gd name="T16" fmla="*/ 1550 w 1832"/>
                    <a:gd name="T17" fmla="*/ 388 h 408"/>
                    <a:gd name="T18" fmla="*/ 1486 w 1832"/>
                    <a:gd name="T19" fmla="*/ 402 h 408"/>
                    <a:gd name="T20" fmla="*/ 1418 w 1832"/>
                    <a:gd name="T21" fmla="*/ 408 h 408"/>
                    <a:gd name="T22" fmla="*/ 0 w 1832"/>
                    <a:gd name="T23" fmla="*/ 408 h 408"/>
                    <a:gd name="T24" fmla="*/ 0 w 1832"/>
                    <a:gd name="T25" fmla="*/ 0 h 408"/>
                    <a:gd name="T26" fmla="*/ 1832 w 1832"/>
                    <a:gd name="T27" fmla="*/ 0 h 408"/>
                    <a:gd name="T28" fmla="*/ 1832 w 1832"/>
                    <a:gd name="T29" fmla="*/ 32 h 408"/>
                    <a:gd name="T30" fmla="*/ 1832 w 1832"/>
                    <a:gd name="T31" fmla="*/ 32 h 4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832" h="408">
                      <a:moveTo>
                        <a:pt x="1832" y="32"/>
                      </a:moveTo>
                      <a:lnTo>
                        <a:pt x="1830" y="66"/>
                      </a:lnTo>
                      <a:lnTo>
                        <a:pt x="1814" y="128"/>
                      </a:lnTo>
                      <a:lnTo>
                        <a:pt x="1788" y="188"/>
                      </a:lnTo>
                      <a:lnTo>
                        <a:pt x="1754" y="240"/>
                      </a:lnTo>
                      <a:lnTo>
                        <a:pt x="1712" y="288"/>
                      </a:lnTo>
                      <a:lnTo>
                        <a:pt x="1664" y="330"/>
                      </a:lnTo>
                      <a:lnTo>
                        <a:pt x="1610" y="362"/>
                      </a:lnTo>
                      <a:lnTo>
                        <a:pt x="1550" y="388"/>
                      </a:lnTo>
                      <a:lnTo>
                        <a:pt x="1486" y="402"/>
                      </a:lnTo>
                      <a:lnTo>
                        <a:pt x="1418" y="408"/>
                      </a:lnTo>
                      <a:lnTo>
                        <a:pt x="0" y="408"/>
                      </a:lnTo>
                      <a:lnTo>
                        <a:pt x="0" y="0"/>
                      </a:lnTo>
                      <a:lnTo>
                        <a:pt x="1832" y="0"/>
                      </a:lnTo>
                      <a:lnTo>
                        <a:pt x="1832" y="32"/>
                      </a:lnTo>
                      <a:lnTo>
                        <a:pt x="1832" y="3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1E72C6">
                        <a:gamma/>
                        <a:shade val="46275"/>
                        <a:invGamma/>
                      </a:srgbClr>
                    </a:gs>
                    <a:gs pos="100000">
                      <a:srgbClr val="1E72C6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DF5908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" name="Freeform 68"/>
                <p:cNvSpPr>
                  <a:spLocks/>
                </p:cNvSpPr>
                <p:nvPr/>
              </p:nvSpPr>
              <p:spPr bwMode="gray">
                <a:xfrm>
                  <a:off x="3810" y="3058"/>
                  <a:ext cx="288" cy="334"/>
                </a:xfrm>
                <a:custGeom>
                  <a:avLst/>
                  <a:gdLst>
                    <a:gd name="T0" fmla="*/ 288 w 288"/>
                    <a:gd name="T1" fmla="*/ 0 h 334"/>
                    <a:gd name="T2" fmla="*/ 284 w 288"/>
                    <a:gd name="T3" fmla="*/ 52 h 334"/>
                    <a:gd name="T4" fmla="*/ 272 w 288"/>
                    <a:gd name="T5" fmla="*/ 98 h 334"/>
                    <a:gd name="T6" fmla="*/ 254 w 288"/>
                    <a:gd name="T7" fmla="*/ 140 h 334"/>
                    <a:gd name="T8" fmla="*/ 230 w 288"/>
                    <a:gd name="T9" fmla="*/ 176 h 334"/>
                    <a:gd name="T10" fmla="*/ 204 w 288"/>
                    <a:gd name="T11" fmla="*/ 208 h 334"/>
                    <a:gd name="T12" fmla="*/ 174 w 288"/>
                    <a:gd name="T13" fmla="*/ 238 h 334"/>
                    <a:gd name="T14" fmla="*/ 144 w 288"/>
                    <a:gd name="T15" fmla="*/ 262 h 334"/>
                    <a:gd name="T16" fmla="*/ 112 w 288"/>
                    <a:gd name="T17" fmla="*/ 282 h 334"/>
                    <a:gd name="T18" fmla="*/ 84 w 288"/>
                    <a:gd name="T19" fmla="*/ 298 h 334"/>
                    <a:gd name="T20" fmla="*/ 56 w 288"/>
                    <a:gd name="T21" fmla="*/ 312 h 334"/>
                    <a:gd name="T22" fmla="*/ 34 w 288"/>
                    <a:gd name="T23" fmla="*/ 322 h 334"/>
                    <a:gd name="T24" fmla="*/ 16 w 288"/>
                    <a:gd name="T25" fmla="*/ 328 h 334"/>
                    <a:gd name="T26" fmla="*/ 4 w 288"/>
                    <a:gd name="T27" fmla="*/ 332 h 334"/>
                    <a:gd name="T28" fmla="*/ 0 w 288"/>
                    <a:gd name="T29" fmla="*/ 334 h 334"/>
                    <a:gd name="T30" fmla="*/ 4 w 288"/>
                    <a:gd name="T31" fmla="*/ 332 h 334"/>
                    <a:gd name="T32" fmla="*/ 16 w 288"/>
                    <a:gd name="T33" fmla="*/ 326 h 334"/>
                    <a:gd name="T34" fmla="*/ 34 w 288"/>
                    <a:gd name="T35" fmla="*/ 318 h 334"/>
                    <a:gd name="T36" fmla="*/ 56 w 288"/>
                    <a:gd name="T37" fmla="*/ 304 h 334"/>
                    <a:gd name="T38" fmla="*/ 84 w 288"/>
                    <a:gd name="T39" fmla="*/ 288 h 334"/>
                    <a:gd name="T40" fmla="*/ 112 w 288"/>
                    <a:gd name="T41" fmla="*/ 266 h 334"/>
                    <a:gd name="T42" fmla="*/ 142 w 288"/>
                    <a:gd name="T43" fmla="*/ 242 h 334"/>
                    <a:gd name="T44" fmla="*/ 170 w 288"/>
                    <a:gd name="T45" fmla="*/ 212 h 334"/>
                    <a:gd name="T46" fmla="*/ 196 w 288"/>
                    <a:gd name="T47" fmla="*/ 180 h 334"/>
                    <a:gd name="T48" fmla="*/ 220 w 288"/>
                    <a:gd name="T49" fmla="*/ 142 h 334"/>
                    <a:gd name="T50" fmla="*/ 238 w 288"/>
                    <a:gd name="T51" fmla="*/ 100 h 334"/>
                    <a:gd name="T52" fmla="*/ 250 w 288"/>
                    <a:gd name="T53" fmla="*/ 54 h 334"/>
                    <a:gd name="T54" fmla="*/ 254 w 288"/>
                    <a:gd name="T55" fmla="*/ 2 h 334"/>
                    <a:gd name="T56" fmla="*/ 288 w 288"/>
                    <a:gd name="T57" fmla="*/ 0 h 3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88" h="334">
                      <a:moveTo>
                        <a:pt x="288" y="0"/>
                      </a:moveTo>
                      <a:lnTo>
                        <a:pt x="284" y="52"/>
                      </a:lnTo>
                      <a:lnTo>
                        <a:pt x="272" y="98"/>
                      </a:lnTo>
                      <a:lnTo>
                        <a:pt x="254" y="140"/>
                      </a:lnTo>
                      <a:lnTo>
                        <a:pt x="230" y="176"/>
                      </a:lnTo>
                      <a:lnTo>
                        <a:pt x="204" y="208"/>
                      </a:lnTo>
                      <a:lnTo>
                        <a:pt x="174" y="238"/>
                      </a:lnTo>
                      <a:lnTo>
                        <a:pt x="144" y="262"/>
                      </a:lnTo>
                      <a:lnTo>
                        <a:pt x="112" y="282"/>
                      </a:lnTo>
                      <a:lnTo>
                        <a:pt x="84" y="298"/>
                      </a:lnTo>
                      <a:lnTo>
                        <a:pt x="56" y="312"/>
                      </a:lnTo>
                      <a:lnTo>
                        <a:pt x="34" y="322"/>
                      </a:lnTo>
                      <a:lnTo>
                        <a:pt x="16" y="328"/>
                      </a:lnTo>
                      <a:lnTo>
                        <a:pt x="4" y="332"/>
                      </a:lnTo>
                      <a:lnTo>
                        <a:pt x="0" y="334"/>
                      </a:lnTo>
                      <a:lnTo>
                        <a:pt x="4" y="332"/>
                      </a:lnTo>
                      <a:lnTo>
                        <a:pt x="16" y="326"/>
                      </a:lnTo>
                      <a:lnTo>
                        <a:pt x="34" y="318"/>
                      </a:lnTo>
                      <a:lnTo>
                        <a:pt x="56" y="304"/>
                      </a:lnTo>
                      <a:lnTo>
                        <a:pt x="84" y="288"/>
                      </a:lnTo>
                      <a:lnTo>
                        <a:pt x="112" y="266"/>
                      </a:lnTo>
                      <a:lnTo>
                        <a:pt x="142" y="242"/>
                      </a:lnTo>
                      <a:lnTo>
                        <a:pt x="170" y="212"/>
                      </a:lnTo>
                      <a:lnTo>
                        <a:pt x="196" y="180"/>
                      </a:lnTo>
                      <a:lnTo>
                        <a:pt x="220" y="142"/>
                      </a:lnTo>
                      <a:lnTo>
                        <a:pt x="238" y="100"/>
                      </a:lnTo>
                      <a:lnTo>
                        <a:pt x="250" y="54"/>
                      </a:lnTo>
                      <a:lnTo>
                        <a:pt x="254" y="2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FFFFFF">
                    <a:alpha val="4900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FFFFFF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9" name="Group 69"/>
              <p:cNvGrpSpPr>
                <a:grpSpLocks/>
              </p:cNvGrpSpPr>
              <p:nvPr/>
            </p:nvGrpSpPr>
            <p:grpSpPr bwMode="auto">
              <a:xfrm flipV="1">
                <a:off x="2290" y="2725"/>
                <a:ext cx="1690" cy="313"/>
                <a:chOff x="2290" y="3030"/>
                <a:chExt cx="2202" cy="408"/>
              </a:xfrm>
            </p:grpSpPr>
            <p:sp>
              <p:nvSpPr>
                <p:cNvPr id="120" name="Freeform 70"/>
                <p:cNvSpPr>
                  <a:spLocks/>
                </p:cNvSpPr>
                <p:nvPr/>
              </p:nvSpPr>
              <p:spPr bwMode="gray">
                <a:xfrm>
                  <a:off x="2290" y="3030"/>
                  <a:ext cx="2202" cy="408"/>
                </a:xfrm>
                <a:custGeom>
                  <a:avLst/>
                  <a:gdLst>
                    <a:gd name="T0" fmla="*/ 1832 w 1832"/>
                    <a:gd name="T1" fmla="*/ 32 h 408"/>
                    <a:gd name="T2" fmla="*/ 1830 w 1832"/>
                    <a:gd name="T3" fmla="*/ 66 h 408"/>
                    <a:gd name="T4" fmla="*/ 1814 w 1832"/>
                    <a:gd name="T5" fmla="*/ 128 h 408"/>
                    <a:gd name="T6" fmla="*/ 1788 w 1832"/>
                    <a:gd name="T7" fmla="*/ 188 h 408"/>
                    <a:gd name="T8" fmla="*/ 1754 w 1832"/>
                    <a:gd name="T9" fmla="*/ 240 h 408"/>
                    <a:gd name="T10" fmla="*/ 1712 w 1832"/>
                    <a:gd name="T11" fmla="*/ 288 h 408"/>
                    <a:gd name="T12" fmla="*/ 1664 w 1832"/>
                    <a:gd name="T13" fmla="*/ 330 h 408"/>
                    <a:gd name="T14" fmla="*/ 1610 w 1832"/>
                    <a:gd name="T15" fmla="*/ 362 h 408"/>
                    <a:gd name="T16" fmla="*/ 1550 w 1832"/>
                    <a:gd name="T17" fmla="*/ 388 h 408"/>
                    <a:gd name="T18" fmla="*/ 1486 w 1832"/>
                    <a:gd name="T19" fmla="*/ 402 h 408"/>
                    <a:gd name="T20" fmla="*/ 1418 w 1832"/>
                    <a:gd name="T21" fmla="*/ 408 h 408"/>
                    <a:gd name="T22" fmla="*/ 0 w 1832"/>
                    <a:gd name="T23" fmla="*/ 408 h 408"/>
                    <a:gd name="T24" fmla="*/ 0 w 1832"/>
                    <a:gd name="T25" fmla="*/ 0 h 408"/>
                    <a:gd name="T26" fmla="*/ 1832 w 1832"/>
                    <a:gd name="T27" fmla="*/ 0 h 408"/>
                    <a:gd name="T28" fmla="*/ 1832 w 1832"/>
                    <a:gd name="T29" fmla="*/ 32 h 408"/>
                    <a:gd name="T30" fmla="*/ 1832 w 1832"/>
                    <a:gd name="T31" fmla="*/ 32 h 4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832" h="408">
                      <a:moveTo>
                        <a:pt x="1832" y="32"/>
                      </a:moveTo>
                      <a:lnTo>
                        <a:pt x="1830" y="66"/>
                      </a:lnTo>
                      <a:lnTo>
                        <a:pt x="1814" y="128"/>
                      </a:lnTo>
                      <a:lnTo>
                        <a:pt x="1788" y="188"/>
                      </a:lnTo>
                      <a:lnTo>
                        <a:pt x="1754" y="240"/>
                      </a:lnTo>
                      <a:lnTo>
                        <a:pt x="1712" y="288"/>
                      </a:lnTo>
                      <a:lnTo>
                        <a:pt x="1664" y="330"/>
                      </a:lnTo>
                      <a:lnTo>
                        <a:pt x="1610" y="362"/>
                      </a:lnTo>
                      <a:lnTo>
                        <a:pt x="1550" y="388"/>
                      </a:lnTo>
                      <a:lnTo>
                        <a:pt x="1486" y="402"/>
                      </a:lnTo>
                      <a:lnTo>
                        <a:pt x="1418" y="408"/>
                      </a:lnTo>
                      <a:lnTo>
                        <a:pt x="0" y="408"/>
                      </a:lnTo>
                      <a:lnTo>
                        <a:pt x="0" y="0"/>
                      </a:lnTo>
                      <a:lnTo>
                        <a:pt x="1832" y="0"/>
                      </a:lnTo>
                      <a:lnTo>
                        <a:pt x="1832" y="32"/>
                      </a:lnTo>
                      <a:lnTo>
                        <a:pt x="1832" y="32"/>
                      </a:lnTo>
                      <a:close/>
                    </a:path>
                  </a:pathLst>
                </a:custGeom>
                <a:solidFill>
                  <a:srgbClr val="1E72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DF5908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" name="Freeform 71"/>
                <p:cNvSpPr>
                  <a:spLocks/>
                </p:cNvSpPr>
                <p:nvPr/>
              </p:nvSpPr>
              <p:spPr bwMode="gray">
                <a:xfrm>
                  <a:off x="3810" y="3058"/>
                  <a:ext cx="288" cy="334"/>
                </a:xfrm>
                <a:custGeom>
                  <a:avLst/>
                  <a:gdLst>
                    <a:gd name="T0" fmla="*/ 288 w 288"/>
                    <a:gd name="T1" fmla="*/ 0 h 334"/>
                    <a:gd name="T2" fmla="*/ 284 w 288"/>
                    <a:gd name="T3" fmla="*/ 52 h 334"/>
                    <a:gd name="T4" fmla="*/ 272 w 288"/>
                    <a:gd name="T5" fmla="*/ 98 h 334"/>
                    <a:gd name="T6" fmla="*/ 254 w 288"/>
                    <a:gd name="T7" fmla="*/ 140 h 334"/>
                    <a:gd name="T8" fmla="*/ 230 w 288"/>
                    <a:gd name="T9" fmla="*/ 176 h 334"/>
                    <a:gd name="T10" fmla="*/ 204 w 288"/>
                    <a:gd name="T11" fmla="*/ 208 h 334"/>
                    <a:gd name="T12" fmla="*/ 174 w 288"/>
                    <a:gd name="T13" fmla="*/ 238 h 334"/>
                    <a:gd name="T14" fmla="*/ 144 w 288"/>
                    <a:gd name="T15" fmla="*/ 262 h 334"/>
                    <a:gd name="T16" fmla="*/ 112 w 288"/>
                    <a:gd name="T17" fmla="*/ 282 h 334"/>
                    <a:gd name="T18" fmla="*/ 84 w 288"/>
                    <a:gd name="T19" fmla="*/ 298 h 334"/>
                    <a:gd name="T20" fmla="*/ 56 w 288"/>
                    <a:gd name="T21" fmla="*/ 312 h 334"/>
                    <a:gd name="T22" fmla="*/ 34 w 288"/>
                    <a:gd name="T23" fmla="*/ 322 h 334"/>
                    <a:gd name="T24" fmla="*/ 16 w 288"/>
                    <a:gd name="T25" fmla="*/ 328 h 334"/>
                    <a:gd name="T26" fmla="*/ 4 w 288"/>
                    <a:gd name="T27" fmla="*/ 332 h 334"/>
                    <a:gd name="T28" fmla="*/ 0 w 288"/>
                    <a:gd name="T29" fmla="*/ 334 h 334"/>
                    <a:gd name="T30" fmla="*/ 4 w 288"/>
                    <a:gd name="T31" fmla="*/ 332 h 334"/>
                    <a:gd name="T32" fmla="*/ 16 w 288"/>
                    <a:gd name="T33" fmla="*/ 326 h 334"/>
                    <a:gd name="T34" fmla="*/ 34 w 288"/>
                    <a:gd name="T35" fmla="*/ 318 h 334"/>
                    <a:gd name="T36" fmla="*/ 56 w 288"/>
                    <a:gd name="T37" fmla="*/ 304 h 334"/>
                    <a:gd name="T38" fmla="*/ 84 w 288"/>
                    <a:gd name="T39" fmla="*/ 288 h 334"/>
                    <a:gd name="T40" fmla="*/ 112 w 288"/>
                    <a:gd name="T41" fmla="*/ 266 h 334"/>
                    <a:gd name="T42" fmla="*/ 142 w 288"/>
                    <a:gd name="T43" fmla="*/ 242 h 334"/>
                    <a:gd name="T44" fmla="*/ 170 w 288"/>
                    <a:gd name="T45" fmla="*/ 212 h 334"/>
                    <a:gd name="T46" fmla="*/ 196 w 288"/>
                    <a:gd name="T47" fmla="*/ 180 h 334"/>
                    <a:gd name="T48" fmla="*/ 220 w 288"/>
                    <a:gd name="T49" fmla="*/ 142 h 334"/>
                    <a:gd name="T50" fmla="*/ 238 w 288"/>
                    <a:gd name="T51" fmla="*/ 100 h 334"/>
                    <a:gd name="T52" fmla="*/ 250 w 288"/>
                    <a:gd name="T53" fmla="*/ 54 h 334"/>
                    <a:gd name="T54" fmla="*/ 254 w 288"/>
                    <a:gd name="T55" fmla="*/ 2 h 334"/>
                    <a:gd name="T56" fmla="*/ 288 w 288"/>
                    <a:gd name="T57" fmla="*/ 0 h 3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88" h="334">
                      <a:moveTo>
                        <a:pt x="288" y="0"/>
                      </a:moveTo>
                      <a:lnTo>
                        <a:pt x="284" y="52"/>
                      </a:lnTo>
                      <a:lnTo>
                        <a:pt x="272" y="98"/>
                      </a:lnTo>
                      <a:lnTo>
                        <a:pt x="254" y="140"/>
                      </a:lnTo>
                      <a:lnTo>
                        <a:pt x="230" y="176"/>
                      </a:lnTo>
                      <a:lnTo>
                        <a:pt x="204" y="208"/>
                      </a:lnTo>
                      <a:lnTo>
                        <a:pt x="174" y="238"/>
                      </a:lnTo>
                      <a:lnTo>
                        <a:pt x="144" y="262"/>
                      </a:lnTo>
                      <a:lnTo>
                        <a:pt x="112" y="282"/>
                      </a:lnTo>
                      <a:lnTo>
                        <a:pt x="84" y="298"/>
                      </a:lnTo>
                      <a:lnTo>
                        <a:pt x="56" y="312"/>
                      </a:lnTo>
                      <a:lnTo>
                        <a:pt x="34" y="322"/>
                      </a:lnTo>
                      <a:lnTo>
                        <a:pt x="16" y="328"/>
                      </a:lnTo>
                      <a:lnTo>
                        <a:pt x="4" y="332"/>
                      </a:lnTo>
                      <a:lnTo>
                        <a:pt x="0" y="334"/>
                      </a:lnTo>
                      <a:lnTo>
                        <a:pt x="4" y="332"/>
                      </a:lnTo>
                      <a:lnTo>
                        <a:pt x="16" y="326"/>
                      </a:lnTo>
                      <a:lnTo>
                        <a:pt x="34" y="318"/>
                      </a:lnTo>
                      <a:lnTo>
                        <a:pt x="56" y="304"/>
                      </a:lnTo>
                      <a:lnTo>
                        <a:pt x="84" y="288"/>
                      </a:lnTo>
                      <a:lnTo>
                        <a:pt x="112" y="266"/>
                      </a:lnTo>
                      <a:lnTo>
                        <a:pt x="142" y="242"/>
                      </a:lnTo>
                      <a:lnTo>
                        <a:pt x="170" y="212"/>
                      </a:lnTo>
                      <a:lnTo>
                        <a:pt x="196" y="180"/>
                      </a:lnTo>
                      <a:lnTo>
                        <a:pt x="220" y="142"/>
                      </a:lnTo>
                      <a:lnTo>
                        <a:pt x="238" y="100"/>
                      </a:lnTo>
                      <a:lnTo>
                        <a:pt x="250" y="54"/>
                      </a:lnTo>
                      <a:lnTo>
                        <a:pt x="254" y="2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FFFFFF">
                    <a:alpha val="4900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FFFFFF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5" name="Text Box 72"/>
            <p:cNvSpPr txBox="1">
              <a:spLocks noChangeArrowheads="1"/>
            </p:cNvSpPr>
            <p:nvPr/>
          </p:nvSpPr>
          <p:spPr bwMode="gray">
            <a:xfrm rot="3925970">
              <a:off x="2979" y="3184"/>
              <a:ext cx="1395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(из них в школах 7, в СПО-1)</a:t>
              </a:r>
              <a:endParaRPr lang="en-US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6" name="Text Box 73"/>
            <p:cNvSpPr txBox="1">
              <a:spLocks noChangeArrowheads="1"/>
            </p:cNvSpPr>
            <p:nvPr/>
          </p:nvSpPr>
          <p:spPr bwMode="gray">
            <a:xfrm rot="3925970">
              <a:off x="3568" y="2922"/>
              <a:ext cx="604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1400" b="1" dirty="0" err="1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тьюторов</a:t>
              </a:r>
              <a:endParaRPr lang="en-US" sz="1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07" name="Group 98"/>
            <p:cNvGrpSpPr>
              <a:grpSpLocks/>
            </p:cNvGrpSpPr>
            <p:nvPr/>
          </p:nvGrpSpPr>
          <p:grpSpPr bwMode="auto">
            <a:xfrm>
              <a:off x="2832" y="1728"/>
              <a:ext cx="907" cy="907"/>
              <a:chOff x="2832" y="1728"/>
              <a:chExt cx="907" cy="907"/>
            </a:xfrm>
          </p:grpSpPr>
          <p:sp>
            <p:nvSpPr>
              <p:cNvPr id="108" name="Oval 86"/>
              <p:cNvSpPr>
                <a:spLocks noChangeArrowheads="1"/>
              </p:cNvSpPr>
              <p:nvPr/>
            </p:nvSpPr>
            <p:spPr bwMode="gray">
              <a:xfrm>
                <a:off x="2832" y="1728"/>
                <a:ext cx="907" cy="907"/>
              </a:xfrm>
              <a:prstGeom prst="ellipse">
                <a:avLst/>
              </a:prstGeom>
              <a:gradFill rotWithShape="1">
                <a:gsLst>
                  <a:gs pos="0">
                    <a:srgbClr val="3965E1">
                      <a:gamma/>
                      <a:tint val="0"/>
                      <a:invGamma/>
                    </a:srgbClr>
                  </a:gs>
                  <a:gs pos="50000">
                    <a:srgbClr val="3965E1"/>
                  </a:gs>
                  <a:gs pos="100000">
                    <a:srgbClr val="3965E1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9" name="Oval 87"/>
              <p:cNvSpPr>
                <a:spLocks noChangeArrowheads="1"/>
              </p:cNvSpPr>
              <p:nvPr/>
            </p:nvSpPr>
            <p:spPr bwMode="gray">
              <a:xfrm>
                <a:off x="2832" y="1728"/>
                <a:ext cx="907" cy="907"/>
              </a:xfrm>
              <a:prstGeom prst="ellipse">
                <a:avLst/>
              </a:prstGeom>
              <a:gradFill rotWithShape="1">
                <a:gsLst>
                  <a:gs pos="0">
                    <a:srgbClr val="3965E1">
                      <a:alpha val="32001"/>
                    </a:srgbClr>
                  </a:gs>
                  <a:gs pos="100000">
                    <a:srgbClr val="3965E1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" name="Oval 88"/>
              <p:cNvSpPr>
                <a:spLocks noChangeArrowheads="1"/>
              </p:cNvSpPr>
              <p:nvPr/>
            </p:nvSpPr>
            <p:spPr bwMode="gray">
              <a:xfrm>
                <a:off x="2889" y="1788"/>
                <a:ext cx="787" cy="788"/>
              </a:xfrm>
              <a:prstGeom prst="ellipse">
                <a:avLst/>
              </a:prstGeom>
              <a:gradFill rotWithShape="1">
                <a:gsLst>
                  <a:gs pos="0">
                    <a:srgbClr val="3965E1">
                      <a:gamma/>
                      <a:shade val="54118"/>
                      <a:invGamma/>
                    </a:srgbClr>
                  </a:gs>
                  <a:gs pos="50000">
                    <a:srgbClr val="3965E1"/>
                  </a:gs>
                  <a:gs pos="100000">
                    <a:srgbClr val="3965E1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1" name="Oval 89"/>
              <p:cNvSpPr>
                <a:spLocks noChangeArrowheads="1"/>
              </p:cNvSpPr>
              <p:nvPr/>
            </p:nvSpPr>
            <p:spPr bwMode="gray">
              <a:xfrm>
                <a:off x="2889" y="1794"/>
                <a:ext cx="787" cy="788"/>
              </a:xfrm>
              <a:prstGeom prst="ellipse">
                <a:avLst/>
              </a:prstGeom>
              <a:gradFill rotWithShape="1">
                <a:gsLst>
                  <a:gs pos="0">
                    <a:srgbClr val="3965E1">
                      <a:gamma/>
                      <a:shade val="66667"/>
                      <a:invGamma/>
                    </a:srgbClr>
                  </a:gs>
                  <a:gs pos="100000">
                    <a:srgbClr val="3965E1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2" name="Oval 90"/>
              <p:cNvSpPr>
                <a:spLocks noChangeArrowheads="1"/>
              </p:cNvSpPr>
              <p:nvPr/>
            </p:nvSpPr>
            <p:spPr bwMode="gray">
              <a:xfrm>
                <a:off x="2928" y="1833"/>
                <a:ext cx="709" cy="709"/>
              </a:xfrm>
              <a:prstGeom prst="ellipse">
                <a:avLst/>
              </a:prstGeom>
              <a:gradFill rotWithShape="1">
                <a:gsLst>
                  <a:gs pos="0">
                    <a:srgbClr val="3965E1"/>
                  </a:gs>
                  <a:gs pos="100000">
                    <a:srgbClr val="3965E1">
                      <a:gamma/>
                      <a:shade val="588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113" name="Group 91"/>
              <p:cNvGrpSpPr>
                <a:grpSpLocks/>
              </p:cNvGrpSpPr>
              <p:nvPr/>
            </p:nvGrpSpPr>
            <p:grpSpPr bwMode="auto">
              <a:xfrm>
                <a:off x="2946" y="1842"/>
                <a:ext cx="687" cy="688"/>
                <a:chOff x="4166" y="1706"/>
                <a:chExt cx="1252" cy="1252"/>
              </a:xfrm>
            </p:grpSpPr>
            <p:sp>
              <p:nvSpPr>
                <p:cNvPr id="114" name="Oval 92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115" name="Oval 93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116" name="Oval 94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117" name="Oval 95"/>
                <p:cNvSpPr>
                  <a:spLocks noChangeArrowheads="1"/>
                </p:cNvSpPr>
                <p:nvPr/>
              </p:nvSpPr>
              <p:spPr bwMode="gray">
                <a:xfrm>
                  <a:off x="4263" y="1757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anchor="ctr"/>
                <a:lstStyle/>
                <a:p>
                  <a:pPr algn="ctr"/>
                  <a:r>
                    <a:rPr lang="ru-RU" sz="2800" b="1" dirty="0">
                      <a:latin typeface="Times New Roman" pitchFamily="18" charset="0"/>
                      <a:cs typeface="Times New Roman" pitchFamily="18" charset="0"/>
                    </a:rPr>
                    <a:t>8</a:t>
                  </a:r>
                  <a:endParaRPr lang="en-US" sz="28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2" name="Овал 1"/>
          <p:cNvSpPr/>
          <p:nvPr/>
        </p:nvSpPr>
        <p:spPr>
          <a:xfrm>
            <a:off x="921127" y="5978492"/>
            <a:ext cx="831137" cy="7665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-460</a:t>
            </a:r>
            <a:endParaRPr lang="ru-RU" sz="1600" dirty="0"/>
          </a:p>
        </p:txBody>
      </p:sp>
      <p:sp>
        <p:nvSpPr>
          <p:cNvPr id="124" name="Овал 123"/>
          <p:cNvSpPr/>
          <p:nvPr/>
        </p:nvSpPr>
        <p:spPr>
          <a:xfrm>
            <a:off x="2563648" y="6055953"/>
            <a:ext cx="831137" cy="76658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/>
              <a:t>-326</a:t>
            </a:r>
            <a:endParaRPr lang="ru-RU" sz="1700" dirty="0"/>
          </a:p>
        </p:txBody>
      </p:sp>
      <p:sp>
        <p:nvSpPr>
          <p:cNvPr id="125" name="Овал 124"/>
          <p:cNvSpPr/>
          <p:nvPr/>
        </p:nvSpPr>
        <p:spPr>
          <a:xfrm>
            <a:off x="4386221" y="6101098"/>
            <a:ext cx="831137" cy="766589"/>
          </a:xfrm>
          <a:prstGeom prst="ellipse">
            <a:avLst/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/>
              <a:t>-104</a:t>
            </a:r>
            <a:endParaRPr lang="ru-RU" sz="1700" dirty="0"/>
          </a:p>
        </p:txBody>
      </p:sp>
      <p:sp>
        <p:nvSpPr>
          <p:cNvPr id="126" name="Овал 125"/>
          <p:cNvSpPr/>
          <p:nvPr/>
        </p:nvSpPr>
        <p:spPr>
          <a:xfrm>
            <a:off x="6186561" y="6117599"/>
            <a:ext cx="831137" cy="766589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-1</a:t>
            </a:r>
            <a:endParaRPr lang="ru-RU" dirty="0"/>
          </a:p>
        </p:txBody>
      </p:sp>
      <p:sp>
        <p:nvSpPr>
          <p:cNvPr id="127" name="Овал 126"/>
          <p:cNvSpPr/>
          <p:nvPr/>
        </p:nvSpPr>
        <p:spPr>
          <a:xfrm>
            <a:off x="7954788" y="5998374"/>
            <a:ext cx="831137" cy="76658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-267</a:t>
            </a:r>
            <a:endParaRPr lang="ru-RU" sz="1600" dirty="0"/>
          </a:p>
        </p:txBody>
      </p:sp>
      <p:sp>
        <p:nvSpPr>
          <p:cNvPr id="3" name="Стрелка вправо 2"/>
          <p:cNvSpPr/>
          <p:nvPr/>
        </p:nvSpPr>
        <p:spPr>
          <a:xfrm>
            <a:off x="0" y="6158064"/>
            <a:ext cx="804456" cy="53229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rgbClr val="FF0000"/>
                </a:solidFill>
              </a:rPr>
              <a:t>дефицит</a:t>
            </a:r>
            <a:endParaRPr lang="ru-RU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86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1">
            <a:extLst>
              <a:ext uri="{FF2B5EF4-FFF2-40B4-BE49-F238E27FC236}">
                <a16:creationId xmlns:a16="http://schemas.microsoft.com/office/drawing/2014/main" xmlns="" id="{22D265A3-D732-2A4A-B3A7-B63BC8CDD71F}"/>
              </a:ext>
            </a:extLst>
          </p:cNvPr>
          <p:cNvSpPr/>
          <p:nvPr/>
        </p:nvSpPr>
        <p:spPr>
          <a:xfrm rot="16200000" flipV="1">
            <a:off x="1844250" y="1844238"/>
            <a:ext cx="1670797" cy="1636630"/>
          </a:xfrm>
          <a:custGeom>
            <a:avLst/>
            <a:gdLst>
              <a:gd name="connsiteX0" fmla="*/ 1670797 w 1670797"/>
              <a:gd name="connsiteY0" fmla="*/ 1615398 h 1636630"/>
              <a:gd name="connsiteX1" fmla="*/ 371828 w 1670797"/>
              <a:gd name="connsiteY1" fmla="*/ 21618 h 1636630"/>
              <a:gd name="connsiteX2" fmla="*/ 230177 w 1670797"/>
              <a:gd name="connsiteY2" fmla="*/ 0 h 1636630"/>
              <a:gd name="connsiteX3" fmla="*/ 0 w 1670797"/>
              <a:gd name="connsiteY3" fmla="*/ 408582 h 1636630"/>
              <a:gd name="connsiteX4" fmla="*/ 228359 w 1670797"/>
              <a:gd name="connsiteY4" fmla="*/ 813935 h 1636630"/>
              <a:gd name="connsiteX5" fmla="*/ 288685 w 1670797"/>
              <a:gd name="connsiteY5" fmla="*/ 829447 h 1636630"/>
              <a:gd name="connsiteX6" fmla="*/ 866915 w 1670797"/>
              <a:gd name="connsiteY6" fmla="*/ 1615398 h 1636630"/>
              <a:gd name="connsiteX7" fmla="*/ 865842 w 1670797"/>
              <a:gd name="connsiteY7" fmla="*/ 1636630 h 1636630"/>
              <a:gd name="connsiteX8" fmla="*/ 1277929 w 1670797"/>
              <a:gd name="connsiteY8" fmla="*/ 1404479 h 1636630"/>
              <a:gd name="connsiteX9" fmla="*/ 1670286 w 1670797"/>
              <a:gd name="connsiteY9" fmla="*/ 1625515 h 1636630"/>
              <a:gd name="connsiteX10" fmla="*/ 1670797 w 1670797"/>
              <a:gd name="connsiteY10" fmla="*/ 1615398 h 163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0797" h="1636630">
                <a:moveTo>
                  <a:pt x="1670797" y="1615398"/>
                </a:moveTo>
                <a:cubicBezTo>
                  <a:pt x="1670796" y="829233"/>
                  <a:pt x="1113148" y="173314"/>
                  <a:pt x="371828" y="21618"/>
                </a:cubicBezTo>
                <a:lnTo>
                  <a:pt x="230177" y="0"/>
                </a:lnTo>
                <a:lnTo>
                  <a:pt x="0" y="408582"/>
                </a:lnTo>
                <a:lnTo>
                  <a:pt x="228359" y="813935"/>
                </a:lnTo>
                <a:lnTo>
                  <a:pt x="288685" y="829447"/>
                </a:lnTo>
                <a:cubicBezTo>
                  <a:pt x="623682" y="933642"/>
                  <a:pt x="866915" y="1246115"/>
                  <a:pt x="866915" y="1615398"/>
                </a:cubicBezTo>
                <a:lnTo>
                  <a:pt x="865842" y="1636630"/>
                </a:lnTo>
                <a:lnTo>
                  <a:pt x="1277929" y="1404479"/>
                </a:lnTo>
                <a:lnTo>
                  <a:pt x="1670286" y="1625515"/>
                </a:lnTo>
                <a:lnTo>
                  <a:pt x="1670797" y="16153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Freeform: Shape 30">
            <a:extLst>
              <a:ext uri="{FF2B5EF4-FFF2-40B4-BE49-F238E27FC236}">
                <a16:creationId xmlns:a16="http://schemas.microsoft.com/office/drawing/2014/main" xmlns="" id="{B75EA68F-8797-E64A-AB30-368F242878D0}"/>
              </a:ext>
            </a:extLst>
          </p:cNvPr>
          <p:cNvSpPr/>
          <p:nvPr/>
        </p:nvSpPr>
        <p:spPr>
          <a:xfrm rot="16200000" flipV="1">
            <a:off x="267255" y="1824917"/>
            <a:ext cx="1647753" cy="1670796"/>
          </a:xfrm>
          <a:custGeom>
            <a:avLst/>
            <a:gdLst>
              <a:gd name="connsiteX0" fmla="*/ 1647753 w 1647753"/>
              <a:gd name="connsiteY0" fmla="*/ 216094 h 1670796"/>
              <a:gd name="connsiteX1" fmla="*/ 1264169 w 1647753"/>
              <a:gd name="connsiteY1" fmla="*/ 0 h 1670796"/>
              <a:gd name="connsiteX2" fmla="*/ 827070 w 1647753"/>
              <a:gd name="connsiteY2" fmla="*/ 246242 h 1670796"/>
              <a:gd name="connsiteX3" fmla="*/ 816157 w 1647753"/>
              <a:gd name="connsiteY3" fmla="*/ 288684 h 1670796"/>
              <a:gd name="connsiteX4" fmla="*/ 114348 w 1647753"/>
              <a:gd name="connsiteY4" fmla="*/ 862665 h 1670796"/>
              <a:gd name="connsiteX5" fmla="*/ 30234 w 1647753"/>
              <a:gd name="connsiteY5" fmla="*/ 866913 h 1670796"/>
              <a:gd name="connsiteX6" fmla="*/ 241124 w 1647753"/>
              <a:gd name="connsiteY6" fmla="*/ 1241259 h 1670796"/>
              <a:gd name="connsiteX7" fmla="*/ 0 w 1647753"/>
              <a:gd name="connsiteY7" fmla="*/ 1669271 h 1670796"/>
              <a:gd name="connsiteX8" fmla="*/ 30206 w 1647753"/>
              <a:gd name="connsiteY8" fmla="*/ 1670796 h 1670796"/>
              <a:gd name="connsiteX9" fmla="*/ 1623986 w 1647753"/>
              <a:gd name="connsiteY9" fmla="*/ 371827 h 1670796"/>
              <a:gd name="connsiteX10" fmla="*/ 1647753 w 1647753"/>
              <a:gd name="connsiteY10" fmla="*/ 216094 h 1670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47753" h="1670796">
                <a:moveTo>
                  <a:pt x="1647753" y="216094"/>
                </a:moveTo>
                <a:lnTo>
                  <a:pt x="1264169" y="0"/>
                </a:lnTo>
                <a:lnTo>
                  <a:pt x="827070" y="246242"/>
                </a:lnTo>
                <a:lnTo>
                  <a:pt x="816157" y="288684"/>
                </a:lnTo>
                <a:cubicBezTo>
                  <a:pt x="719977" y="597911"/>
                  <a:pt x="446329" y="828951"/>
                  <a:pt x="114348" y="862665"/>
                </a:cubicBezTo>
                <a:lnTo>
                  <a:pt x="30234" y="866913"/>
                </a:lnTo>
                <a:lnTo>
                  <a:pt x="241124" y="1241259"/>
                </a:lnTo>
                <a:lnTo>
                  <a:pt x="0" y="1669271"/>
                </a:lnTo>
                <a:lnTo>
                  <a:pt x="30206" y="1670796"/>
                </a:lnTo>
                <a:cubicBezTo>
                  <a:pt x="816370" y="1670796"/>
                  <a:pt x="1472289" y="1113148"/>
                  <a:pt x="1623986" y="371827"/>
                </a:cubicBezTo>
                <a:lnTo>
                  <a:pt x="1647753" y="2160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Freeform: Shape 26">
            <a:extLst>
              <a:ext uri="{FF2B5EF4-FFF2-40B4-BE49-F238E27FC236}">
                <a16:creationId xmlns:a16="http://schemas.microsoft.com/office/drawing/2014/main" xmlns="" id="{93B5519B-259A-4649-A10B-9A1FEB50D105}"/>
              </a:ext>
            </a:extLst>
          </p:cNvPr>
          <p:cNvSpPr/>
          <p:nvPr/>
        </p:nvSpPr>
        <p:spPr>
          <a:xfrm rot="16200000" flipV="1">
            <a:off x="252991" y="3424953"/>
            <a:ext cx="1670795" cy="1640935"/>
          </a:xfrm>
          <a:custGeom>
            <a:avLst/>
            <a:gdLst>
              <a:gd name="connsiteX0" fmla="*/ 1670795 w 1670795"/>
              <a:gd name="connsiteY0" fmla="*/ 1223585 h 1640935"/>
              <a:gd name="connsiteX1" fmla="*/ 1448710 w 1670795"/>
              <a:gd name="connsiteY1" fmla="*/ 829366 h 1640935"/>
              <a:gd name="connsiteX2" fmla="*/ 1382111 w 1670795"/>
              <a:gd name="connsiteY2" fmla="*/ 812242 h 1640935"/>
              <a:gd name="connsiteX3" fmla="*/ 803882 w 1670795"/>
              <a:gd name="connsiteY3" fmla="*/ 26290 h 1640935"/>
              <a:gd name="connsiteX4" fmla="*/ 804090 w 1670795"/>
              <a:gd name="connsiteY4" fmla="*/ 22179 h 1640935"/>
              <a:gd name="connsiteX5" fmla="*/ 422394 w 1670795"/>
              <a:gd name="connsiteY5" fmla="*/ 237209 h 1640935"/>
              <a:gd name="connsiteX6" fmla="*/ 1328 w 1670795"/>
              <a:gd name="connsiteY6" fmla="*/ 0 h 1640935"/>
              <a:gd name="connsiteX7" fmla="*/ 0 w 1670795"/>
              <a:gd name="connsiteY7" fmla="*/ 26291 h 1640935"/>
              <a:gd name="connsiteX8" fmla="*/ 1298968 w 1670795"/>
              <a:gd name="connsiteY8" fmla="*/ 1620071 h 1640935"/>
              <a:gd name="connsiteX9" fmla="*/ 1435678 w 1670795"/>
              <a:gd name="connsiteY9" fmla="*/ 1640935 h 1640935"/>
              <a:gd name="connsiteX10" fmla="*/ 1670795 w 1670795"/>
              <a:gd name="connsiteY10" fmla="*/ 1223585 h 1640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0795" h="1640935">
                <a:moveTo>
                  <a:pt x="1670795" y="1223585"/>
                </a:moveTo>
                <a:lnTo>
                  <a:pt x="1448710" y="829366"/>
                </a:lnTo>
                <a:lnTo>
                  <a:pt x="1382111" y="812242"/>
                </a:lnTo>
                <a:cubicBezTo>
                  <a:pt x="1047115" y="708046"/>
                  <a:pt x="803882" y="395573"/>
                  <a:pt x="803882" y="26290"/>
                </a:cubicBezTo>
                <a:lnTo>
                  <a:pt x="804090" y="22179"/>
                </a:lnTo>
                <a:lnTo>
                  <a:pt x="422394" y="237209"/>
                </a:lnTo>
                <a:lnTo>
                  <a:pt x="1328" y="0"/>
                </a:lnTo>
                <a:lnTo>
                  <a:pt x="0" y="26291"/>
                </a:lnTo>
                <a:cubicBezTo>
                  <a:pt x="0" y="812456"/>
                  <a:pt x="557649" y="1468375"/>
                  <a:pt x="1298968" y="1620071"/>
                </a:cubicBezTo>
                <a:lnTo>
                  <a:pt x="1435678" y="1640935"/>
                </a:lnTo>
                <a:lnTo>
                  <a:pt x="1670795" y="122358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Freeform: Shape 25">
            <a:extLst>
              <a:ext uri="{FF2B5EF4-FFF2-40B4-BE49-F238E27FC236}">
                <a16:creationId xmlns:a16="http://schemas.microsoft.com/office/drawing/2014/main" xmlns="" id="{B0F6ED4C-F6B2-3A4A-90F1-FA9985540ADD}"/>
              </a:ext>
            </a:extLst>
          </p:cNvPr>
          <p:cNvSpPr/>
          <p:nvPr/>
        </p:nvSpPr>
        <p:spPr>
          <a:xfrm rot="16200000" flipV="1">
            <a:off x="1853901" y="3413701"/>
            <a:ext cx="1640197" cy="1670795"/>
          </a:xfrm>
          <a:custGeom>
            <a:avLst/>
            <a:gdLst>
              <a:gd name="connsiteX0" fmla="*/ 1640197 w 1640197"/>
              <a:gd name="connsiteY0" fmla="*/ 1262 h 1670795"/>
              <a:gd name="connsiteX1" fmla="*/ 1615210 w 1640197"/>
              <a:gd name="connsiteY1" fmla="*/ 0 h 1670795"/>
              <a:gd name="connsiteX2" fmla="*/ 21430 w 1640197"/>
              <a:gd name="connsiteY2" fmla="*/ 1298969 h 1670795"/>
              <a:gd name="connsiteX3" fmla="*/ 0 w 1640197"/>
              <a:gd name="connsiteY3" fmla="*/ 1439385 h 1670795"/>
              <a:gd name="connsiteX4" fmla="*/ 410773 w 1640197"/>
              <a:gd name="connsiteY4" fmla="*/ 1670795 h 1670795"/>
              <a:gd name="connsiteX5" fmla="*/ 813345 w 1640197"/>
              <a:gd name="connsiteY5" fmla="*/ 1444005 h 1670795"/>
              <a:gd name="connsiteX6" fmla="*/ 829259 w 1640197"/>
              <a:gd name="connsiteY6" fmla="*/ 1382111 h 1670795"/>
              <a:gd name="connsiteX7" fmla="*/ 1615210 w 1640197"/>
              <a:gd name="connsiteY7" fmla="*/ 803882 h 1670795"/>
              <a:gd name="connsiteX8" fmla="*/ 1620701 w 1640197"/>
              <a:gd name="connsiteY8" fmla="*/ 804159 h 1670795"/>
              <a:gd name="connsiteX9" fmla="*/ 1404290 w 1640197"/>
              <a:gd name="connsiteY9" fmla="*/ 420015 h 1670795"/>
              <a:gd name="connsiteX10" fmla="*/ 1640197 w 1640197"/>
              <a:gd name="connsiteY10" fmla="*/ 1262 h 167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40197" h="1670795">
                <a:moveTo>
                  <a:pt x="1640197" y="1262"/>
                </a:moveTo>
                <a:lnTo>
                  <a:pt x="1615210" y="0"/>
                </a:lnTo>
                <a:cubicBezTo>
                  <a:pt x="829045" y="0"/>
                  <a:pt x="173127" y="557649"/>
                  <a:pt x="21430" y="1298969"/>
                </a:cubicBezTo>
                <a:lnTo>
                  <a:pt x="0" y="1439385"/>
                </a:lnTo>
                <a:lnTo>
                  <a:pt x="410773" y="1670795"/>
                </a:lnTo>
                <a:lnTo>
                  <a:pt x="813345" y="1444005"/>
                </a:lnTo>
                <a:lnTo>
                  <a:pt x="829259" y="1382111"/>
                </a:lnTo>
                <a:cubicBezTo>
                  <a:pt x="933454" y="1047115"/>
                  <a:pt x="1245927" y="803882"/>
                  <a:pt x="1615210" y="803882"/>
                </a:cubicBezTo>
                <a:lnTo>
                  <a:pt x="1620701" y="804159"/>
                </a:lnTo>
                <a:lnTo>
                  <a:pt x="1404290" y="420015"/>
                </a:lnTo>
                <a:lnTo>
                  <a:pt x="1640197" y="126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Freeform: Shape 52">
            <a:extLst>
              <a:ext uri="{FF2B5EF4-FFF2-40B4-BE49-F238E27FC236}">
                <a16:creationId xmlns:a16="http://schemas.microsoft.com/office/drawing/2014/main" xmlns="" id="{E8FA9075-3C38-4D48-A3D7-F62258C3865E}"/>
              </a:ext>
            </a:extLst>
          </p:cNvPr>
          <p:cNvSpPr/>
          <p:nvPr/>
        </p:nvSpPr>
        <p:spPr>
          <a:xfrm>
            <a:off x="3029862" y="1292297"/>
            <a:ext cx="5046251" cy="800100"/>
          </a:xfrm>
          <a:custGeom>
            <a:avLst/>
            <a:gdLst>
              <a:gd name="connsiteX0" fmla="*/ 4095750 w 4095750"/>
              <a:gd name="connsiteY0" fmla="*/ 0 h 800100"/>
              <a:gd name="connsiteX1" fmla="*/ 0 w 4095750"/>
              <a:gd name="connsiteY1" fmla="*/ 0 h 800100"/>
              <a:gd name="connsiteX2" fmla="*/ 0 w 4095750"/>
              <a:gd name="connsiteY2" fmla="*/ 800100 h 800100"/>
              <a:gd name="connsiteX3" fmla="*/ 4086225 w 4095750"/>
              <a:gd name="connsiteY3" fmla="*/ 8001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5750" h="800100">
                <a:moveTo>
                  <a:pt x="4095750" y="0"/>
                </a:moveTo>
                <a:lnTo>
                  <a:pt x="0" y="0"/>
                </a:lnTo>
                <a:lnTo>
                  <a:pt x="0" y="800100"/>
                </a:lnTo>
                <a:lnTo>
                  <a:pt x="4086225" y="800100"/>
                </a:lnTo>
              </a:path>
            </a:pathLst>
          </a:cu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53">
            <a:extLst>
              <a:ext uri="{FF2B5EF4-FFF2-40B4-BE49-F238E27FC236}">
                <a16:creationId xmlns:a16="http://schemas.microsoft.com/office/drawing/2014/main" xmlns="" id="{12528F0F-C0F0-F943-BED5-5FCA38A13D6C}"/>
              </a:ext>
            </a:extLst>
          </p:cNvPr>
          <p:cNvSpPr/>
          <p:nvPr/>
        </p:nvSpPr>
        <p:spPr>
          <a:xfrm>
            <a:off x="3789938" y="2460208"/>
            <a:ext cx="5046251" cy="800100"/>
          </a:xfrm>
          <a:custGeom>
            <a:avLst/>
            <a:gdLst>
              <a:gd name="connsiteX0" fmla="*/ 4095750 w 4095750"/>
              <a:gd name="connsiteY0" fmla="*/ 0 h 800100"/>
              <a:gd name="connsiteX1" fmla="*/ 0 w 4095750"/>
              <a:gd name="connsiteY1" fmla="*/ 0 h 800100"/>
              <a:gd name="connsiteX2" fmla="*/ 0 w 4095750"/>
              <a:gd name="connsiteY2" fmla="*/ 800100 h 800100"/>
              <a:gd name="connsiteX3" fmla="*/ 4086225 w 4095750"/>
              <a:gd name="connsiteY3" fmla="*/ 8001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5750" h="800100">
                <a:moveTo>
                  <a:pt x="4095750" y="0"/>
                </a:moveTo>
                <a:lnTo>
                  <a:pt x="0" y="0"/>
                </a:lnTo>
                <a:lnTo>
                  <a:pt x="0" y="800100"/>
                </a:lnTo>
                <a:lnTo>
                  <a:pt x="4086225" y="800100"/>
                </a:lnTo>
              </a:path>
            </a:pathLst>
          </a:cu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54">
            <a:extLst>
              <a:ext uri="{FF2B5EF4-FFF2-40B4-BE49-F238E27FC236}">
                <a16:creationId xmlns:a16="http://schemas.microsoft.com/office/drawing/2014/main" xmlns="" id="{063D0139-25CA-D948-A677-5C150564BBBD}"/>
              </a:ext>
            </a:extLst>
          </p:cNvPr>
          <p:cNvSpPr/>
          <p:nvPr/>
        </p:nvSpPr>
        <p:spPr>
          <a:xfrm>
            <a:off x="3789938" y="3628119"/>
            <a:ext cx="5046251" cy="800100"/>
          </a:xfrm>
          <a:custGeom>
            <a:avLst/>
            <a:gdLst>
              <a:gd name="connsiteX0" fmla="*/ 4095750 w 4095750"/>
              <a:gd name="connsiteY0" fmla="*/ 0 h 800100"/>
              <a:gd name="connsiteX1" fmla="*/ 0 w 4095750"/>
              <a:gd name="connsiteY1" fmla="*/ 0 h 800100"/>
              <a:gd name="connsiteX2" fmla="*/ 0 w 4095750"/>
              <a:gd name="connsiteY2" fmla="*/ 800100 h 800100"/>
              <a:gd name="connsiteX3" fmla="*/ 4086225 w 4095750"/>
              <a:gd name="connsiteY3" fmla="*/ 8001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5750" h="800100">
                <a:moveTo>
                  <a:pt x="4095750" y="0"/>
                </a:moveTo>
                <a:lnTo>
                  <a:pt x="0" y="0"/>
                </a:lnTo>
                <a:lnTo>
                  <a:pt x="0" y="800100"/>
                </a:lnTo>
                <a:lnTo>
                  <a:pt x="4086225" y="800100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55">
            <a:extLst>
              <a:ext uri="{FF2B5EF4-FFF2-40B4-BE49-F238E27FC236}">
                <a16:creationId xmlns:a16="http://schemas.microsoft.com/office/drawing/2014/main" xmlns="" id="{DE5DBC99-30B7-964A-8012-C05884C03959}"/>
              </a:ext>
            </a:extLst>
          </p:cNvPr>
          <p:cNvSpPr/>
          <p:nvPr/>
        </p:nvSpPr>
        <p:spPr>
          <a:xfrm>
            <a:off x="3029862" y="4796030"/>
            <a:ext cx="5046251" cy="1582191"/>
          </a:xfrm>
          <a:custGeom>
            <a:avLst/>
            <a:gdLst>
              <a:gd name="connsiteX0" fmla="*/ 4095750 w 4095750"/>
              <a:gd name="connsiteY0" fmla="*/ 0 h 800100"/>
              <a:gd name="connsiteX1" fmla="*/ 0 w 4095750"/>
              <a:gd name="connsiteY1" fmla="*/ 0 h 800100"/>
              <a:gd name="connsiteX2" fmla="*/ 0 w 4095750"/>
              <a:gd name="connsiteY2" fmla="*/ 800100 h 800100"/>
              <a:gd name="connsiteX3" fmla="*/ 4086225 w 4095750"/>
              <a:gd name="connsiteY3" fmla="*/ 8001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5750" h="800100">
                <a:moveTo>
                  <a:pt x="4095750" y="0"/>
                </a:moveTo>
                <a:lnTo>
                  <a:pt x="0" y="0"/>
                </a:lnTo>
                <a:lnTo>
                  <a:pt x="0" y="800100"/>
                </a:lnTo>
                <a:lnTo>
                  <a:pt x="4086225" y="800100"/>
                </a:ln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724" y="101867"/>
            <a:ext cx="1950144" cy="10608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05838" y="1236273"/>
            <a:ext cx="5280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Проведены 639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плановых и внеплановых заседаний школьных консилиумов (562 в 2021-2022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40404" y="25699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службами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ранней помощи в очном и заочном режимах оказано 400 (360)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услуг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89937" y="3705003"/>
            <a:ext cx="50462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логопедическими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пунктами охвачено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1750 (1599) чел.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73258" y="4848461"/>
            <a:ext cx="56061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коррекционно-развивающими занятиями – 3600 (3145) детей с ОВЗ чел., в том числе 1335 (1200)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детей-инвалидов (-63),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обучение в коррекционных и компенсирующих классах, организовано для более 1020 (900) учащихся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8311" y="4028168"/>
            <a:ext cx="801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639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48089" y="4064432"/>
            <a:ext cx="725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400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8622" y="2460208"/>
            <a:ext cx="824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1750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48089" y="2436860"/>
            <a:ext cx="736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3600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0" descr="E:\карта 7.gi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93507" y="2881088"/>
            <a:ext cx="1335652" cy="9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275678" y="3059668"/>
            <a:ext cx="130170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2022-2023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учебном году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проведены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7672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552"/>
            <a:ext cx="9056914" cy="6761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721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724" y="101867"/>
            <a:ext cx="1950144" cy="106088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69633" y="2036727"/>
            <a:ext cx="6258278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Школьная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служба примирения как инновационная форма работы в России с 2000 года развивается восстановительная медиация в образовательной сфере в форме «Школьных служб примирения», направленных на  решение конфликтных ситуаций и профилактическую работу с правонарушениями несовершеннолетних. </a:t>
            </a:r>
          </a:p>
        </p:txBody>
      </p:sp>
      <p:pic>
        <p:nvPicPr>
          <p:cNvPr id="1026" name="Picture 2" descr="http://knpobr.ucoz.ru/vospitanie/risunok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4" y="1370124"/>
            <a:ext cx="2174522" cy="257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5656" y="4096073"/>
            <a:ext cx="84176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124 образовательных организациях региона  к деятельности школьной службы примирения привлечено в этом году 690 обучающихся (АППГ  - 645).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отчетный период этого учебного года  по программе «Юный переговорщик» обучено взрослыми медиаторами 240 волонтеров школьных служб примирения.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отчетный период 2022–2023 учебного года о деятельности ШСП представили 124 (АППГ-129), наблюдается небольшое снижение (3,8%).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общеобразовательных организациях  приостановили  работу за этот год по причине увольнения кураторов в связи с их переходом  другую 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работу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61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775" y="-59821"/>
            <a:ext cx="7886700" cy="722602"/>
          </a:xfrm>
        </p:spPr>
        <p:txBody>
          <a:bodyPr>
            <a:normAutofit/>
          </a:bodyPr>
          <a:lstStyle/>
          <a:p>
            <a:pPr algn="r"/>
            <a:r>
              <a:rPr lang="ru-RU" sz="2500" dirty="0" smtClean="0"/>
              <a:t>Задачи на 2023-2024 учебный год:</a:t>
            </a:r>
            <a:endParaRPr lang="ru-RU" sz="25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006" y="919771"/>
            <a:ext cx="8870535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/>
              <a:t>Назначить ответственных лиц за курирование вопроса психолого-педагогического направления на уровне Управления образования для анализа работы, составления сводных отчетов и др. (приказ Минобразования от 18.08.2023 г.;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/>
              <a:t>Актуализировать </a:t>
            </a:r>
            <a:r>
              <a:rPr lang="ru-RU" sz="1200" dirty="0" err="1" smtClean="0"/>
              <a:t>кожуунные</a:t>
            </a:r>
            <a:r>
              <a:rPr lang="ru-RU" sz="1200" dirty="0" smtClean="0"/>
              <a:t> комплексные планы по профилактике негативных явлений среди обучающихся на новый учебный год (по профилактике жестокого обращения, суицидального поведения, </a:t>
            </a:r>
            <a:r>
              <a:rPr lang="ru-RU" sz="1200" dirty="0" err="1" smtClean="0"/>
              <a:t>аддиктивного</a:t>
            </a:r>
            <a:r>
              <a:rPr lang="ru-RU" sz="1200" dirty="0" smtClean="0"/>
              <a:t> поведения и других форм деструктивного поведения, пивного алкоголизма, наркомании, </a:t>
            </a:r>
            <a:r>
              <a:rPr lang="ru-RU" sz="1200" dirty="0" err="1" smtClean="0"/>
              <a:t>табакокурения</a:t>
            </a:r>
            <a:r>
              <a:rPr lang="ru-RU" sz="1200" dirty="0" smtClean="0"/>
              <a:t> и т.д.);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/>
              <a:t>Проанализировать заново штатные расписания образовательных организаций для переименования в пользу введения дополнительных ставок педагога-психолога, учителя-логопеда, учителя-дефектолога, </a:t>
            </a:r>
            <a:r>
              <a:rPr lang="ru-RU" sz="1200" dirty="0" err="1" smtClean="0"/>
              <a:t>тьютора</a:t>
            </a:r>
            <a:r>
              <a:rPr lang="ru-RU" sz="1200" dirty="0" smtClean="0"/>
              <a:t> согласно рекомендуемым нормативам 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/>
              <a:t>Принять меры по открытию ПМСС-центров на территории г. г. Кызыла, Ак-Довурака, </a:t>
            </a:r>
            <a:r>
              <a:rPr lang="ru-RU" sz="1200" dirty="0" err="1" smtClean="0"/>
              <a:t>Кызылского</a:t>
            </a:r>
            <a:r>
              <a:rPr lang="ru-RU" sz="1200" dirty="0" smtClean="0"/>
              <a:t>, </a:t>
            </a:r>
            <a:r>
              <a:rPr lang="ru-RU" sz="1200" dirty="0" err="1" smtClean="0"/>
              <a:t>Тандинского</a:t>
            </a:r>
            <a:r>
              <a:rPr lang="ru-RU" sz="1200" dirty="0" smtClean="0"/>
              <a:t>, </a:t>
            </a:r>
            <a:r>
              <a:rPr lang="ru-RU" sz="1200" dirty="0" err="1" smtClean="0"/>
              <a:t>Дзун-Хемчикского</a:t>
            </a:r>
            <a:r>
              <a:rPr lang="ru-RU" sz="1200" dirty="0" smtClean="0"/>
              <a:t> </a:t>
            </a:r>
            <a:r>
              <a:rPr lang="ru-RU" sz="1200" dirty="0" err="1" smtClean="0"/>
              <a:t>кожуунов</a:t>
            </a:r>
            <a:r>
              <a:rPr lang="ru-RU" sz="1200" dirty="0" smtClean="0"/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dirty="0"/>
              <a:t>Инициировать </a:t>
            </a:r>
            <a:r>
              <a:rPr lang="ru-RU" sz="1200" dirty="0" smtClean="0"/>
              <a:t>вопрос включения в муниципальные программы средств по закупке оборудований психологической разгрузки;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dirty="0"/>
              <a:t>Организовать открытие клубов для подростков по аналогии </a:t>
            </a:r>
            <a:r>
              <a:rPr lang="ru-RU" sz="1200" dirty="0" smtClean="0"/>
              <a:t>программы подросткового </a:t>
            </a:r>
            <a:r>
              <a:rPr lang="ru-RU" sz="1200" dirty="0"/>
              <a:t>центра «Лидер», </a:t>
            </a:r>
            <a:r>
              <a:rPr lang="ru-RU" sz="1200" dirty="0" smtClean="0"/>
              <a:t>победителя  </a:t>
            </a:r>
            <a:r>
              <a:rPr lang="ru-RU" sz="1200" dirty="0"/>
              <a:t>федерального конкурсного отбора 2022 г.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2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2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/>
              <a:t>Пересмотреть номенклатуру дел школ по деятельности коллегиальных органов и их </a:t>
            </a:r>
            <a:r>
              <a:rPr lang="ru-RU" sz="1200" dirty="0" smtClean="0"/>
              <a:t>членов, </a:t>
            </a:r>
            <a:r>
              <a:rPr lang="ru-RU" sz="1200" dirty="0" smtClean="0"/>
              <a:t>обновить их состав: Совета профилактики безнадзорности и правонарушений, психолого-педагогических консилиумов, школьных служб примирения и обновление планов совместной работы с различными субъектами системы профилактики, общественными организациями и объединениями;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/>
              <a:t>Включить в план </a:t>
            </a:r>
            <a:r>
              <a:rPr lang="ru-RU" sz="1200" dirty="0" err="1" smtClean="0"/>
              <a:t>внутришкольного</a:t>
            </a:r>
            <a:r>
              <a:rPr lang="ru-RU" sz="1200" dirty="0" smtClean="0"/>
              <a:t> контроля вопрос по деятельности </a:t>
            </a:r>
            <a:r>
              <a:rPr lang="ru-RU" sz="1200" dirty="0"/>
              <a:t>психолого-педагогических консилиумов, школьных служб </a:t>
            </a:r>
            <a:r>
              <a:rPr lang="ru-RU" sz="1200" dirty="0" smtClean="0"/>
              <a:t>примирения, служб ранней помощи, </a:t>
            </a:r>
            <a:r>
              <a:rPr lang="ru-RU" sz="1200" dirty="0" err="1" smtClean="0"/>
              <a:t>логопунктов</a:t>
            </a:r>
            <a:r>
              <a:rPr lang="ru-RU" sz="1200" dirty="0" smtClean="0"/>
              <a:t> и реализацию индивидуальных программ сопровождения обучающихся, состоящих на различных профилактических учетах;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solidFill>
                  <a:srgbClr val="FF0000"/>
                </a:solidFill>
              </a:rPr>
              <a:t>Провести информационную кампанию с родителями (</a:t>
            </a:r>
            <a:r>
              <a:rPr lang="ru-RU" sz="1200" dirty="0" err="1" smtClean="0">
                <a:solidFill>
                  <a:srgbClr val="FF0000"/>
                </a:solidFill>
              </a:rPr>
              <a:t>з.п</a:t>
            </a:r>
            <a:r>
              <a:rPr lang="ru-RU" sz="1200" dirty="0" smtClean="0">
                <a:solidFill>
                  <a:srgbClr val="FF0000"/>
                </a:solidFill>
              </a:rPr>
              <a:t>.) по получению согласия и охватить </a:t>
            </a:r>
            <a:r>
              <a:rPr lang="ru-RU" sz="1200" dirty="0">
                <a:solidFill>
                  <a:srgbClr val="FF0000"/>
                </a:solidFill>
              </a:rPr>
              <a:t>100% </a:t>
            </a:r>
            <a:r>
              <a:rPr lang="ru-RU" sz="1200" dirty="0" smtClean="0">
                <a:solidFill>
                  <a:srgbClr val="FF0000"/>
                </a:solidFill>
              </a:rPr>
              <a:t> обучающихся старше 13 лет по ЕМ СПТ;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/>
              <a:t>Составить </a:t>
            </a:r>
            <a:r>
              <a:rPr lang="ru-RU" sz="1200" dirty="0" smtClean="0"/>
              <a:t>график прохождения педагогами курсов повышения квалификации по работе с детьми с ОВЗ в течение учебного года;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200" dirty="0"/>
              <a:t>организовать обучение юных помощников педагога-психолога по программе «Курс юного переговорщика» для осуществления обучающимися медиативных технологий по разрешению школьных конфликтов и организации работы групп поддержки;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200" dirty="0"/>
              <a:t>внедрить проект «Сохрани жизнь» по обучению волонтеров по вопросам профилактики суицидального риска «Сохрани жизнь» (распознавание маркеров депрессивного состояния, склонности к </a:t>
            </a:r>
            <a:r>
              <a:rPr lang="ru-RU" sz="1200" dirty="0" err="1"/>
              <a:t>аутоагрессии</a:t>
            </a:r>
            <a:r>
              <a:rPr lang="ru-RU" sz="1200" dirty="0"/>
              <a:t>), победитель федерального конкурсного отбора 2023 г</a:t>
            </a:r>
            <a:r>
              <a:rPr lang="ru-RU" sz="1200" dirty="0" smtClean="0"/>
              <a:t>.;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200" dirty="0"/>
              <a:t>Реализовать приказ </a:t>
            </a:r>
            <a:r>
              <a:rPr lang="ru-RU" sz="1200" dirty="0" err="1"/>
              <a:t>Минобра</a:t>
            </a:r>
            <a:r>
              <a:rPr lang="ru-RU" sz="1200" dirty="0"/>
              <a:t> РТ «О календаре профилактических событий на 2023-2024 учебный год» 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200" b="1" dirty="0"/>
          </a:p>
          <a:p>
            <a:endParaRPr lang="ru-RU" sz="1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734654" y="589658"/>
            <a:ext cx="5076202" cy="2820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Муниципальный уровень: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16666" y="3445394"/>
            <a:ext cx="5076202" cy="2820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Уровень образовательной организации:</a:t>
            </a:r>
            <a:endParaRPr lang="ru-RU" dirty="0"/>
          </a:p>
        </p:txBody>
      </p:sp>
      <p:pic>
        <p:nvPicPr>
          <p:cNvPr id="6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724" y="101867"/>
            <a:ext cx="1798534" cy="7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21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4" y="0"/>
            <a:ext cx="9229724" cy="704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724" y="101867"/>
            <a:ext cx="1950144" cy="106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43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"/>
            <a:ext cx="9229725" cy="684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59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684</Words>
  <Application>Microsoft Office PowerPoint</Application>
  <PresentationFormat>Экран (4:3)</PresentationFormat>
  <Paragraphs>72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«ОБ ОСНОВНЫХ     НАПРАВЛЕНИЯХ ДЕЯТЕЛЬНОСТИ    ПСИХОЛОГО-ПЕДАГОГИЧЕСКОЙ   СЛУЖБЫ ОБРАЗОВАТЕЛЬНЫХ   ОРГАНИЗАЦИЙ»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 на 2023-2024 учебный год: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Чайзыр-оол</cp:lastModifiedBy>
  <cp:revision>105</cp:revision>
  <dcterms:created xsi:type="dcterms:W3CDTF">2014-11-21T11:00:06Z</dcterms:created>
  <dcterms:modified xsi:type="dcterms:W3CDTF">2023-08-19T09:34:01Z</dcterms:modified>
</cp:coreProperties>
</file>