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7" r:id="rId2"/>
    <p:sldId id="290" r:id="rId3"/>
    <p:sldId id="285" r:id="rId4"/>
    <p:sldId id="268" r:id="rId5"/>
    <p:sldId id="277" r:id="rId6"/>
    <p:sldId id="286" r:id="rId7"/>
    <p:sldId id="287" r:id="rId8"/>
    <p:sldId id="291" r:id="rId9"/>
    <p:sldId id="293" r:id="rId10"/>
    <p:sldId id="294" r:id="rId11"/>
    <p:sldId id="292" r:id="rId12"/>
    <p:sldId id="288" r:id="rId13"/>
    <p:sldId id="295" r:id="rId14"/>
    <p:sldId id="273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BB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D32B78C-AEE0-415A-8019-52E32070E725}" type="datetimeFigureOut">
              <a:rPr lang="ru-RU"/>
              <a:pPr>
                <a:defRPr/>
              </a:pPr>
              <a:t>22.08.2023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EFABBF-733C-4D41-802C-03FCD01407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Photoshop\17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836712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270892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BFBB7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:\Photoshop\2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BFBB7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1D03F-34D9-4BC9-A37A-498EFCBC1F45}" type="datetimeFigureOut">
              <a:rPr lang="ru-RU"/>
              <a:pPr>
                <a:defRPr/>
              </a:pPr>
              <a:t>22.08.2023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5AE3AC-0525-4F22-83C4-0380084BFA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Photoshop\2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00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BFBB7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ctrTitle"/>
          </p:nvPr>
        </p:nvSpPr>
        <p:spPr>
          <a:xfrm>
            <a:off x="468313" y="188640"/>
            <a:ext cx="7848103" cy="4896544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ru-RU" b="1" dirty="0" smtClean="0">
                <a:solidFill>
                  <a:srgbClr val="FFC000"/>
                </a:solidFill>
                <a:latin typeface="Monotype Corsiva" pitchFamily="66" charset="0"/>
                <a:cs typeface="Times New Roman" pitchFamily="18" charset="0"/>
              </a:rPr>
              <a:t>«</a:t>
            </a:r>
            <a:r>
              <a:rPr lang="ru-RU" b="1" i="1" dirty="0" smtClean="0">
                <a:solidFill>
                  <a:srgbClr val="FFC000"/>
                </a:solidFill>
                <a:latin typeface="Monotype Corsiva" pitchFamily="66" charset="0"/>
              </a:rPr>
              <a:t>Эмоциональное </a:t>
            </a:r>
            <a:r>
              <a:rPr lang="ru-RU" b="1" i="1" dirty="0" smtClean="0">
                <a:solidFill>
                  <a:srgbClr val="FFC000"/>
                </a:solidFill>
                <a:latin typeface="Monotype Corsiva" pitchFamily="66" charset="0"/>
              </a:rPr>
              <a:t>благополучие педагогов как залог комфортного образовательного </a:t>
            </a:r>
            <a:r>
              <a:rPr lang="ru-RU" b="1" i="1" dirty="0" smtClean="0">
                <a:solidFill>
                  <a:srgbClr val="FFC000"/>
                </a:solidFill>
                <a:latin typeface="Monotype Corsiva" pitchFamily="66" charset="0"/>
              </a:rPr>
              <a:t>пространства</a:t>
            </a:r>
            <a:r>
              <a:rPr lang="ru-RU" b="1" dirty="0" smtClean="0">
                <a:solidFill>
                  <a:srgbClr val="FFC000"/>
                </a:solidFill>
                <a:latin typeface="Monotype Corsiva" pitchFamily="66" charset="0"/>
                <a:cs typeface="Times New Roman" pitchFamily="18" charset="0"/>
              </a:rPr>
              <a:t>»</a:t>
            </a:r>
            <a:r>
              <a:rPr lang="ru-RU" sz="8000" dirty="0" smtClean="0">
                <a:solidFill>
                  <a:srgbClr val="FFC000"/>
                </a:solidFill>
                <a:latin typeface="Monotype Corsiva" pitchFamily="66" charset="0"/>
              </a:rPr>
              <a:t/>
            </a:r>
            <a:br>
              <a:rPr lang="ru-RU" sz="8000" dirty="0" smtClean="0">
                <a:solidFill>
                  <a:srgbClr val="FFC000"/>
                </a:solidFill>
                <a:latin typeface="Monotype Corsiva" pitchFamily="66" charset="0"/>
              </a:rPr>
            </a:br>
            <a:r>
              <a:rPr lang="ru-RU" sz="8000" dirty="0" smtClean="0">
                <a:solidFill>
                  <a:srgbClr val="FFC000"/>
                </a:solidFill>
                <a:latin typeface="Monotype Corsiva" pitchFamily="66" charset="0"/>
              </a:rPr>
              <a:t/>
            </a:r>
            <a:br>
              <a:rPr lang="ru-RU" sz="8000" dirty="0" smtClean="0">
                <a:solidFill>
                  <a:srgbClr val="FFC000"/>
                </a:solidFill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>педагог-психолог </a:t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err="1" smtClean="0">
                <a:latin typeface="Monotype Corsiva" pitchFamily="66" charset="0"/>
              </a:rPr>
              <a:t>Чебодаева</a:t>
            </a:r>
            <a:r>
              <a:rPr lang="ru-RU" sz="3200" b="1" dirty="0" smtClean="0">
                <a:latin typeface="Monotype Corsiva" pitchFamily="66" charset="0"/>
              </a:rPr>
              <a:t>  Анастасия Анатольевна</a:t>
            </a:r>
            <a:endParaRPr lang="ru-RU" sz="3200" b="1" dirty="0" smtClean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2800" dirty="0" smtClean="0"/>
              <a:t>Наличие </a:t>
            </a:r>
            <a:r>
              <a:rPr lang="ru-RU" sz="2800" dirty="0" err="1" smtClean="0"/>
              <a:t>внутриличностного</a:t>
            </a:r>
            <a:r>
              <a:rPr lang="ru-RU" sz="2800" dirty="0" smtClean="0"/>
              <a:t> конфликта между потребностью быть полезным другим именно в сфере духовного производства, образования и невозможностью реализовать свой личностный потенциал в полной мере в связи с высокой зависимостью от социального давления, связанного с высокими требованиями общества к личности педагога, жесткими образовательными стандартами, невозможностью соответствовать требованиям социального идеала. </a:t>
            </a:r>
            <a:endParaRPr lang="ru-RU" sz="28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C000"/>
                </a:solidFill>
                <a:latin typeface="Monotype Corsiva" pitchFamily="66" charset="0"/>
              </a:rPr>
              <a:t>Результаты исследования</a:t>
            </a:r>
            <a:endParaRPr lang="ru-RU" dirty="0">
              <a:solidFill>
                <a:srgbClr val="FFC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Забота об эмоциональном состоянии педагога, обусловленном психологическими перегрузками, </a:t>
            </a:r>
            <a:r>
              <a:rPr lang="ru-RU" dirty="0" smtClean="0"/>
              <a:t>остается </a:t>
            </a:r>
            <a:r>
              <a:rPr lang="ru-RU" dirty="0" smtClean="0"/>
              <a:t>его личным делом, на которое чаще всего не хватает времени и душевных сил.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FFC000"/>
                </a:solidFill>
                <a:latin typeface="Monotype Corsiva" pitchFamily="66" charset="0"/>
              </a:rPr>
              <a:t>Симптомы эмоционального выгорания</a:t>
            </a:r>
            <a:endParaRPr lang="ru-RU" dirty="0">
              <a:solidFill>
                <a:srgbClr val="FFC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r>
              <a:rPr lang="ru-RU" dirty="0" smtClean="0"/>
              <a:t>Эмоциональное истощение</a:t>
            </a:r>
          </a:p>
          <a:p>
            <a:r>
              <a:rPr lang="ru-RU" dirty="0" smtClean="0"/>
              <a:t>Деперсонализация</a:t>
            </a:r>
          </a:p>
          <a:p>
            <a:r>
              <a:rPr lang="ru-RU" dirty="0" smtClean="0"/>
              <a:t>Редукция профессиональных достижений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570186"/>
          </a:xfrm>
        </p:spPr>
        <p:txBody>
          <a:bodyPr/>
          <a:lstStyle/>
          <a:p>
            <a:r>
              <a:rPr lang="ru-RU" dirty="0" smtClean="0">
                <a:solidFill>
                  <a:srgbClr val="FFC000"/>
                </a:solidFill>
                <a:latin typeface="Monotype Corsiva" pitchFamily="66" charset="0"/>
              </a:rPr>
              <a:t>Важные направления </a:t>
            </a:r>
            <a:r>
              <a:rPr lang="ru-RU" dirty="0" smtClean="0">
                <a:solidFill>
                  <a:srgbClr val="FFC000"/>
                </a:solidFill>
                <a:latin typeface="Monotype Corsiva" pitchFamily="66" charset="0"/>
              </a:rPr>
              <a:t>психологического сопровождения педагогов </a:t>
            </a:r>
            <a:endParaRPr lang="ru-RU" dirty="0">
              <a:solidFill>
                <a:srgbClr val="FFC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060848"/>
            <a:ext cx="8712968" cy="406531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1)  </a:t>
            </a:r>
            <a:r>
              <a:rPr lang="ru-RU" sz="2800" dirty="0" smtClean="0"/>
              <a:t>помощь </a:t>
            </a:r>
            <a:r>
              <a:rPr lang="ru-RU" sz="2800" dirty="0" smtClean="0"/>
              <a:t>в достижении большей психологической независимости через переосмысление собственных достижений, рост самоуважения и </a:t>
            </a:r>
            <a:r>
              <a:rPr lang="ru-RU" sz="2800" dirty="0" err="1" smtClean="0"/>
              <a:t>самоценности</a:t>
            </a:r>
            <a:r>
              <a:rPr lang="ru-RU" sz="2800" dirty="0" smtClean="0"/>
              <a:t>, осознание и принятие собственной ответственности за выбор профессиональной деятельности, в которой достаточно велики социальные ожидания, и за свое </a:t>
            </a:r>
            <a:r>
              <a:rPr lang="ru-RU" sz="2800" dirty="0" smtClean="0"/>
              <a:t>эмоциональное </a:t>
            </a:r>
            <a:r>
              <a:rPr lang="ru-RU" sz="2800" dirty="0" smtClean="0"/>
              <a:t>благополучие, 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  2)  </a:t>
            </a:r>
            <a:r>
              <a:rPr lang="ru-RU" sz="2800" dirty="0" smtClean="0"/>
              <a:t>психологическая поддержка в поиске личностных ресурсов в управлении событиями собственной жизни</a:t>
            </a:r>
            <a:r>
              <a:rPr lang="ru-RU" sz="2800" dirty="0" smtClean="0"/>
              <a:t>.</a:t>
            </a:r>
            <a:endParaRPr lang="ru-RU" sz="28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endParaRPr lang="ru-RU" smtClean="0"/>
          </a:p>
        </p:txBody>
      </p:sp>
      <p:sp>
        <p:nvSpPr>
          <p:cNvPr id="27651" name="TextBox 5"/>
          <p:cNvSpPr txBox="1">
            <a:spLocks noChangeArrowheads="1"/>
          </p:cNvSpPr>
          <p:nvPr/>
        </p:nvSpPr>
        <p:spPr bwMode="auto">
          <a:xfrm>
            <a:off x="395288" y="5229225"/>
            <a:ext cx="842962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7200" b="1">
                <a:solidFill>
                  <a:srgbClr val="FF0000"/>
                </a:solidFill>
                <a:latin typeface="Monotype Corsiva" pitchFamily="66" charset="0"/>
              </a:rPr>
              <a:t>Спасибо за внимание!</a:t>
            </a:r>
          </a:p>
          <a:p>
            <a:pPr algn="ctr"/>
            <a:endParaRPr lang="ru-RU"/>
          </a:p>
        </p:txBody>
      </p:sp>
      <p:pic>
        <p:nvPicPr>
          <p:cNvPr id="27652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150" y="188913"/>
            <a:ext cx="5040313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Успех </a:t>
            </a:r>
            <a:r>
              <a:rPr lang="ru-RU" dirty="0" smtClean="0"/>
              <a:t>современной реформы образования во многом зависит от ключевой фигуры образовательного процесса — педагога, и не только от его профессиональной компетентности, но и от его психологического благополучия. Развивающую, творческую, психологически безопасную образовательную среду способна создать личность, имеющая позитивный опыт преобразования себя и собственной жизни.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FFC000"/>
                </a:solidFill>
                <a:latin typeface="Monotype Corsiva" pitchFamily="66" charset="0"/>
              </a:rPr>
              <a:t>     Эмоциональное благополучие -</a:t>
            </a:r>
            <a:endParaRPr lang="ru-RU" dirty="0">
              <a:solidFill>
                <a:srgbClr val="FFC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  многокомпонентная характеристика, </a:t>
            </a:r>
            <a:r>
              <a:rPr lang="ru-RU" dirty="0" smtClean="0"/>
              <a:t>которая является структурным звеном психологического здоровья, </a:t>
            </a:r>
            <a:r>
              <a:rPr lang="ru-RU" dirty="0" smtClean="0"/>
              <a:t>отражающая </a:t>
            </a:r>
            <a:r>
              <a:rPr lang="ru-RU" dirty="0" smtClean="0"/>
              <a:t>весь комплекс эмоциональных состояний человека и </a:t>
            </a:r>
            <a:r>
              <a:rPr lang="ru-RU" dirty="0" smtClean="0"/>
              <a:t>проявляющаяся </a:t>
            </a:r>
            <a:r>
              <a:rPr lang="ru-RU" dirty="0" smtClean="0"/>
              <a:t>в</a:t>
            </a:r>
            <a:r>
              <a:rPr lang="ru-RU" b="1" dirty="0" smtClean="0"/>
              <a:t> удовлетворенности </a:t>
            </a:r>
            <a:r>
              <a:rPr lang="ru-RU" dirty="0" smtClean="0"/>
              <a:t>жизнью, трудом и самим собой.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8229600" cy="1412776"/>
          </a:xfrm>
        </p:spPr>
        <p:txBody>
          <a:bodyPr/>
          <a:lstStyle/>
          <a:p>
            <a:pPr eaLnBrk="1" hangingPunct="1"/>
            <a:r>
              <a:rPr lang="ru-RU" sz="5400" dirty="0" smtClean="0">
                <a:solidFill>
                  <a:srgbClr val="FFC000"/>
                </a:solidFill>
                <a:latin typeface="Monotype Corsiva" pitchFamily="66" charset="0"/>
              </a:rPr>
              <a:t>Критерии эмоционального благополучия </a:t>
            </a:r>
            <a:r>
              <a:rPr lang="ru-RU" sz="5400" dirty="0" smtClean="0">
                <a:solidFill>
                  <a:srgbClr val="FFC000"/>
                </a:solidFill>
                <a:latin typeface="Monotype Corsiva" pitchFamily="66" charset="0"/>
              </a:rPr>
              <a:t>:</a:t>
            </a:r>
          </a:p>
        </p:txBody>
      </p:sp>
      <p:sp>
        <p:nvSpPr>
          <p:cNvPr id="9219" name="Содержимое 3"/>
          <p:cNvSpPr>
            <a:spLocks noGrp="1"/>
          </p:cNvSpPr>
          <p:nvPr>
            <p:ph sz="half" idx="2"/>
          </p:nvPr>
        </p:nvSpPr>
        <p:spPr>
          <a:xfrm>
            <a:off x="684213" y="1700808"/>
            <a:ext cx="7524750" cy="4796830"/>
          </a:xfrm>
        </p:spPr>
        <p:txBody>
          <a:bodyPr/>
          <a:lstStyle/>
          <a:p>
            <a:pPr>
              <a:buNone/>
            </a:pPr>
            <a:r>
              <a:rPr lang="ru-RU" sz="3600" dirty="0" smtClean="0"/>
              <a:t>* уверенность в себе;</a:t>
            </a:r>
          </a:p>
          <a:p>
            <a:pPr>
              <a:buNone/>
            </a:pPr>
            <a:r>
              <a:rPr lang="ru-RU" sz="3600" dirty="0" smtClean="0"/>
              <a:t>*получение удовольствия от жизни;</a:t>
            </a:r>
          </a:p>
          <a:p>
            <a:pPr>
              <a:buNone/>
            </a:pPr>
            <a:r>
              <a:rPr lang="ru-RU" sz="3600" dirty="0" smtClean="0"/>
              <a:t>*удовлетворенность жизнью и работой;</a:t>
            </a:r>
          </a:p>
          <a:p>
            <a:pPr>
              <a:buNone/>
            </a:pPr>
            <a:r>
              <a:rPr lang="ru-RU" sz="3600" dirty="0" smtClean="0"/>
              <a:t>*хорошее настроение;</a:t>
            </a:r>
          </a:p>
          <a:p>
            <a:pPr>
              <a:buNone/>
            </a:pPr>
            <a:r>
              <a:rPr lang="ru-RU" sz="3600" dirty="0" smtClean="0"/>
              <a:t>*здоровье;</a:t>
            </a:r>
          </a:p>
          <a:p>
            <a:pPr>
              <a:buNone/>
            </a:pPr>
            <a:r>
              <a:rPr lang="ru-RU" sz="3600" dirty="0" smtClean="0"/>
              <a:t>*работоспособность.</a:t>
            </a:r>
          </a:p>
          <a:p>
            <a:pPr marL="0" indent="0" algn="ctr" eaLnBrk="1" hangingPunct="1">
              <a:buFont typeface="Arial" charset="0"/>
              <a:buNone/>
            </a:pP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1187450" y="274638"/>
            <a:ext cx="7499350" cy="994122"/>
          </a:xfrm>
        </p:spPr>
        <p:txBody>
          <a:bodyPr/>
          <a:lstStyle/>
          <a:p>
            <a:r>
              <a:rPr lang="ru-RU" b="1" dirty="0" smtClean="0">
                <a:solidFill>
                  <a:srgbClr val="FFC000"/>
                </a:solidFill>
                <a:latin typeface="Monotype Corsiva" pitchFamily="66" charset="0"/>
              </a:rPr>
              <a:t>Факторы, влияющие на эмоциональное благополучие</a:t>
            </a:r>
            <a:r>
              <a:rPr lang="ru-RU" dirty="0" smtClean="0">
                <a:solidFill>
                  <a:srgbClr val="FFC000"/>
                </a:solidFill>
                <a:latin typeface="Monotype Corsiva" pitchFamily="66" charset="0"/>
              </a:rPr>
              <a:t>:</a:t>
            </a:r>
            <a:endParaRPr lang="ru-RU" dirty="0">
              <a:solidFill>
                <a:srgbClr val="FFC000"/>
              </a:solidFill>
              <a:latin typeface="Monotype Corsiva" pitchFamily="66" charset="0"/>
            </a:endParaRP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611560" y="1484784"/>
            <a:ext cx="8064128" cy="489654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* Взаимоотношения </a:t>
            </a:r>
            <a:r>
              <a:rPr lang="ru-RU" dirty="0" smtClean="0"/>
              <a:t>с людьми в процессе педагогической деятельности (детьми, коллегами, родителями, администрацией).</a:t>
            </a:r>
            <a:endParaRPr lang="ru-RU" sz="2800" dirty="0" smtClean="0"/>
          </a:p>
          <a:p>
            <a:pPr>
              <a:buNone/>
            </a:pPr>
            <a:r>
              <a:rPr lang="ru-RU" dirty="0" smtClean="0"/>
              <a:t>*Отношения с близкими (супругами, родителями, детьми, родственниками).</a:t>
            </a:r>
            <a:endParaRPr lang="ru-RU" sz="2800" dirty="0" smtClean="0"/>
          </a:p>
          <a:p>
            <a:pPr>
              <a:buNone/>
            </a:pPr>
            <a:r>
              <a:rPr lang="ru-RU" dirty="0" smtClean="0"/>
              <a:t>*Результативность (успешность) педагогической деятельности.</a:t>
            </a:r>
            <a:endParaRPr lang="ru-RU" sz="2800" dirty="0" smtClean="0"/>
          </a:p>
          <a:p>
            <a:pPr>
              <a:buNone/>
            </a:pPr>
            <a:r>
              <a:rPr lang="ru-RU" dirty="0" smtClean="0"/>
              <a:t>*Учебная нагрузка.</a:t>
            </a:r>
            <a:endParaRPr lang="ru-RU" sz="2800" dirty="0" smtClean="0"/>
          </a:p>
          <a:p>
            <a:pPr>
              <a:buNone/>
            </a:pPr>
            <a:r>
              <a:rPr lang="ru-RU" dirty="0" smtClean="0"/>
              <a:t>*Способность противостоять стрессу.</a:t>
            </a:r>
            <a:endParaRPr lang="ru-RU" sz="2800" dirty="0" smtClean="0"/>
          </a:p>
          <a:p>
            <a:endParaRPr lang="ru-RU" sz="2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96752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FFC000"/>
                </a:solidFill>
                <a:latin typeface="Monotype Corsiva" pitchFamily="66" charset="0"/>
              </a:rPr>
              <a:t>  Методики </a:t>
            </a:r>
            <a:r>
              <a:rPr lang="ru-RU" dirty="0" smtClean="0">
                <a:solidFill>
                  <a:srgbClr val="FFC000"/>
                </a:solidFill>
                <a:latin typeface="Monotype Corsiva" pitchFamily="66" charset="0"/>
              </a:rPr>
              <a:t>изучения эмоционального благополучия </a:t>
            </a:r>
            <a:r>
              <a:rPr lang="ru-RU" dirty="0" smtClean="0">
                <a:solidFill>
                  <a:srgbClr val="FFC000"/>
                </a:solidFill>
                <a:latin typeface="Monotype Corsiva" pitchFamily="66" charset="0"/>
              </a:rPr>
              <a:t>педагога: </a:t>
            </a:r>
            <a:endParaRPr lang="ru-RU" dirty="0">
              <a:solidFill>
                <a:srgbClr val="FFC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435280" cy="3849291"/>
          </a:xfrm>
        </p:spPr>
        <p:txBody>
          <a:bodyPr/>
          <a:lstStyle/>
          <a:p>
            <a:r>
              <a:rPr lang="ru-RU" sz="2800" dirty="0" smtClean="0"/>
              <a:t>«</a:t>
            </a:r>
            <a:r>
              <a:rPr lang="ru-RU" sz="2800" dirty="0" smtClean="0"/>
              <a:t>Шкала позитивного аффекта и негативного аффекта» (Д. Уотсон, Л. Кларк, А. </a:t>
            </a:r>
            <a:r>
              <a:rPr lang="ru-RU" sz="2800" dirty="0" err="1" smtClean="0"/>
              <a:t>Теллеген</a:t>
            </a:r>
            <a:r>
              <a:rPr lang="ru-RU" sz="2800" dirty="0" smtClean="0"/>
              <a:t> в адаптации Е.Н. </a:t>
            </a:r>
            <a:r>
              <a:rPr lang="ru-RU" sz="2800" dirty="0" smtClean="0"/>
              <a:t>Осина)</a:t>
            </a:r>
          </a:p>
          <a:p>
            <a:r>
              <a:rPr lang="ru-RU" sz="2800" dirty="0" smtClean="0"/>
              <a:t>методика </a:t>
            </a:r>
            <a:r>
              <a:rPr lang="ru-RU" sz="2800" dirty="0" smtClean="0"/>
              <a:t>«Шкала дифференциальных эмоций» </a:t>
            </a:r>
            <a:r>
              <a:rPr lang="ru-RU" sz="2800" dirty="0" smtClean="0"/>
              <a:t>    (</a:t>
            </a:r>
            <a:r>
              <a:rPr lang="ru-RU" sz="2800" dirty="0" smtClean="0"/>
              <a:t>К. </a:t>
            </a:r>
            <a:r>
              <a:rPr lang="ru-RU" sz="2800" dirty="0" err="1" smtClean="0"/>
              <a:t>Изард</a:t>
            </a:r>
            <a:r>
              <a:rPr lang="ru-RU" sz="2800" dirty="0" smtClean="0"/>
              <a:t>)</a:t>
            </a:r>
          </a:p>
          <a:p>
            <a:r>
              <a:rPr lang="ru-RU" sz="2800" dirty="0" smtClean="0"/>
              <a:t> </a:t>
            </a:r>
            <a:r>
              <a:rPr lang="ru-RU" sz="2800" dirty="0" err="1" smtClean="0"/>
              <a:t>опросник</a:t>
            </a:r>
            <a:r>
              <a:rPr lang="ru-RU" sz="2800" dirty="0" smtClean="0"/>
              <a:t> профессионального выгорания (К. </a:t>
            </a:r>
            <a:r>
              <a:rPr lang="ru-RU" sz="2800" dirty="0" err="1" smtClean="0"/>
              <a:t>Маслач</a:t>
            </a:r>
            <a:r>
              <a:rPr lang="ru-RU" sz="2800" dirty="0" smtClean="0"/>
              <a:t>, С. Джексон в адаптации Н.Е. </a:t>
            </a:r>
            <a:r>
              <a:rPr lang="ru-RU" sz="2800" dirty="0" smtClean="0"/>
              <a:t>Водопьяновой)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268760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FFC000"/>
                </a:solidFill>
                <a:latin typeface="Monotype Corsiva" pitchFamily="66" charset="0"/>
              </a:rPr>
              <a:t>  Методики </a:t>
            </a:r>
            <a:r>
              <a:rPr lang="ru-RU" dirty="0" smtClean="0">
                <a:solidFill>
                  <a:srgbClr val="FFC000"/>
                </a:solidFill>
                <a:latin typeface="Monotype Corsiva" pitchFamily="66" charset="0"/>
              </a:rPr>
              <a:t>изучения эмоционального благополучия </a:t>
            </a:r>
            <a:r>
              <a:rPr lang="ru-RU" dirty="0" smtClean="0">
                <a:solidFill>
                  <a:srgbClr val="FFC000"/>
                </a:solidFill>
                <a:latin typeface="Monotype Corsiva" pitchFamily="66" charset="0"/>
              </a:rPr>
              <a:t>педагога: </a:t>
            </a:r>
            <a:endParaRPr lang="ru-RU" dirty="0">
              <a:solidFill>
                <a:srgbClr val="FFC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0888"/>
            <a:ext cx="8435280" cy="3705275"/>
          </a:xfrm>
        </p:spPr>
        <p:txBody>
          <a:bodyPr/>
          <a:lstStyle/>
          <a:p>
            <a:r>
              <a:rPr lang="ru-RU" sz="2800" dirty="0" smtClean="0"/>
              <a:t>Методика «Шкала организационного стресса» (адаптация Н.Е. Водопьяновой) </a:t>
            </a:r>
            <a:endParaRPr lang="ru-RU" sz="2800" dirty="0" smtClean="0"/>
          </a:p>
          <a:p>
            <a:r>
              <a:rPr lang="ru-RU" sz="2800" dirty="0" smtClean="0"/>
              <a:t>Методика «Шкала психологического благополучия» (К. </a:t>
            </a:r>
            <a:r>
              <a:rPr lang="ru-RU" sz="2800" dirty="0" err="1" smtClean="0"/>
              <a:t>Рифф</a:t>
            </a:r>
            <a:r>
              <a:rPr lang="ru-RU" sz="2800" dirty="0" smtClean="0"/>
              <a:t>, адаптация П.П. Фесенко</a:t>
            </a:r>
            <a:r>
              <a:rPr lang="ru-RU" sz="2800" dirty="0" smtClean="0"/>
              <a:t>)</a:t>
            </a:r>
          </a:p>
          <a:p>
            <a:r>
              <a:rPr lang="ru-RU" sz="2800" dirty="0" smtClean="0"/>
              <a:t>методика определения интегральной удовлетворенности трудом (А.В. </a:t>
            </a:r>
            <a:r>
              <a:rPr lang="ru-RU" sz="2800" dirty="0" err="1" smtClean="0"/>
              <a:t>Батаршева</a:t>
            </a:r>
            <a:r>
              <a:rPr lang="ru-RU" sz="2800" dirty="0" smtClean="0"/>
              <a:t>)</a:t>
            </a:r>
          </a:p>
          <a:p>
            <a:endParaRPr lang="ru-RU" sz="2800" dirty="0" smtClean="0"/>
          </a:p>
          <a:p>
            <a:endParaRPr lang="ru-RU" sz="28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872208"/>
          </a:xfrm>
        </p:spPr>
        <p:txBody>
          <a:bodyPr/>
          <a:lstStyle/>
          <a:p>
            <a:r>
              <a:rPr lang="ru-RU" dirty="0" smtClean="0">
                <a:solidFill>
                  <a:srgbClr val="FFC000"/>
                </a:solidFill>
                <a:latin typeface="Monotype Corsiva" pitchFamily="66" charset="0"/>
              </a:rPr>
              <a:t>Показатели эмоционального благополучия педагогов </a:t>
            </a:r>
            <a:br>
              <a:rPr lang="ru-RU" dirty="0" smtClean="0">
                <a:solidFill>
                  <a:srgbClr val="FFC000"/>
                </a:solidFill>
                <a:latin typeface="Monotype Corsiva" pitchFamily="66" charset="0"/>
              </a:rPr>
            </a:br>
            <a:r>
              <a:rPr lang="ru-RU" dirty="0" smtClean="0">
                <a:solidFill>
                  <a:srgbClr val="FFC000"/>
                </a:solidFill>
                <a:latin typeface="Monotype Corsiva" pitchFamily="66" charset="0"/>
              </a:rPr>
              <a:t>(И.В. </a:t>
            </a:r>
            <a:r>
              <a:rPr lang="ru-RU" dirty="0" err="1" smtClean="0">
                <a:solidFill>
                  <a:srgbClr val="FFC000"/>
                </a:solidFill>
                <a:latin typeface="Monotype Corsiva" pitchFamily="66" charset="0"/>
              </a:rPr>
              <a:t>Заусенко</a:t>
            </a:r>
            <a:r>
              <a:rPr lang="ru-RU" dirty="0" smtClean="0">
                <a:solidFill>
                  <a:srgbClr val="FFC000"/>
                </a:solidFill>
                <a:latin typeface="Monotype Corsiva" pitchFamily="66" charset="0"/>
              </a:rPr>
              <a:t>)</a:t>
            </a:r>
            <a:endParaRPr lang="ru-RU" dirty="0">
              <a:solidFill>
                <a:srgbClr val="FFC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ru-RU" dirty="0" smtClean="0"/>
              <a:t>Цели </a:t>
            </a:r>
            <a:r>
              <a:rPr lang="ru-RU" dirty="0" smtClean="0"/>
              <a:t>в жизни </a:t>
            </a:r>
            <a:endParaRPr lang="ru-RU" dirty="0" smtClean="0"/>
          </a:p>
          <a:p>
            <a:r>
              <a:rPr lang="ru-RU" dirty="0" smtClean="0"/>
              <a:t>Личностный </a:t>
            </a:r>
            <a:r>
              <a:rPr lang="ru-RU" dirty="0" smtClean="0"/>
              <a:t>рост </a:t>
            </a:r>
            <a:endParaRPr lang="ru-RU" dirty="0" smtClean="0"/>
          </a:p>
          <a:p>
            <a:r>
              <a:rPr lang="ru-RU" dirty="0" smtClean="0"/>
              <a:t>Позитивные </a:t>
            </a:r>
            <a:r>
              <a:rPr lang="ru-RU" dirty="0" smtClean="0"/>
              <a:t>отношения с окружающими </a:t>
            </a:r>
            <a:endParaRPr lang="ru-RU" dirty="0" smtClean="0"/>
          </a:p>
          <a:p>
            <a:r>
              <a:rPr lang="ru-RU" dirty="0" err="1" smtClean="0"/>
              <a:t>Самопринятие</a:t>
            </a:r>
            <a:r>
              <a:rPr lang="ru-RU" dirty="0" smtClean="0"/>
              <a:t> </a:t>
            </a:r>
          </a:p>
          <a:p>
            <a:r>
              <a:rPr lang="ru-RU" dirty="0" smtClean="0"/>
              <a:t>Управление </a:t>
            </a:r>
            <a:r>
              <a:rPr lang="ru-RU" dirty="0" smtClean="0"/>
              <a:t>средой </a:t>
            </a:r>
            <a:endParaRPr lang="ru-RU" dirty="0" smtClean="0"/>
          </a:p>
          <a:p>
            <a:r>
              <a:rPr lang="ru-RU" dirty="0" smtClean="0"/>
              <a:t>Автономия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C000"/>
                </a:solidFill>
                <a:latin typeface="Monotype Corsiva" pitchFamily="66" charset="0"/>
              </a:rPr>
              <a:t>Результаты исследования</a:t>
            </a:r>
            <a:endParaRPr lang="ru-RU" dirty="0">
              <a:solidFill>
                <a:srgbClr val="FFC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/>
              <a:t>Наибольшее значение имеет показатель «Цели в жизни», а наименьшие значения — шкалы «Управление средой» и «</a:t>
            </a:r>
            <a:r>
              <a:rPr lang="ru-RU" dirty="0" smtClean="0"/>
              <a:t>Автономия</a:t>
            </a:r>
            <a:r>
              <a:rPr lang="ru-RU" dirty="0" smtClean="0"/>
              <a:t>». </a:t>
            </a:r>
            <a:endParaRPr lang="ru-RU" dirty="0" smtClean="0"/>
          </a:p>
          <a:p>
            <a:pPr algn="ctr">
              <a:buNone/>
            </a:pPr>
            <a:r>
              <a:rPr lang="ru-RU" sz="2000" dirty="0" smtClean="0"/>
              <a:t>	Можно </a:t>
            </a:r>
            <a:r>
              <a:rPr lang="ru-RU" sz="2000" dirty="0" smtClean="0"/>
              <a:t>предположить, что смысл жизни педагогов находится в сфере очевидной полезности окружающим, ценности их профессиональной деятельности для других, одновременно отмечается высокая степень зависимости от среды и чувство бессилия изменить что-то в своей профессиональной карьере, принципиально не отказываясь от нее и не меняя сферу своей профессиональной деятельности. </a:t>
            </a:r>
            <a:endParaRPr lang="ru-RU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oldNight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GoldNight</Template>
  <TotalTime>390</TotalTime>
  <Words>421</Words>
  <Application>Microsoft Office PowerPoint</Application>
  <PresentationFormat>Экран (4:3)</PresentationFormat>
  <Paragraphs>53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Monotype Corsiva</vt:lpstr>
      <vt:lpstr>Times New Roman</vt:lpstr>
      <vt:lpstr>Georgia</vt:lpstr>
      <vt:lpstr>GoldNight</vt:lpstr>
      <vt:lpstr>«Эмоциональное благополучие педагогов как залог комфортного образовательного пространства»  педагог-психолог  Чебодаева  Анастасия Анатольевна</vt:lpstr>
      <vt:lpstr>Слайд 2</vt:lpstr>
      <vt:lpstr>     Эмоциональное благополучие -</vt:lpstr>
      <vt:lpstr>Критерии эмоционального благополучия :</vt:lpstr>
      <vt:lpstr>Факторы, влияющие на эмоциональное благополучие:</vt:lpstr>
      <vt:lpstr>  Методики изучения эмоционального благополучия педагога: </vt:lpstr>
      <vt:lpstr>  Методики изучения эмоционального благополучия педагога: </vt:lpstr>
      <vt:lpstr>Показатели эмоционального благополучия педагогов  (И.В. Заусенко)</vt:lpstr>
      <vt:lpstr>Результаты исследования</vt:lpstr>
      <vt:lpstr>Результаты исследования</vt:lpstr>
      <vt:lpstr>Слайд 11</vt:lpstr>
      <vt:lpstr>Симптомы эмоционального выгорания</vt:lpstr>
      <vt:lpstr>Важные направления психологического сопровождения педагогов </vt:lpstr>
      <vt:lpstr>Слайд 14</vt:lpstr>
    </vt:vector>
  </TitlesOfParts>
  <Company>МБОУ ГИмназия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Кадак –тувинский знак уважения</dc:title>
  <dc:creator>2</dc:creator>
  <cp:lastModifiedBy>ПК</cp:lastModifiedBy>
  <cp:revision>48</cp:revision>
  <dcterms:created xsi:type="dcterms:W3CDTF">2015-02-14T06:22:49Z</dcterms:created>
  <dcterms:modified xsi:type="dcterms:W3CDTF">2023-08-22T00:03:42Z</dcterms:modified>
</cp:coreProperties>
</file>