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87" r:id="rId3"/>
    <p:sldId id="288" r:id="rId4"/>
    <p:sldId id="289" r:id="rId5"/>
    <p:sldId id="294" r:id="rId6"/>
    <p:sldId id="295" r:id="rId7"/>
    <p:sldId id="296" r:id="rId8"/>
    <p:sldId id="292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C6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6" d="100"/>
          <a:sy n="86" d="100"/>
        </p:scale>
        <p:origin x="-1398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DE069-9BDE-4584-8FD0-68953634A28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BB033C8-7418-489B-B004-50D971E24065}">
      <dgm:prSet phldrT="[Текст]" custT="1"/>
      <dgm:spPr/>
      <dgm:t>
        <a:bodyPr/>
        <a:lstStyle/>
        <a:p>
          <a:r>
            <a:rPr lang="en-US" sz="3200" dirty="0" smtClean="0"/>
            <a:t>1</a:t>
          </a:r>
          <a:endParaRPr lang="ru-RU" sz="3200" dirty="0"/>
        </a:p>
      </dgm:t>
    </dgm:pt>
    <dgm:pt modelId="{E2BD2559-0BA2-4250-96A1-E572FB86A1AA}" type="parTrans" cxnId="{C9E85D37-FE16-4F3D-BC44-FA4E92E379BE}">
      <dgm:prSet/>
      <dgm:spPr/>
      <dgm:t>
        <a:bodyPr/>
        <a:lstStyle/>
        <a:p>
          <a:endParaRPr lang="ru-RU" sz="2400"/>
        </a:p>
      </dgm:t>
    </dgm:pt>
    <dgm:pt modelId="{5788B72D-8B36-4746-9FFF-0F8047F03D20}" type="sibTrans" cxnId="{C9E85D37-FE16-4F3D-BC44-FA4E92E379BE}">
      <dgm:prSet/>
      <dgm:spPr/>
      <dgm:t>
        <a:bodyPr/>
        <a:lstStyle/>
        <a:p>
          <a:endParaRPr lang="ru-RU" sz="2400"/>
        </a:p>
      </dgm:t>
    </dgm:pt>
    <dgm:pt modelId="{883FF15E-A915-4AA6-B637-1D8568FA5200}">
      <dgm:prSet phldrT="[Текст]" custT="1"/>
      <dgm:spPr/>
      <dgm:t>
        <a:bodyPr/>
        <a:lstStyle/>
        <a:p>
          <a:r>
            <a:rPr lang="ru-RU" sz="1400" b="1" dirty="0"/>
            <a:t>Формирование нового ландшафта сети СПО</a:t>
          </a:r>
        </a:p>
      </dgm:t>
    </dgm:pt>
    <dgm:pt modelId="{B6BF8D3A-1B5F-4027-90B8-E249C8B5469A}" type="parTrans" cxnId="{B40B4AA2-6AFD-4CB1-A9EC-B8D6A934D782}">
      <dgm:prSet/>
      <dgm:spPr/>
      <dgm:t>
        <a:bodyPr/>
        <a:lstStyle/>
        <a:p>
          <a:endParaRPr lang="ru-RU" sz="2400"/>
        </a:p>
      </dgm:t>
    </dgm:pt>
    <dgm:pt modelId="{5288897A-BB0B-4C82-8C11-602E161AA4A7}" type="sibTrans" cxnId="{B40B4AA2-6AFD-4CB1-A9EC-B8D6A934D782}">
      <dgm:prSet/>
      <dgm:spPr/>
      <dgm:t>
        <a:bodyPr/>
        <a:lstStyle/>
        <a:p>
          <a:endParaRPr lang="ru-RU" sz="2400"/>
        </a:p>
      </dgm:t>
    </dgm:pt>
    <dgm:pt modelId="{22EAEE5B-306F-4C6B-9428-8781A62CBE34}">
      <dgm:prSet phldrT="[Текст]" custT="1"/>
      <dgm:spPr/>
      <dgm:t>
        <a:bodyPr/>
        <a:lstStyle/>
        <a:p>
          <a:r>
            <a:rPr lang="en-US" sz="3200" dirty="0" smtClean="0"/>
            <a:t>2</a:t>
          </a:r>
          <a:endParaRPr lang="ru-RU" sz="3200" dirty="0"/>
        </a:p>
      </dgm:t>
    </dgm:pt>
    <dgm:pt modelId="{C436CD67-FD21-4B72-B8F3-ED61730293FE}" type="parTrans" cxnId="{8F69ADC0-2513-4F94-B45A-9F1CF4228323}">
      <dgm:prSet/>
      <dgm:spPr/>
      <dgm:t>
        <a:bodyPr/>
        <a:lstStyle/>
        <a:p>
          <a:endParaRPr lang="ru-RU" sz="2400"/>
        </a:p>
      </dgm:t>
    </dgm:pt>
    <dgm:pt modelId="{3A0A7DD2-BED5-4BD4-9F14-A5D54636767B}" type="sibTrans" cxnId="{8F69ADC0-2513-4F94-B45A-9F1CF4228323}">
      <dgm:prSet/>
      <dgm:spPr/>
      <dgm:t>
        <a:bodyPr/>
        <a:lstStyle/>
        <a:p>
          <a:endParaRPr lang="ru-RU" sz="2400"/>
        </a:p>
      </dgm:t>
    </dgm:pt>
    <dgm:pt modelId="{60AF9A84-7C45-4F00-9C54-BD8D021BD26B}">
      <dgm:prSet phldrT="[Текст]" custT="1"/>
      <dgm:spPr/>
      <dgm:t>
        <a:bodyPr/>
        <a:lstStyle/>
        <a:p>
          <a:r>
            <a:rPr lang="ru-RU" sz="1400" b="1" dirty="0"/>
            <a:t>Повышение финансовой устойчивости и целевая поддержка</a:t>
          </a:r>
        </a:p>
      </dgm:t>
    </dgm:pt>
    <dgm:pt modelId="{9AFB69D6-90CE-412C-8982-A1EEEE2700EC}" type="parTrans" cxnId="{BF5A3CBA-9556-4801-9A14-6C2E429BB54D}">
      <dgm:prSet/>
      <dgm:spPr/>
      <dgm:t>
        <a:bodyPr/>
        <a:lstStyle/>
        <a:p>
          <a:endParaRPr lang="ru-RU" sz="2400"/>
        </a:p>
      </dgm:t>
    </dgm:pt>
    <dgm:pt modelId="{5DC570E7-80D8-4AD5-AB78-1F4DEA09F763}" type="sibTrans" cxnId="{BF5A3CBA-9556-4801-9A14-6C2E429BB54D}">
      <dgm:prSet/>
      <dgm:spPr/>
      <dgm:t>
        <a:bodyPr/>
        <a:lstStyle/>
        <a:p>
          <a:endParaRPr lang="ru-RU" sz="2400"/>
        </a:p>
      </dgm:t>
    </dgm:pt>
    <dgm:pt modelId="{8E7E5151-CEF3-4391-8DB9-DF2F2F5445FE}">
      <dgm:prSet phldrT="[Текст]" custT="1"/>
      <dgm:spPr/>
      <dgm:t>
        <a:bodyPr/>
        <a:lstStyle/>
        <a:p>
          <a:r>
            <a:rPr lang="en-US" sz="3200" dirty="0" smtClean="0"/>
            <a:t>3</a:t>
          </a:r>
          <a:endParaRPr lang="ru-RU" sz="3200" dirty="0"/>
        </a:p>
      </dgm:t>
    </dgm:pt>
    <dgm:pt modelId="{AC16CB88-AAEF-42C5-9283-294105EA1DEA}" type="parTrans" cxnId="{A8805A78-5161-4D8B-A151-45F699597AAC}">
      <dgm:prSet/>
      <dgm:spPr/>
      <dgm:t>
        <a:bodyPr/>
        <a:lstStyle/>
        <a:p>
          <a:endParaRPr lang="ru-RU" sz="2400"/>
        </a:p>
      </dgm:t>
    </dgm:pt>
    <dgm:pt modelId="{0830A79B-F99E-433B-B5C9-926EDF5DD6F1}" type="sibTrans" cxnId="{A8805A78-5161-4D8B-A151-45F699597AAC}">
      <dgm:prSet/>
      <dgm:spPr/>
      <dgm:t>
        <a:bodyPr/>
        <a:lstStyle/>
        <a:p>
          <a:endParaRPr lang="ru-RU" sz="2400"/>
        </a:p>
      </dgm:t>
    </dgm:pt>
    <dgm:pt modelId="{0D19D37B-F47F-4D51-8493-811E863AF92A}">
      <dgm:prSet custT="1"/>
      <dgm:spPr/>
      <dgm:t>
        <a:bodyPr/>
        <a:lstStyle/>
        <a:p>
          <a:r>
            <a:rPr lang="en-US" sz="3200" dirty="0" smtClean="0"/>
            <a:t>4</a:t>
          </a:r>
          <a:endParaRPr lang="ru-RU" sz="3200" dirty="0"/>
        </a:p>
      </dgm:t>
    </dgm:pt>
    <dgm:pt modelId="{0FEEA30B-E3E1-481A-98E0-6D1929CED24B}" type="parTrans" cxnId="{EF7855FC-68C1-4006-BE46-A1CEBBB58BC1}">
      <dgm:prSet/>
      <dgm:spPr/>
      <dgm:t>
        <a:bodyPr/>
        <a:lstStyle/>
        <a:p>
          <a:endParaRPr lang="ru-RU" sz="2400"/>
        </a:p>
      </dgm:t>
    </dgm:pt>
    <dgm:pt modelId="{19A2FD30-2F94-46CD-BC55-64740CD4A74E}" type="sibTrans" cxnId="{EF7855FC-68C1-4006-BE46-A1CEBBB58BC1}">
      <dgm:prSet/>
      <dgm:spPr/>
      <dgm:t>
        <a:bodyPr/>
        <a:lstStyle/>
        <a:p>
          <a:endParaRPr lang="ru-RU" sz="2400"/>
        </a:p>
      </dgm:t>
    </dgm:pt>
    <dgm:pt modelId="{1320DADC-A63D-47CC-BEFE-BDFB230F4705}">
      <dgm:prSet custT="1"/>
      <dgm:spPr/>
      <dgm:t>
        <a:bodyPr/>
        <a:lstStyle/>
        <a:p>
          <a:r>
            <a:rPr lang="ru-RU" sz="1400" b="1" dirty="0"/>
            <a:t>Приведение квалификации руководящего и преподавательского состава организаций, в соответствие современным требованиям к кадрам</a:t>
          </a:r>
        </a:p>
      </dgm:t>
    </dgm:pt>
    <dgm:pt modelId="{CB8A3C3B-3DB8-4C23-A224-12B51793FA66}" type="parTrans" cxnId="{4F0ECB8B-1B2F-4436-9909-101091BBC85D}">
      <dgm:prSet/>
      <dgm:spPr/>
      <dgm:t>
        <a:bodyPr/>
        <a:lstStyle/>
        <a:p>
          <a:endParaRPr lang="ru-RU" sz="2400"/>
        </a:p>
      </dgm:t>
    </dgm:pt>
    <dgm:pt modelId="{B2E00896-7803-4CAB-96FC-9CE058FEBCE4}" type="sibTrans" cxnId="{4F0ECB8B-1B2F-4436-9909-101091BBC85D}">
      <dgm:prSet/>
      <dgm:spPr/>
      <dgm:t>
        <a:bodyPr/>
        <a:lstStyle/>
        <a:p>
          <a:endParaRPr lang="ru-RU" sz="2400"/>
        </a:p>
      </dgm:t>
    </dgm:pt>
    <dgm:pt modelId="{6CA0F705-B2FC-40D2-824D-641F7BD029FD}">
      <dgm:prSet custT="1"/>
      <dgm:spPr/>
      <dgm:t>
        <a:bodyPr/>
        <a:lstStyle/>
        <a:p>
          <a:r>
            <a:rPr lang="ru-RU" sz="1400" b="1" dirty="0"/>
            <a:t>Развитие профессиональной </a:t>
          </a:r>
          <a:r>
            <a:rPr lang="ru-RU" sz="1400" b="1" dirty="0" err="1"/>
            <a:t>соревновательности</a:t>
          </a:r>
          <a:r>
            <a:rPr lang="ru-RU" sz="1400" b="1" dirty="0"/>
            <a:t>  в системе СПО</a:t>
          </a:r>
        </a:p>
      </dgm:t>
    </dgm:pt>
    <dgm:pt modelId="{DFDE20A0-2D99-472E-ACA2-6E811F35C9D9}" type="parTrans" cxnId="{59107447-866C-41D8-BB76-4C1354001372}">
      <dgm:prSet/>
      <dgm:spPr/>
      <dgm:t>
        <a:bodyPr/>
        <a:lstStyle/>
        <a:p>
          <a:endParaRPr lang="ru-RU" sz="2400"/>
        </a:p>
      </dgm:t>
    </dgm:pt>
    <dgm:pt modelId="{567E9C57-8802-4D2E-BCF7-186E003B1648}" type="sibTrans" cxnId="{59107447-866C-41D8-BB76-4C1354001372}">
      <dgm:prSet/>
      <dgm:spPr/>
      <dgm:t>
        <a:bodyPr/>
        <a:lstStyle/>
        <a:p>
          <a:endParaRPr lang="ru-RU" sz="2400"/>
        </a:p>
      </dgm:t>
    </dgm:pt>
    <dgm:pt modelId="{655449C3-EA2F-472C-B420-F05D96E81F9A}" type="pres">
      <dgm:prSet presAssocID="{7EEDE069-9BDE-4584-8FD0-68953634A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3E0F9F-680D-42BF-B5AC-3C7BB8BC6FC1}" type="pres">
      <dgm:prSet presAssocID="{8BB033C8-7418-489B-B004-50D971E24065}" presName="linNode" presStyleCnt="0"/>
      <dgm:spPr/>
      <dgm:t>
        <a:bodyPr/>
        <a:lstStyle/>
        <a:p>
          <a:endParaRPr lang="ru-RU"/>
        </a:p>
      </dgm:t>
    </dgm:pt>
    <dgm:pt modelId="{27D126DD-5EEB-419F-B321-C518ED7E2AAF}" type="pres">
      <dgm:prSet presAssocID="{8BB033C8-7418-489B-B004-50D971E24065}" presName="parentText" presStyleLbl="node1" presStyleIdx="0" presStyleCnt="4" custFlipHor="1" custScaleX="215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69609-7994-4D93-BC3D-1F6F29229EC1}" type="pres">
      <dgm:prSet presAssocID="{8BB033C8-7418-489B-B004-50D971E24065}" presName="descendantText" presStyleLbl="alignAccFollowNode1" presStyleIdx="0" presStyleCnt="4" custScaleX="170766" custLinFactNeighborX="252" custLinFactNeighborY="-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CFFC4-2918-4A42-90E0-1FBAB8166A0F}" type="pres">
      <dgm:prSet presAssocID="{5788B72D-8B36-4746-9FFF-0F8047F03D20}" presName="sp" presStyleCnt="0"/>
      <dgm:spPr/>
      <dgm:t>
        <a:bodyPr/>
        <a:lstStyle/>
        <a:p>
          <a:endParaRPr lang="ru-RU"/>
        </a:p>
      </dgm:t>
    </dgm:pt>
    <dgm:pt modelId="{04C287D7-3A82-4257-A931-3E4052F6FCC3}" type="pres">
      <dgm:prSet presAssocID="{22EAEE5B-306F-4C6B-9428-8781A62CBE34}" presName="linNode" presStyleCnt="0"/>
      <dgm:spPr/>
      <dgm:t>
        <a:bodyPr/>
        <a:lstStyle/>
        <a:p>
          <a:endParaRPr lang="ru-RU"/>
        </a:p>
      </dgm:t>
    </dgm:pt>
    <dgm:pt modelId="{62A0B2AF-8C1B-4E87-9D05-717F543B3CDD}" type="pres">
      <dgm:prSet presAssocID="{22EAEE5B-306F-4C6B-9428-8781A62CBE34}" presName="parentText" presStyleLbl="node1" presStyleIdx="1" presStyleCnt="4" custScaleX="212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A5825-A0FC-4D17-B05B-1343BB336FDA}" type="pres">
      <dgm:prSet presAssocID="{22EAEE5B-306F-4C6B-9428-8781A62CBE34}" presName="descendantText" presStyleLbl="alignAccFollowNode1" presStyleIdx="1" presStyleCnt="4" custScaleX="16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F3E64-DEE1-4A47-9704-A54B2110E166}" type="pres">
      <dgm:prSet presAssocID="{3A0A7DD2-BED5-4BD4-9F14-A5D54636767B}" presName="sp" presStyleCnt="0"/>
      <dgm:spPr/>
      <dgm:t>
        <a:bodyPr/>
        <a:lstStyle/>
        <a:p>
          <a:endParaRPr lang="ru-RU"/>
        </a:p>
      </dgm:t>
    </dgm:pt>
    <dgm:pt modelId="{05DAAB53-340B-44BE-B715-CD52AD0216A9}" type="pres">
      <dgm:prSet presAssocID="{8E7E5151-CEF3-4391-8DB9-DF2F2F5445FE}" presName="linNode" presStyleCnt="0"/>
      <dgm:spPr/>
      <dgm:t>
        <a:bodyPr/>
        <a:lstStyle/>
        <a:p>
          <a:endParaRPr lang="ru-RU"/>
        </a:p>
      </dgm:t>
    </dgm:pt>
    <dgm:pt modelId="{DF72846D-037B-486E-998A-3F7D791E9469}" type="pres">
      <dgm:prSet presAssocID="{8E7E5151-CEF3-4391-8DB9-DF2F2F5445FE}" presName="parentText" presStyleLbl="node1" presStyleIdx="2" presStyleCnt="4" custScaleX="31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9779A-0D41-4BB9-9684-524C2BB03155}" type="pres">
      <dgm:prSet presAssocID="{8E7E5151-CEF3-4391-8DB9-DF2F2F5445FE}" presName="descendantText" presStyleLbl="alignAccFollowNode1" presStyleIdx="2" presStyleCnt="4" custScaleX="25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EDE7A-3A0C-4978-B07C-801B66FAFC12}" type="pres">
      <dgm:prSet presAssocID="{0830A79B-F99E-433B-B5C9-926EDF5DD6F1}" presName="sp" presStyleCnt="0"/>
      <dgm:spPr/>
      <dgm:t>
        <a:bodyPr/>
        <a:lstStyle/>
        <a:p>
          <a:endParaRPr lang="ru-RU"/>
        </a:p>
      </dgm:t>
    </dgm:pt>
    <dgm:pt modelId="{8A887046-E3F1-4D29-8C8F-ABCF2B7EE65F}" type="pres">
      <dgm:prSet presAssocID="{0D19D37B-F47F-4D51-8493-811E863AF92A}" presName="linNode" presStyleCnt="0"/>
      <dgm:spPr/>
      <dgm:t>
        <a:bodyPr/>
        <a:lstStyle/>
        <a:p>
          <a:endParaRPr lang="ru-RU"/>
        </a:p>
      </dgm:t>
    </dgm:pt>
    <dgm:pt modelId="{E4ADF8F3-E1D4-45BF-8605-91CF2230515A}" type="pres">
      <dgm:prSet presAssocID="{0D19D37B-F47F-4D51-8493-811E863AF92A}" presName="parentText" presStyleLbl="node1" presStyleIdx="3" presStyleCnt="4" custScaleX="31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872A4-4284-4F05-A0CE-D60485A1D4C9}" type="pres">
      <dgm:prSet presAssocID="{0D19D37B-F47F-4D51-8493-811E863AF92A}" presName="descendantText" presStyleLbl="alignAccFollowNode1" presStyleIdx="3" presStyleCnt="4" custScaleX="25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2F965-EAA5-4100-ADE1-6EB506C335DA}" type="presOf" srcId="{8E7E5151-CEF3-4391-8DB9-DF2F2F5445FE}" destId="{DF72846D-037B-486E-998A-3F7D791E9469}" srcOrd="0" destOrd="0" presId="urn:microsoft.com/office/officeart/2005/8/layout/vList5"/>
    <dgm:cxn modelId="{D0C41874-C494-4458-9F06-C5CB837A8116}" type="presOf" srcId="{6CA0F705-B2FC-40D2-824D-641F7BD029FD}" destId="{664872A4-4284-4F05-A0CE-D60485A1D4C9}" srcOrd="0" destOrd="0" presId="urn:microsoft.com/office/officeart/2005/8/layout/vList5"/>
    <dgm:cxn modelId="{34D0FCDE-A51D-4A6D-B3AA-B6B9AE774C88}" type="presOf" srcId="{883FF15E-A915-4AA6-B637-1D8568FA5200}" destId="{F2E69609-7994-4D93-BC3D-1F6F29229EC1}" srcOrd="0" destOrd="0" presId="urn:microsoft.com/office/officeart/2005/8/layout/vList5"/>
    <dgm:cxn modelId="{C9E85D37-FE16-4F3D-BC44-FA4E92E379BE}" srcId="{7EEDE069-9BDE-4584-8FD0-68953634A28D}" destId="{8BB033C8-7418-489B-B004-50D971E24065}" srcOrd="0" destOrd="0" parTransId="{E2BD2559-0BA2-4250-96A1-E572FB86A1AA}" sibTransId="{5788B72D-8B36-4746-9FFF-0F8047F03D20}"/>
    <dgm:cxn modelId="{59107447-866C-41D8-BB76-4C1354001372}" srcId="{0D19D37B-F47F-4D51-8493-811E863AF92A}" destId="{6CA0F705-B2FC-40D2-824D-641F7BD029FD}" srcOrd="0" destOrd="0" parTransId="{DFDE20A0-2D99-472E-ACA2-6E811F35C9D9}" sibTransId="{567E9C57-8802-4D2E-BCF7-186E003B1648}"/>
    <dgm:cxn modelId="{A8805A78-5161-4D8B-A151-45F699597AAC}" srcId="{7EEDE069-9BDE-4584-8FD0-68953634A28D}" destId="{8E7E5151-CEF3-4391-8DB9-DF2F2F5445FE}" srcOrd="2" destOrd="0" parTransId="{AC16CB88-AAEF-42C5-9283-294105EA1DEA}" sibTransId="{0830A79B-F99E-433B-B5C9-926EDF5DD6F1}"/>
    <dgm:cxn modelId="{BF5A3CBA-9556-4801-9A14-6C2E429BB54D}" srcId="{22EAEE5B-306F-4C6B-9428-8781A62CBE34}" destId="{60AF9A84-7C45-4F00-9C54-BD8D021BD26B}" srcOrd="0" destOrd="0" parTransId="{9AFB69D6-90CE-412C-8982-A1EEEE2700EC}" sibTransId="{5DC570E7-80D8-4AD5-AB78-1F4DEA09F763}"/>
    <dgm:cxn modelId="{4F0ECB8B-1B2F-4436-9909-101091BBC85D}" srcId="{8E7E5151-CEF3-4391-8DB9-DF2F2F5445FE}" destId="{1320DADC-A63D-47CC-BEFE-BDFB230F4705}" srcOrd="0" destOrd="0" parTransId="{CB8A3C3B-3DB8-4C23-A224-12B51793FA66}" sibTransId="{B2E00896-7803-4CAB-96FC-9CE058FEBCE4}"/>
    <dgm:cxn modelId="{78B99646-AB27-4630-94AA-E6FC33C41A34}" type="presOf" srcId="{1320DADC-A63D-47CC-BEFE-BDFB230F4705}" destId="{5919779A-0D41-4BB9-9684-524C2BB03155}" srcOrd="0" destOrd="0" presId="urn:microsoft.com/office/officeart/2005/8/layout/vList5"/>
    <dgm:cxn modelId="{C4A1425C-FF1A-42B7-824A-50125885AD13}" type="presOf" srcId="{22EAEE5B-306F-4C6B-9428-8781A62CBE34}" destId="{62A0B2AF-8C1B-4E87-9D05-717F543B3CDD}" srcOrd="0" destOrd="0" presId="urn:microsoft.com/office/officeart/2005/8/layout/vList5"/>
    <dgm:cxn modelId="{8F69ADC0-2513-4F94-B45A-9F1CF4228323}" srcId="{7EEDE069-9BDE-4584-8FD0-68953634A28D}" destId="{22EAEE5B-306F-4C6B-9428-8781A62CBE34}" srcOrd="1" destOrd="0" parTransId="{C436CD67-FD21-4B72-B8F3-ED61730293FE}" sibTransId="{3A0A7DD2-BED5-4BD4-9F14-A5D54636767B}"/>
    <dgm:cxn modelId="{EF7855FC-68C1-4006-BE46-A1CEBBB58BC1}" srcId="{7EEDE069-9BDE-4584-8FD0-68953634A28D}" destId="{0D19D37B-F47F-4D51-8493-811E863AF92A}" srcOrd="3" destOrd="0" parTransId="{0FEEA30B-E3E1-481A-98E0-6D1929CED24B}" sibTransId="{19A2FD30-2F94-46CD-BC55-64740CD4A74E}"/>
    <dgm:cxn modelId="{AEE72E48-9752-402D-B7F6-A0367FC15DE1}" type="presOf" srcId="{8BB033C8-7418-489B-B004-50D971E24065}" destId="{27D126DD-5EEB-419F-B321-C518ED7E2AAF}" srcOrd="0" destOrd="0" presId="urn:microsoft.com/office/officeart/2005/8/layout/vList5"/>
    <dgm:cxn modelId="{C6271D63-AE06-4FCF-A8C2-19E26E8E1BDC}" type="presOf" srcId="{7EEDE069-9BDE-4584-8FD0-68953634A28D}" destId="{655449C3-EA2F-472C-B420-F05D96E81F9A}" srcOrd="0" destOrd="0" presId="urn:microsoft.com/office/officeart/2005/8/layout/vList5"/>
    <dgm:cxn modelId="{63D4B7AD-88E3-44CB-AF2F-18E058B520D2}" type="presOf" srcId="{0D19D37B-F47F-4D51-8493-811E863AF92A}" destId="{E4ADF8F3-E1D4-45BF-8605-91CF2230515A}" srcOrd="0" destOrd="0" presId="urn:microsoft.com/office/officeart/2005/8/layout/vList5"/>
    <dgm:cxn modelId="{B40B4AA2-6AFD-4CB1-A9EC-B8D6A934D782}" srcId="{8BB033C8-7418-489B-B004-50D971E24065}" destId="{883FF15E-A915-4AA6-B637-1D8568FA5200}" srcOrd="0" destOrd="0" parTransId="{B6BF8D3A-1B5F-4027-90B8-E249C8B5469A}" sibTransId="{5288897A-BB0B-4C82-8C11-602E161AA4A7}"/>
    <dgm:cxn modelId="{25FB88A0-884B-4E03-B313-3EC322B63590}" type="presOf" srcId="{60AF9A84-7C45-4F00-9C54-BD8D021BD26B}" destId="{345A5825-A0FC-4D17-B05B-1343BB336FDA}" srcOrd="0" destOrd="0" presId="urn:microsoft.com/office/officeart/2005/8/layout/vList5"/>
    <dgm:cxn modelId="{9A047A1C-0B4A-4632-ACF9-EC9CC1924A24}" type="presParOf" srcId="{655449C3-EA2F-472C-B420-F05D96E81F9A}" destId="{633E0F9F-680D-42BF-B5AC-3C7BB8BC6FC1}" srcOrd="0" destOrd="0" presId="urn:microsoft.com/office/officeart/2005/8/layout/vList5"/>
    <dgm:cxn modelId="{B3AC179A-2774-4615-960A-438EBBE66BBE}" type="presParOf" srcId="{633E0F9F-680D-42BF-B5AC-3C7BB8BC6FC1}" destId="{27D126DD-5EEB-419F-B321-C518ED7E2AAF}" srcOrd="0" destOrd="0" presId="urn:microsoft.com/office/officeart/2005/8/layout/vList5"/>
    <dgm:cxn modelId="{CCA7B178-6139-464A-843D-5A3B861A50CD}" type="presParOf" srcId="{633E0F9F-680D-42BF-B5AC-3C7BB8BC6FC1}" destId="{F2E69609-7994-4D93-BC3D-1F6F29229EC1}" srcOrd="1" destOrd="0" presId="urn:microsoft.com/office/officeart/2005/8/layout/vList5"/>
    <dgm:cxn modelId="{5CBFF8D5-DC31-405C-BE35-4D26439A12F1}" type="presParOf" srcId="{655449C3-EA2F-472C-B420-F05D96E81F9A}" destId="{5D2CFFC4-2918-4A42-90E0-1FBAB8166A0F}" srcOrd="1" destOrd="0" presId="urn:microsoft.com/office/officeart/2005/8/layout/vList5"/>
    <dgm:cxn modelId="{8080936E-7F0A-4B56-873C-93D14BA01F3B}" type="presParOf" srcId="{655449C3-EA2F-472C-B420-F05D96E81F9A}" destId="{04C287D7-3A82-4257-A931-3E4052F6FCC3}" srcOrd="2" destOrd="0" presId="urn:microsoft.com/office/officeart/2005/8/layout/vList5"/>
    <dgm:cxn modelId="{3B2B59E4-2F31-4843-9AE3-A8094270D189}" type="presParOf" srcId="{04C287D7-3A82-4257-A931-3E4052F6FCC3}" destId="{62A0B2AF-8C1B-4E87-9D05-717F543B3CDD}" srcOrd="0" destOrd="0" presId="urn:microsoft.com/office/officeart/2005/8/layout/vList5"/>
    <dgm:cxn modelId="{53DA7E21-844D-4131-82C1-69CE7D9CF7BB}" type="presParOf" srcId="{04C287D7-3A82-4257-A931-3E4052F6FCC3}" destId="{345A5825-A0FC-4D17-B05B-1343BB336FDA}" srcOrd="1" destOrd="0" presId="urn:microsoft.com/office/officeart/2005/8/layout/vList5"/>
    <dgm:cxn modelId="{14EF2E46-BB6C-4726-BCB5-8C99C58FC31A}" type="presParOf" srcId="{655449C3-EA2F-472C-B420-F05D96E81F9A}" destId="{24EF3E64-DEE1-4A47-9704-A54B2110E166}" srcOrd="3" destOrd="0" presId="urn:microsoft.com/office/officeart/2005/8/layout/vList5"/>
    <dgm:cxn modelId="{6035785A-81AC-4346-BA7C-1A99D89A8706}" type="presParOf" srcId="{655449C3-EA2F-472C-B420-F05D96E81F9A}" destId="{05DAAB53-340B-44BE-B715-CD52AD0216A9}" srcOrd="4" destOrd="0" presId="urn:microsoft.com/office/officeart/2005/8/layout/vList5"/>
    <dgm:cxn modelId="{5AE64F4B-A157-4F3D-9B0C-1D85CBB145D8}" type="presParOf" srcId="{05DAAB53-340B-44BE-B715-CD52AD0216A9}" destId="{DF72846D-037B-486E-998A-3F7D791E9469}" srcOrd="0" destOrd="0" presId="urn:microsoft.com/office/officeart/2005/8/layout/vList5"/>
    <dgm:cxn modelId="{42797247-AB6F-4004-BE02-1F276ED9735A}" type="presParOf" srcId="{05DAAB53-340B-44BE-B715-CD52AD0216A9}" destId="{5919779A-0D41-4BB9-9684-524C2BB03155}" srcOrd="1" destOrd="0" presId="urn:microsoft.com/office/officeart/2005/8/layout/vList5"/>
    <dgm:cxn modelId="{47B11BC9-23DD-4578-9D1B-86408E1CC37B}" type="presParOf" srcId="{655449C3-EA2F-472C-B420-F05D96E81F9A}" destId="{82AEDE7A-3A0C-4978-B07C-801B66FAFC12}" srcOrd="5" destOrd="0" presId="urn:microsoft.com/office/officeart/2005/8/layout/vList5"/>
    <dgm:cxn modelId="{247EE0B8-4E58-49EA-B269-68E5B3BF6DC1}" type="presParOf" srcId="{655449C3-EA2F-472C-B420-F05D96E81F9A}" destId="{8A887046-E3F1-4D29-8C8F-ABCF2B7EE65F}" srcOrd="6" destOrd="0" presId="urn:microsoft.com/office/officeart/2005/8/layout/vList5"/>
    <dgm:cxn modelId="{04EDD34E-16A4-4FBE-AEB1-DD14BFAE5D62}" type="presParOf" srcId="{8A887046-E3F1-4D29-8C8F-ABCF2B7EE65F}" destId="{E4ADF8F3-E1D4-45BF-8605-91CF2230515A}" srcOrd="0" destOrd="0" presId="urn:microsoft.com/office/officeart/2005/8/layout/vList5"/>
    <dgm:cxn modelId="{D2742583-6502-4200-8E6B-19BD4BAD8CBB}" type="presParOf" srcId="{8A887046-E3F1-4D29-8C8F-ABCF2B7EE65F}" destId="{664872A4-4284-4F05-A0CE-D60485A1D4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69609-7994-4D93-BC3D-1F6F29229EC1}">
      <dsp:nvSpPr>
        <dsp:cNvPr id="0" name=""/>
        <dsp:cNvSpPr/>
      </dsp:nvSpPr>
      <dsp:spPr>
        <a:xfrm rot="5400000">
          <a:off x="3713877" y="-3121596"/>
          <a:ext cx="827426" cy="721568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Формирование нового ландшафта сети СПО</a:t>
          </a:r>
        </a:p>
      </dsp:txBody>
      <dsp:txXfrm rot="-5400000">
        <a:off x="519749" y="112924"/>
        <a:ext cx="7175290" cy="746642"/>
      </dsp:txXfrm>
    </dsp:sp>
    <dsp:sp modelId="{27D126DD-5EEB-419F-B321-C518ED7E2AAF}">
      <dsp:nvSpPr>
        <dsp:cNvPr id="0" name=""/>
        <dsp:cNvSpPr/>
      </dsp:nvSpPr>
      <dsp:spPr>
        <a:xfrm flipH="1">
          <a:off x="2247" y="2150"/>
          <a:ext cx="511518" cy="10342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</a:t>
          </a:r>
          <a:endParaRPr lang="ru-RU" sz="3200" kern="1200" dirty="0"/>
        </a:p>
      </dsp:txBody>
      <dsp:txXfrm>
        <a:off x="27217" y="27120"/>
        <a:ext cx="461578" cy="984343"/>
      </dsp:txXfrm>
    </dsp:sp>
    <dsp:sp modelId="{345A5825-A0FC-4D17-B05B-1343BB336FDA}">
      <dsp:nvSpPr>
        <dsp:cNvPr id="0" name=""/>
        <dsp:cNvSpPr/>
      </dsp:nvSpPr>
      <dsp:spPr>
        <a:xfrm rot="5400000">
          <a:off x="3709754" y="-2004426"/>
          <a:ext cx="827426" cy="7219432"/>
        </a:xfrm>
        <a:prstGeom prst="round2SameRect">
          <a:avLst/>
        </a:prstGeom>
        <a:solidFill>
          <a:schemeClr val="accent2">
            <a:tint val="40000"/>
            <a:alpha val="90000"/>
            <a:hueOff val="-6868062"/>
            <a:satOff val="354"/>
            <a:lumOff val="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6868062"/>
              <a:satOff val="354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Повышение финансовой устойчивости и целевая поддержка</a:t>
          </a:r>
        </a:p>
      </dsp:txBody>
      <dsp:txXfrm rot="-5400000">
        <a:off x="513751" y="1231969"/>
        <a:ext cx="7179040" cy="746642"/>
      </dsp:txXfrm>
    </dsp:sp>
    <dsp:sp modelId="{62A0B2AF-8C1B-4E87-9D05-717F543B3CDD}">
      <dsp:nvSpPr>
        <dsp:cNvPr id="0" name=""/>
        <dsp:cNvSpPr/>
      </dsp:nvSpPr>
      <dsp:spPr>
        <a:xfrm>
          <a:off x="2247" y="1088148"/>
          <a:ext cx="511504" cy="1034283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2</a:t>
          </a:r>
          <a:endParaRPr lang="ru-RU" sz="3200" kern="1200" dirty="0"/>
        </a:p>
      </dsp:txBody>
      <dsp:txXfrm>
        <a:off x="27217" y="1113118"/>
        <a:ext cx="461564" cy="984343"/>
      </dsp:txXfrm>
    </dsp:sp>
    <dsp:sp modelId="{5919779A-0D41-4BB9-9684-524C2BB03155}">
      <dsp:nvSpPr>
        <dsp:cNvPr id="0" name=""/>
        <dsp:cNvSpPr/>
      </dsp:nvSpPr>
      <dsp:spPr>
        <a:xfrm rot="5400000">
          <a:off x="3709739" y="-918409"/>
          <a:ext cx="827426" cy="7219394"/>
        </a:xfrm>
        <a:prstGeom prst="round2SameRect">
          <a:avLst/>
        </a:prstGeom>
        <a:solidFill>
          <a:schemeClr val="accent2">
            <a:tint val="40000"/>
            <a:alpha val="90000"/>
            <a:hueOff val="-13736124"/>
            <a:satOff val="707"/>
            <a:lumOff val="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736124"/>
              <a:satOff val="707"/>
              <a:lumOff val="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Приведение квалификации руководящего и преподавательского состава организаций, в соответствие современным требованиям к кадрам</a:t>
          </a:r>
        </a:p>
      </dsp:txBody>
      <dsp:txXfrm rot="-5400000">
        <a:off x="513755" y="2317967"/>
        <a:ext cx="7179002" cy="746642"/>
      </dsp:txXfrm>
    </dsp:sp>
    <dsp:sp modelId="{DF72846D-037B-486E-998A-3F7D791E9469}">
      <dsp:nvSpPr>
        <dsp:cNvPr id="0" name=""/>
        <dsp:cNvSpPr/>
      </dsp:nvSpPr>
      <dsp:spPr>
        <a:xfrm>
          <a:off x="2247" y="2174146"/>
          <a:ext cx="511508" cy="1034283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3</a:t>
          </a:r>
          <a:endParaRPr lang="ru-RU" sz="3200" kern="1200" dirty="0"/>
        </a:p>
      </dsp:txBody>
      <dsp:txXfrm>
        <a:off x="27217" y="2199116"/>
        <a:ext cx="461568" cy="984343"/>
      </dsp:txXfrm>
    </dsp:sp>
    <dsp:sp modelId="{664872A4-4284-4F05-A0CE-D60485A1D4C9}">
      <dsp:nvSpPr>
        <dsp:cNvPr id="0" name=""/>
        <dsp:cNvSpPr/>
      </dsp:nvSpPr>
      <dsp:spPr>
        <a:xfrm rot="5400000">
          <a:off x="3709739" y="167588"/>
          <a:ext cx="827426" cy="7219394"/>
        </a:xfrm>
        <a:prstGeom prst="round2SameRect">
          <a:avLst/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Развитие профессиональной </a:t>
          </a:r>
          <a:r>
            <a:rPr lang="ru-RU" sz="1400" b="1" kern="1200" dirty="0" err="1"/>
            <a:t>соревновательности</a:t>
          </a:r>
          <a:r>
            <a:rPr lang="ru-RU" sz="1400" b="1" kern="1200" dirty="0"/>
            <a:t>  в системе СПО</a:t>
          </a:r>
        </a:p>
      </dsp:txBody>
      <dsp:txXfrm rot="-5400000">
        <a:off x="513755" y="3403964"/>
        <a:ext cx="7179002" cy="746642"/>
      </dsp:txXfrm>
    </dsp:sp>
    <dsp:sp modelId="{E4ADF8F3-E1D4-45BF-8605-91CF2230515A}">
      <dsp:nvSpPr>
        <dsp:cNvPr id="0" name=""/>
        <dsp:cNvSpPr/>
      </dsp:nvSpPr>
      <dsp:spPr>
        <a:xfrm>
          <a:off x="2247" y="3260143"/>
          <a:ext cx="511508" cy="1034283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4</a:t>
          </a:r>
          <a:endParaRPr lang="ru-RU" sz="3200" kern="1200" dirty="0"/>
        </a:p>
      </dsp:txBody>
      <dsp:txXfrm>
        <a:off x="27217" y="3285113"/>
        <a:ext cx="461568" cy="98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4431" y="2020638"/>
            <a:ext cx="487569" cy="141907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4654"/>
            <a:ext cx="12137434" cy="6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6678524" cy="68389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2129" y="590558"/>
            <a:ext cx="2844794" cy="15111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" y="5565219"/>
            <a:ext cx="12191999" cy="12922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978" y="504505"/>
            <a:ext cx="2844794" cy="15111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4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2535" y="2489811"/>
            <a:ext cx="10796529" cy="2666084"/>
          </a:xfrm>
        </p:spPr>
        <p:txBody>
          <a:bodyPr/>
          <a:lstStyle/>
          <a:p>
            <a:pPr algn="just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материально-технической базы для подготовки рабочих, служащих и специалистов среднего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звена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4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016003-BA8C-48C2-85A1-5DF5058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8" y="2039938"/>
            <a:ext cx="3184992" cy="424665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2710149" y="367380"/>
            <a:ext cx="9254169" cy="12460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400" b="0" i="0" kern="120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4092" y="1339981"/>
            <a:ext cx="7373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экономики республики квалифицированными кадрами,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 для реализации задач роста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конкурентоспособности выпускников РТ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48920791"/>
              </p:ext>
            </p:extLst>
          </p:nvPr>
        </p:nvGraphicFramePr>
        <p:xfrm>
          <a:off x="4228886" y="2346593"/>
          <a:ext cx="7735432" cy="429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305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66449" y="445607"/>
            <a:ext cx="8655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нового ландшафта сети СПО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7357" t="34091" r="3941" b="11791"/>
          <a:stretch/>
        </p:blipFill>
        <p:spPr bwMode="auto">
          <a:xfrm>
            <a:off x="0" y="2029922"/>
            <a:ext cx="12192000" cy="4828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5025" y="2831335"/>
            <a:ext cx="3866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образовательных организаций, реализующих программы СПО, мастерские которых оснащены современной МТБ по одной или нескольким компетенциям, по итогам 2022 года составила 18% (показатель по России 21,88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3" t="39457" r="13205" b="15163"/>
          <a:stretch/>
        </p:blipFill>
        <p:spPr bwMode="auto">
          <a:xfrm>
            <a:off x="165254" y="1905918"/>
            <a:ext cx="8295700" cy="4814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6584" y="214910"/>
            <a:ext cx="839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МИПы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СПО РТ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7739350" y="-660933"/>
            <a:ext cx="627961" cy="237964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694844" y="143381"/>
            <a:ext cx="2115237" cy="8372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УПК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637224" y="1211855"/>
            <a:ext cx="3404212" cy="3101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21 ноября 2022 года № 449-ФЗ «О внесении изменений в статьи 27 и 28 ФЗ «Об образовании в 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0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6246" y="654178"/>
            <a:ext cx="8571122" cy="706964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СПО Мониторинга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3107869"/>
              </p:ext>
            </p:extLst>
          </p:nvPr>
        </p:nvGraphicFramePr>
        <p:xfrm>
          <a:off x="-4" y="1965468"/>
          <a:ext cx="12063472" cy="4580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934"/>
                <a:gridCol w="1507934"/>
                <a:gridCol w="1507934"/>
                <a:gridCol w="1507934"/>
                <a:gridCol w="1507934"/>
                <a:gridCol w="1507934"/>
                <a:gridCol w="1507934"/>
                <a:gridCol w="1507934"/>
              </a:tblGrid>
              <a:tr h="22346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31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46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Характеристика здания (зданий)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461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Укажите в графах 3, 4, 5, 6, 7 по каждой из строк соответствующий код: да - 1, нет - 2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4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число зданий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Здание: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оборудовано системой видеонаблюдения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охрану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 для маломобильных групп населения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 капитального ремонта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находится в аварийном состоянии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</a:tr>
              <a:tr h="223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ctr"/>
                </a:tc>
              </a:tr>
              <a:tr h="603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Учебно-лабораторные здания (корпуса)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(64%)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(81%)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(47,6%)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(88%)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(14%)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</a:tr>
              <a:tr h="2234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Общежития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(92%)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(100%)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(50%)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(83%)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(17%)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</a:tr>
              <a:tr h="223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6" marR="6546" marT="0" marB="0" anchor="b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1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1769433"/>
              </p:ext>
            </p:extLst>
          </p:nvPr>
        </p:nvGraphicFramePr>
        <p:xfrm>
          <a:off x="110168" y="-5"/>
          <a:ext cx="12081834" cy="6610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3027"/>
                <a:gridCol w="744251"/>
                <a:gridCol w="2013639"/>
                <a:gridCol w="2013639"/>
                <a:gridCol w="2013639"/>
                <a:gridCol w="2013639"/>
              </a:tblGrid>
              <a:tr h="5821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12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82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Обеспеченность обучающихся общежитиями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277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ОКЕИ: человек – 792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осваивающие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8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программы подготовки квалифицированных рабочих, служащих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программы подготовки специалистов среднего звена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профессиональ- ного обучения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профессиональ- ные программы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</a:tr>
              <a:tr h="287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ctr"/>
                </a:tc>
              </a:tr>
              <a:tr h="90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обучающихся, нуждающихся в общежитиях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</a:tr>
              <a:tr h="679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том числе проживает в общежитиях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</a:tr>
              <a:tr h="1132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из них проживает: </a:t>
                      </a:r>
                      <a:b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помещениях с повышенными комфортными условиями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</a:tr>
              <a:tr h="717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общежитиях, арендуемых у сторонних организаций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66" marR="3866" marT="0" marB="0" anchor="b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7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4947747"/>
              </p:ext>
            </p:extLst>
          </p:nvPr>
        </p:nvGraphicFramePr>
        <p:xfrm>
          <a:off x="-1" y="-3"/>
          <a:ext cx="12192002" cy="698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7909"/>
                <a:gridCol w="813543"/>
                <a:gridCol w="741487"/>
                <a:gridCol w="618133"/>
                <a:gridCol w="2540930"/>
              </a:tblGrid>
              <a:tr h="2574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4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4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Информационная база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4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Количество персональных компьютеров и информационного оборудования (на конец отчетного года)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4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ОКЕИ: штука - 796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4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строки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используемых в учебных целях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доступных для использования обучающимися  в свободное от основных занятий время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</a:tr>
              <a:tr h="257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ctr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Персональные компьютеры –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510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 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ноутбуки и другие портативные персональные компьютеры (кроме планшетных)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планшетные компьютеры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04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находящиеся в составе локальных вычислительных сетей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79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имеющие доступ к Интернету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74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имеющие доступ к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Интернет-порталу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поступившие в отчетном году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терминалы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инфоматы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936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из них: с доступом к ресурсам Интернета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Мультимедийные проекторы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доски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Сканеры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134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Многофункциональные устройства (МФУ, выполняющие операции</a:t>
                      </a:r>
                      <a:b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сканирования, копирования)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  <a:tr h="257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Ксероксы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40" marR="214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01EE96-507D-4BC3-83FA-66D138558B70}"/>
              </a:ext>
            </a:extLst>
          </p:cNvPr>
          <p:cNvSpPr/>
          <p:nvPr/>
        </p:nvSpPr>
        <p:spPr>
          <a:xfrm>
            <a:off x="3778786" y="197513"/>
            <a:ext cx="7579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обновление содержания и технологий профессионального образования и обучения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1570" t="33615" r="15064" b="18931"/>
          <a:stretch/>
        </p:blipFill>
        <p:spPr bwMode="auto">
          <a:xfrm>
            <a:off x="88135" y="2016087"/>
            <a:ext cx="11997369" cy="4841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634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713" y="3595682"/>
            <a:ext cx="8761413" cy="70696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92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5507</TotalTime>
  <Words>549</Words>
  <Application>Microsoft Office PowerPoint</Application>
  <PresentationFormat>Произвольный</PresentationFormat>
  <Paragraphs>188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Совет директоров</vt:lpstr>
      <vt:lpstr>Модернизация материально-технической базы для подготовки рабочих, служащих и специалистов среднего звена</vt:lpstr>
      <vt:lpstr>Презентация PowerPoint</vt:lpstr>
      <vt:lpstr>Презентация PowerPoint</vt:lpstr>
      <vt:lpstr>Презентация PowerPoint</vt:lpstr>
      <vt:lpstr>Отчет СПО Мониторинга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приемной комиссии</dc:title>
  <dc:creator>Елена</dc:creator>
  <cp:lastModifiedBy>User</cp:lastModifiedBy>
  <cp:revision>196</cp:revision>
  <dcterms:created xsi:type="dcterms:W3CDTF">2018-07-26T19:05:59Z</dcterms:created>
  <dcterms:modified xsi:type="dcterms:W3CDTF">2023-08-22T10:16:16Z</dcterms:modified>
</cp:coreProperties>
</file>