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486600" cy="2315343"/>
          </a:xfrm>
        </p:spPr>
        <p:txBody>
          <a:bodyPr/>
          <a:lstStyle/>
          <a:p>
            <a:r>
              <a:rPr lang="ru-RU" sz="3600" dirty="0" smtClean="0"/>
              <a:t>Работа педагога-психолога с детьми, переживающими </a:t>
            </a:r>
            <a:r>
              <a:rPr lang="ru-RU" sz="3600" dirty="0" smtClean="0"/>
              <a:t>горе и утраты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869160"/>
            <a:ext cx="6400800" cy="1080120"/>
          </a:xfrm>
        </p:spPr>
        <p:txBody>
          <a:bodyPr/>
          <a:lstStyle/>
          <a:p>
            <a:pPr algn="r"/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Салчак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Михайловна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к.психол.н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доц., кафедры психологии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ТувГУ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+7(923)2632898</a:t>
            </a: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619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Нормативное горе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это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проявленное страдание, связанное с какой-либо утратой, которое со временем, в процессе проживания, уменьшается. То есть когда человек осознает и может описать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свое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состояние.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3933056"/>
            <a:ext cx="3131277" cy="20875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6389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«Патологическое горе»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1556792"/>
            <a:ext cx="5133256" cy="45259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«Патологическое горе» нет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определения.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Первоначально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относился к тем пациентам, у которых горе отсутствовало или было чрезвычайно интенсивным и длительным.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Кроме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того, когда у пациента, переживающего горе, начинались соматические или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психические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заболевания. </a:t>
            </a:r>
          </a:p>
        </p:txBody>
      </p:sp>
      <p:sp>
        <p:nvSpPr>
          <p:cNvPr id="4" name="AutoShape 2" descr="C:\Users\ayuna\Downloads\scale_1200%D0%B8%D0%B8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C:\Users\ayuna\Downloads\scale_1200%D0%B8%D0%B8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121" y="2360277"/>
            <a:ext cx="3547301" cy="236486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008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08720"/>
          </a:xfrm>
        </p:spPr>
        <p:txBody>
          <a:bodyPr>
            <a:normAutofit/>
          </a:bodyPr>
          <a:lstStyle/>
          <a:p>
            <a:r>
              <a:rPr lang="ru-RU" sz="3200" dirty="0"/>
              <a:t>К патологической реакции горя склонны</a:t>
            </a:r>
            <a:r>
              <a:rPr lang="ru-RU" sz="3600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пережившие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несколько утрат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сильная эмоциональная связь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умершим или сложные отношения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одинокие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лишённые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психологической поддержки люди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которые чувствуют сильную вину перед умершим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перенесшие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тяжёлые утраты в раннем детстве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целиком сосредоточенные на собственных переживаниях и потребностях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химически зависимые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потерявшие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близкий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умер либо неожиданно, либо «постыдной» смертью (самоубийство, ВИЧ, от наркотиков)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538092"/>
            <a:ext cx="1867031" cy="131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7700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Салчак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Михайловна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к.психол.н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доц., кафедры психологии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ТувГУ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+7(923)2632898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278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Горе и утрата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Горе - это и состояние, и процесс, которые активируются в следствии утраты. Это нормальная естественная адаптационная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реакция.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Утрата нарушает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саморегуляцию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(физическое, когнитивное, эмоциональное состояние, взаимодействие с социумом), процесс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горевания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помогает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саморегуляцию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восстановить.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177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675456"/>
            <a:ext cx="8229600" cy="1600200"/>
          </a:xfrm>
        </p:spPr>
        <p:txBody>
          <a:bodyPr>
            <a:normAutofit/>
          </a:bodyPr>
          <a:lstStyle/>
          <a:p>
            <a:r>
              <a:rPr lang="ru-RU" dirty="0"/>
              <a:t>Виды потерь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50728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Всё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связано со смертью других. 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Телесность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основа переживания себя в этом мире,  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значимых отношений и принадлежности к значимой группе. 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свободы  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возможностей 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надежного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безопасного мира  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денег и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имущества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8. 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места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жительства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87185"/>
            <a:ext cx="1939039" cy="1370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399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Упражнение </a:t>
            </a:r>
            <a:br>
              <a:rPr lang="ru-RU" sz="4000" dirty="0" smtClean="0"/>
            </a:br>
            <a:r>
              <a:rPr lang="ru-RU" sz="4000" dirty="0" smtClean="0"/>
              <a:t>«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Семейные </a:t>
            </a:r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сценарии </a:t>
            </a:r>
            <a:r>
              <a:rPr lang="ru-RU" sz="4000" dirty="0" err="1" smtClean="0">
                <a:solidFill>
                  <a:schemeClr val="tx2">
                    <a:lumMod val="75000"/>
                  </a:schemeClr>
                </a:solidFill>
              </a:rPr>
              <a:t>горевания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Найти их (осмысление родовых способов горевать и снижение стыда и бессилия от одиночества в потере).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Попечалиться о плохих способах и искать новые другие способы.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Вспомнить хорошие способы и использовать их.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05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Ф. </a:t>
            </a:r>
            <a:r>
              <a:rPr lang="ru-RU" dirty="0" smtClean="0"/>
              <a:t>Е. </a:t>
            </a:r>
            <a:r>
              <a:rPr lang="ru-RU" dirty="0" err="1" smtClean="0"/>
              <a:t>Василюк</a:t>
            </a:r>
            <a:r>
              <a:rPr lang="ru-RU" dirty="0" smtClean="0"/>
              <a:t> выделил 5 стадий переживания горе: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Шок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оцепенение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Острое горе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Остаточные толчки и реорганизация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Завершение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1700808"/>
            <a:ext cx="4059943" cy="22837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270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effectLst/>
              </a:rPr>
              <a:t>Этапы </a:t>
            </a:r>
            <a:r>
              <a:rPr lang="ru-RU" sz="3600" dirty="0" err="1">
                <a:effectLst/>
              </a:rPr>
              <a:t>горевания</a:t>
            </a:r>
            <a:r>
              <a:rPr lang="ru-RU" sz="3600" dirty="0">
                <a:effectLst/>
              </a:rPr>
              <a:t> – </a:t>
            </a:r>
            <a:r>
              <a:rPr lang="ru-RU" sz="3600" dirty="0" smtClean="0">
                <a:effectLst/>
              </a:rPr>
              <a:t/>
            </a:r>
            <a:br>
              <a:rPr lang="ru-RU" sz="3600" dirty="0" smtClean="0">
                <a:effectLst/>
              </a:rPr>
            </a:br>
            <a:r>
              <a:rPr lang="en-US" sz="3600" dirty="0">
                <a:effectLst/>
              </a:rPr>
              <a:t>Carmen Vazquez </a:t>
            </a:r>
            <a:r>
              <a:rPr lang="en-US" sz="3600" dirty="0" err="1">
                <a:effectLst/>
              </a:rPr>
              <a:t>Bandin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13732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опережающее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горе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оцепенение-шок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острое-раннее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прерывающееся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позднее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горе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скрытое горе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6" y="5281983"/>
            <a:ext cx="2229301" cy="157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526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«Утрата на фоне жизни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Первая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(может использоваться как самостоятельное упражнение) — рисунок горя. 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Придумать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нарисовать образ, выбрать цвета, какие ассоциируются с потерей (если будете делать две части упражнения, то рисовать на части листа, оставляя пустое пространство) 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возможность выразить свои чувства, осознаваемые или нет, и возможность через отклик другого больше осознать (о потере, об эмоциях).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Вторая часть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нарисуйте на свободном пространстве листа ваши ресурсы — что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еще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есть в жизни, на что можно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опираться.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7" y="5787388"/>
            <a:ext cx="1514398" cy="107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6680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870154" y="3140968"/>
            <a:ext cx="3528392" cy="115212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Резильентность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(упругость возвращаться в первоначальное состояние)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1700808"/>
            <a:ext cx="3096344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Способность воплощать в жизнь свои планы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20072" y="1700808"/>
            <a:ext cx="3096344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Положительная самооценка и уверенность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5157192"/>
            <a:ext cx="3096344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Коммуникативные навыки и умение решение проблемы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8104" y="5157192"/>
            <a:ext cx="3096344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Способность управлять сильными побуждениями и чувствами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 flipV="1">
            <a:off x="2483768" y="2637509"/>
            <a:ext cx="386386" cy="503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6398546" y="2673513"/>
            <a:ext cx="36969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398546" y="4293096"/>
            <a:ext cx="47771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2604952" y="4293096"/>
            <a:ext cx="265201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4025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Блок-схема: узел 3"/>
          <p:cNvSpPr/>
          <p:nvPr/>
        </p:nvSpPr>
        <p:spPr>
          <a:xfrm>
            <a:off x="2185166" y="2689154"/>
            <a:ext cx="4752528" cy="2939842"/>
          </a:xfrm>
          <a:prstGeom prst="flowChartConnec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Жизнестойкость</a:t>
            </a:r>
          </a:p>
          <a:p>
            <a:pPr algn="ctr"/>
            <a:r>
              <a:rPr lang="ru-RU" dirty="0" smtClean="0"/>
              <a:t>(система убеждений о себе, мире и отношения с ним)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228184" y="780434"/>
            <a:ext cx="2592288" cy="157196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Принятие риска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419872" y="696842"/>
            <a:ext cx="2304256" cy="157196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219379" y="709283"/>
            <a:ext cx="2587003" cy="164311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Вовлеченность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 flipV="1">
            <a:off x="1979712" y="2352396"/>
            <a:ext cx="826670" cy="860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6444208" y="2352396"/>
            <a:ext cx="493486" cy="860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0"/>
          </p:cNvCxnSpPr>
          <p:nvPr/>
        </p:nvCxnSpPr>
        <p:spPr>
          <a:xfrm flipV="1">
            <a:off x="4561430" y="2268804"/>
            <a:ext cx="0" cy="420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3777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125</TotalTime>
  <Words>297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Работа педагога-психолога с детьми, переживающими горе и утраты</vt:lpstr>
      <vt:lpstr>Горе и утрата</vt:lpstr>
      <vt:lpstr>Виды потерь:</vt:lpstr>
      <vt:lpstr>Упражнение  «Семейные сценарии горевания»</vt:lpstr>
      <vt:lpstr>Ф. Е. Василюк выделил 5 стадий переживания горе:</vt:lpstr>
      <vt:lpstr>Этапы горевания –  Carmen Vazquez Bandin</vt:lpstr>
      <vt:lpstr>Упражнение «Утрата на фоне жизни»</vt:lpstr>
      <vt:lpstr>Слайд 8</vt:lpstr>
      <vt:lpstr>Слайд 9</vt:lpstr>
      <vt:lpstr>Нормативное горе</vt:lpstr>
      <vt:lpstr>«Патологическое горе»</vt:lpstr>
      <vt:lpstr>К патологической реакции горя склонны 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ayuna</dc:creator>
  <cp:lastModifiedBy>musica</cp:lastModifiedBy>
  <cp:revision>11</cp:revision>
  <dcterms:created xsi:type="dcterms:W3CDTF">2023-08-21T17:47:18Z</dcterms:created>
  <dcterms:modified xsi:type="dcterms:W3CDTF">2023-08-22T06:03:57Z</dcterms:modified>
</cp:coreProperties>
</file>