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59" r:id="rId8"/>
    <p:sldId id="262" r:id="rId9"/>
    <p:sldId id="282" r:id="rId10"/>
    <p:sldId id="263" r:id="rId11"/>
    <p:sldId id="281" r:id="rId12"/>
    <p:sldId id="264" r:id="rId13"/>
    <p:sldId id="265" r:id="rId14"/>
    <p:sldId id="271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120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24176144648583E-2"/>
          <c:y val="0.11848524353775507"/>
          <c:w val="0.82618465256719986"/>
          <c:h val="0.6841504011128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96509461252418E-3"/>
                  <c:y val="7.7000590539962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279124793468672E-3"/>
                  <c:y val="2.7017703714467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59708264489556E-3"/>
                  <c:y val="2.7017703714467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759708264489556E-3"/>
                  <c:y val="1.2469709406677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0759708264489163E-3"/>
                  <c:y val="4.156569802225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8903615771620917E-17"/>
                  <c:y val="2.7017703714467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5655031537508062E-3"/>
                  <c:y val="2.117516239848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772276959296278E-3"/>
                  <c:y val="2.270779903410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Лист1!$A$2:$A$19</c:f>
              <c:strCache>
                <c:ptCount val="18"/>
                <c:pt idx="0">
                  <c:v>ТПТ</c:v>
                </c:pt>
                <c:pt idx="1">
                  <c:v>ФТПТ</c:v>
                </c:pt>
                <c:pt idx="2">
                  <c:v>ТСТ</c:v>
                </c:pt>
                <c:pt idx="3">
                  <c:v>ФТСТ</c:v>
                </c:pt>
                <c:pt idx="4">
                  <c:v>КТТ</c:v>
                </c:pt>
                <c:pt idx="5">
                  <c:v>КТЭиП</c:v>
                </c:pt>
                <c:pt idx="6">
                  <c:v>ТСХТ</c:v>
                </c:pt>
                <c:pt idx="7">
                  <c:v>ТТА</c:v>
                </c:pt>
                <c:pt idx="8">
                  <c:v>КПК ФГБОУ ВО "ТувГУ"</c:v>
                </c:pt>
                <c:pt idx="9">
                  <c:v>РМК</c:v>
                </c:pt>
                <c:pt idx="10">
                  <c:v>АГТ</c:v>
                </c:pt>
                <c:pt idx="11">
                  <c:v>ТТТ</c:v>
                </c:pt>
                <c:pt idx="12">
                  <c:v>ТАПТ</c:v>
                </c:pt>
                <c:pt idx="13">
                  <c:v>ТТНП</c:v>
                </c:pt>
                <c:pt idx="14">
                  <c:v>ТТИТ</c:v>
                </c:pt>
                <c:pt idx="15">
                  <c:v>УОР</c:v>
                </c:pt>
                <c:pt idx="16">
                  <c:v>ККИ</c:v>
                </c:pt>
                <c:pt idx="17">
                  <c:v>ТГТ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161</c:v>
                </c:pt>
                <c:pt idx="1">
                  <c:v>0</c:v>
                </c:pt>
                <c:pt idx="2">
                  <c:v>82</c:v>
                </c:pt>
                <c:pt idx="3">
                  <c:v>0</c:v>
                </c:pt>
                <c:pt idx="4">
                  <c:v>51</c:v>
                </c:pt>
                <c:pt idx="5">
                  <c:v>56</c:v>
                </c:pt>
                <c:pt idx="6">
                  <c:v>34</c:v>
                </c:pt>
                <c:pt idx="7">
                  <c:v>0</c:v>
                </c:pt>
                <c:pt idx="8">
                  <c:v>13</c:v>
                </c:pt>
                <c:pt idx="9">
                  <c:v>20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2.7017703714467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519416528979112E-3"/>
                  <c:y val="3.5330843318919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6837374380406016E-3"/>
                  <c:y val="3.3252558417806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759708264489556E-3"/>
                  <c:y val="4.3643982923371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3798541322448183E-3"/>
                  <c:y val="3.1174273516693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3798541322447784E-3"/>
                  <c:y val="2.0782685366648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5317957851426896E-3"/>
                  <c:y val="2.0782849011129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Лист1!$A$2:$A$19</c:f>
              <c:strCache>
                <c:ptCount val="18"/>
                <c:pt idx="0">
                  <c:v>ТПТ</c:v>
                </c:pt>
                <c:pt idx="1">
                  <c:v>ФТПТ</c:v>
                </c:pt>
                <c:pt idx="2">
                  <c:v>ТСТ</c:v>
                </c:pt>
                <c:pt idx="3">
                  <c:v>ФТСТ</c:v>
                </c:pt>
                <c:pt idx="4">
                  <c:v>КТТ</c:v>
                </c:pt>
                <c:pt idx="5">
                  <c:v>КТЭиП</c:v>
                </c:pt>
                <c:pt idx="6">
                  <c:v>ТСХТ</c:v>
                </c:pt>
                <c:pt idx="7">
                  <c:v>ТТА</c:v>
                </c:pt>
                <c:pt idx="8">
                  <c:v>КПК ФГБОУ ВО "ТувГУ"</c:v>
                </c:pt>
                <c:pt idx="9">
                  <c:v>РМК</c:v>
                </c:pt>
                <c:pt idx="10">
                  <c:v>АГТ</c:v>
                </c:pt>
                <c:pt idx="11">
                  <c:v>ТТТ</c:v>
                </c:pt>
                <c:pt idx="12">
                  <c:v>ТАПТ</c:v>
                </c:pt>
                <c:pt idx="13">
                  <c:v>ТТНП</c:v>
                </c:pt>
                <c:pt idx="14">
                  <c:v>ТТИТ</c:v>
                </c:pt>
                <c:pt idx="15">
                  <c:v>УОР</c:v>
                </c:pt>
                <c:pt idx="16">
                  <c:v>ККИ</c:v>
                </c:pt>
                <c:pt idx="17">
                  <c:v>ТГТ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382</c:v>
                </c:pt>
                <c:pt idx="1">
                  <c:v>0</c:v>
                </c:pt>
                <c:pt idx="2">
                  <c:v>63</c:v>
                </c:pt>
                <c:pt idx="3">
                  <c:v>36</c:v>
                </c:pt>
                <c:pt idx="4">
                  <c:v>198</c:v>
                </c:pt>
                <c:pt idx="5">
                  <c:v>44</c:v>
                </c:pt>
                <c:pt idx="6">
                  <c:v>51</c:v>
                </c:pt>
                <c:pt idx="7">
                  <c:v>12</c:v>
                </c:pt>
                <c:pt idx="8">
                  <c:v>22</c:v>
                </c:pt>
                <c:pt idx="9">
                  <c:v>20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8.3131396044516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759708264489556E-3"/>
                  <c:y val="6.2348547033387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683652715928321E-3"/>
                  <c:y val="1.2469709406677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759708264489163E-3"/>
                  <c:y val="4.1565698022257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3038833057957434E-3"/>
                  <c:y val="-8.3131396044516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279124793468672E-3"/>
                  <c:y val="-6.2348547033385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1519416528979112E-3"/>
                  <c:y val="1.0391424505564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92D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Лист1!$A$2:$A$19</c:f>
              <c:strCache>
                <c:ptCount val="18"/>
                <c:pt idx="0">
                  <c:v>ТПТ</c:v>
                </c:pt>
                <c:pt idx="1">
                  <c:v>ФТПТ</c:v>
                </c:pt>
                <c:pt idx="2">
                  <c:v>ТСТ</c:v>
                </c:pt>
                <c:pt idx="3">
                  <c:v>ФТСТ</c:v>
                </c:pt>
                <c:pt idx="4">
                  <c:v>КТТ</c:v>
                </c:pt>
                <c:pt idx="5">
                  <c:v>КТЭиП</c:v>
                </c:pt>
                <c:pt idx="6">
                  <c:v>ТСХТ</c:v>
                </c:pt>
                <c:pt idx="7">
                  <c:v>ТТА</c:v>
                </c:pt>
                <c:pt idx="8">
                  <c:v>КПК ФГБОУ ВО "ТувГУ"</c:v>
                </c:pt>
                <c:pt idx="9">
                  <c:v>РМК</c:v>
                </c:pt>
                <c:pt idx="10">
                  <c:v>АГТ</c:v>
                </c:pt>
                <c:pt idx="11">
                  <c:v>ТТТ</c:v>
                </c:pt>
                <c:pt idx="12">
                  <c:v>ТАПТ</c:v>
                </c:pt>
                <c:pt idx="13">
                  <c:v>ТТНП</c:v>
                </c:pt>
                <c:pt idx="14">
                  <c:v>ТТИТ</c:v>
                </c:pt>
                <c:pt idx="15">
                  <c:v>УОР</c:v>
                </c:pt>
                <c:pt idx="16">
                  <c:v>ККИ</c:v>
                </c:pt>
                <c:pt idx="17">
                  <c:v>ТГТ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218</c:v>
                </c:pt>
                <c:pt idx="1">
                  <c:v>12</c:v>
                </c:pt>
                <c:pt idx="2">
                  <c:v>149</c:v>
                </c:pt>
                <c:pt idx="3">
                  <c:v>35</c:v>
                </c:pt>
                <c:pt idx="4">
                  <c:v>161</c:v>
                </c:pt>
                <c:pt idx="5">
                  <c:v>58</c:v>
                </c:pt>
                <c:pt idx="6">
                  <c:v>25</c:v>
                </c:pt>
                <c:pt idx="7">
                  <c:v>11</c:v>
                </c:pt>
                <c:pt idx="8">
                  <c:v>13</c:v>
                </c:pt>
                <c:pt idx="9">
                  <c:v>0</c:v>
                </c:pt>
                <c:pt idx="10">
                  <c:v>27</c:v>
                </c:pt>
                <c:pt idx="11">
                  <c:v>17</c:v>
                </c:pt>
                <c:pt idx="12">
                  <c:v>24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234752"/>
        <c:axId val="220091456"/>
      </c:barChart>
      <c:catAx>
        <c:axId val="220234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20091456"/>
        <c:crosses val="autoZero"/>
        <c:auto val="1"/>
        <c:lblAlgn val="ctr"/>
        <c:lblOffset val="100"/>
        <c:noMultiLvlLbl val="0"/>
      </c:catAx>
      <c:valAx>
        <c:axId val="2200914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20234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190</a:t>
            </a:r>
            <a:r>
              <a:rPr lang="ru-RU" sz="36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кспертов </a:t>
            </a:r>
          </a:p>
          <a:p>
            <a:pPr>
              <a:defRPr/>
            </a:pP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разрезе учреждений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54835515961189496"/>
          <c:y val="3.302799688923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890326898022621E-2"/>
          <c:y val="0.1387467559784244"/>
          <c:w val="0.9651096650206813"/>
          <c:h val="0.678375311607074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Эксперты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B050"/>
              </a:solidFill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74-4818-88A8-5703AEEEDFB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33</a:t>
                    </a:r>
                    <a:endParaRPr lang="en-US" sz="28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2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27</a:t>
                    </a:r>
                    <a:endParaRPr lang="en-US" sz="28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1">
                  <c:v>КПК ФГБОУ ВО "ТувГУ"</c:v>
                </c:pt>
                <c:pt idx="2">
                  <c:v>ТСТ</c:v>
                </c:pt>
                <c:pt idx="3">
                  <c:v>ФТСТ</c:v>
                </c:pt>
                <c:pt idx="4">
                  <c:v>ТПТ</c:v>
                </c:pt>
                <c:pt idx="5">
                  <c:v>ФТПТ</c:v>
                </c:pt>
                <c:pt idx="6">
                  <c:v>РМК</c:v>
                </c:pt>
                <c:pt idx="7">
                  <c:v>КТТ</c:v>
                </c:pt>
                <c:pt idx="8">
                  <c:v>ТТА</c:v>
                </c:pt>
                <c:pt idx="9">
                  <c:v>КТЭиП</c:v>
                </c:pt>
                <c:pt idx="10">
                  <c:v>ТТИТ</c:v>
                </c:pt>
                <c:pt idx="11">
                  <c:v>ТСХТ</c:v>
                </c:pt>
                <c:pt idx="12">
                  <c:v>ТАПТ</c:v>
                </c:pt>
                <c:pt idx="13">
                  <c:v>АГТ</c:v>
                </c:pt>
                <c:pt idx="14">
                  <c:v>ТТТ</c:v>
                </c:pt>
                <c:pt idx="15">
                  <c:v>ККИ</c:v>
                </c:pt>
                <c:pt idx="16">
                  <c:v>ТГТ</c:v>
                </c:pt>
                <c:pt idx="17">
                  <c:v>ТТНП</c:v>
                </c:pt>
                <c:pt idx="18">
                  <c:v>УОР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1">
                  <c:v>33</c:v>
                </c:pt>
                <c:pt idx="2">
                  <c:v>28</c:v>
                </c:pt>
                <c:pt idx="3">
                  <c:v>9</c:v>
                </c:pt>
                <c:pt idx="4">
                  <c:v>27</c:v>
                </c:pt>
                <c:pt idx="5">
                  <c:v>4</c:v>
                </c:pt>
                <c:pt idx="6">
                  <c:v>20</c:v>
                </c:pt>
                <c:pt idx="7">
                  <c:v>15</c:v>
                </c:pt>
                <c:pt idx="8">
                  <c:v>12</c:v>
                </c:pt>
                <c:pt idx="9">
                  <c:v>10</c:v>
                </c:pt>
                <c:pt idx="10">
                  <c:v>8</c:v>
                </c:pt>
                <c:pt idx="11">
                  <c:v>7</c:v>
                </c:pt>
                <c:pt idx="12">
                  <c:v>5</c:v>
                </c:pt>
                <c:pt idx="13">
                  <c:v>3</c:v>
                </c:pt>
                <c:pt idx="14">
                  <c:v>3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74-4818-88A8-5703AEEEDF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74-4818-88A8-5703AEEEDF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1">
                  <c:v>КПК ФГБОУ ВО "ТувГУ"</c:v>
                </c:pt>
                <c:pt idx="2">
                  <c:v>ТСТ</c:v>
                </c:pt>
                <c:pt idx="3">
                  <c:v>ФТСТ</c:v>
                </c:pt>
                <c:pt idx="4">
                  <c:v>ТПТ</c:v>
                </c:pt>
                <c:pt idx="5">
                  <c:v>ФТПТ</c:v>
                </c:pt>
                <c:pt idx="6">
                  <c:v>РМК</c:v>
                </c:pt>
                <c:pt idx="7">
                  <c:v>КТТ</c:v>
                </c:pt>
                <c:pt idx="8">
                  <c:v>ТТА</c:v>
                </c:pt>
                <c:pt idx="9">
                  <c:v>КТЭиП</c:v>
                </c:pt>
                <c:pt idx="10">
                  <c:v>ТТИТ</c:v>
                </c:pt>
                <c:pt idx="11">
                  <c:v>ТСХТ</c:v>
                </c:pt>
                <c:pt idx="12">
                  <c:v>ТАПТ</c:v>
                </c:pt>
                <c:pt idx="13">
                  <c:v>АГТ</c:v>
                </c:pt>
                <c:pt idx="14">
                  <c:v>ТТТ</c:v>
                </c:pt>
                <c:pt idx="15">
                  <c:v>ККИ</c:v>
                </c:pt>
                <c:pt idx="16">
                  <c:v>ТГТ</c:v>
                </c:pt>
                <c:pt idx="17">
                  <c:v>ТТНП</c:v>
                </c:pt>
                <c:pt idx="18">
                  <c:v>УОР</c:v>
                </c:pt>
              </c:strCache>
            </c:strRef>
          </c:cat>
          <c:val>
            <c:numRef>
              <c:f>Лист1!$C$2:$C$20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A74-4818-88A8-5703AEEED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623360"/>
        <c:axId val="226614016"/>
      </c:barChart>
      <c:catAx>
        <c:axId val="22062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6614016"/>
        <c:crosses val="autoZero"/>
        <c:auto val="1"/>
        <c:lblAlgn val="ctr"/>
        <c:lblOffset val="100"/>
        <c:noMultiLvlLbl val="0"/>
      </c:catAx>
      <c:valAx>
        <c:axId val="226614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0623360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3077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0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988" y="333756"/>
            <a:ext cx="11622023" cy="462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063" y="2629281"/>
            <a:ext cx="11129873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26" Type="http://schemas.openxmlformats.org/officeDocument/2006/relationships/image" Target="../media/image147.png"/><Relationship Id="rId21" Type="http://schemas.openxmlformats.org/officeDocument/2006/relationships/image" Target="../media/image142.png"/><Relationship Id="rId34" Type="http://schemas.openxmlformats.org/officeDocument/2006/relationships/image" Target="../media/image15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5" Type="http://schemas.openxmlformats.org/officeDocument/2006/relationships/image" Target="../media/image146.png"/><Relationship Id="rId33" Type="http://schemas.openxmlformats.org/officeDocument/2006/relationships/image" Target="../media/image153.png"/><Relationship Id="rId2" Type="http://schemas.openxmlformats.org/officeDocument/2006/relationships/image" Target="../media/image123.png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29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24" Type="http://schemas.openxmlformats.org/officeDocument/2006/relationships/image" Target="../media/image145.png"/><Relationship Id="rId32" Type="http://schemas.openxmlformats.org/officeDocument/2006/relationships/image" Target="../media/image152.png"/><Relationship Id="rId37" Type="http://schemas.openxmlformats.org/officeDocument/2006/relationships/image" Target="../media/image157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28" Type="http://schemas.openxmlformats.org/officeDocument/2006/relationships/image" Target="../media/image149.png"/><Relationship Id="rId36" Type="http://schemas.openxmlformats.org/officeDocument/2006/relationships/image" Target="../media/image156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31" Type="http://schemas.openxmlformats.org/officeDocument/2006/relationships/image" Target="../media/image15.jp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Relationship Id="rId27" Type="http://schemas.openxmlformats.org/officeDocument/2006/relationships/image" Target="../media/image148.png"/><Relationship Id="rId30" Type="http://schemas.openxmlformats.org/officeDocument/2006/relationships/image" Target="../media/image151.png"/><Relationship Id="rId35" Type="http://schemas.openxmlformats.org/officeDocument/2006/relationships/image" Target="../media/image155.png"/><Relationship Id="rId8" Type="http://schemas.openxmlformats.org/officeDocument/2006/relationships/image" Target="../media/image129.png"/><Relationship Id="rId3" Type="http://schemas.openxmlformats.org/officeDocument/2006/relationships/image" Target="../media/image1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26" Type="http://schemas.openxmlformats.org/officeDocument/2006/relationships/image" Target="../media/image183.png"/><Relationship Id="rId39" Type="http://schemas.openxmlformats.org/officeDocument/2006/relationships/image" Target="../media/image196.png"/><Relationship Id="rId21" Type="http://schemas.openxmlformats.org/officeDocument/2006/relationships/image" Target="../media/image178.png"/><Relationship Id="rId34" Type="http://schemas.openxmlformats.org/officeDocument/2006/relationships/image" Target="../media/image191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5" Type="http://schemas.openxmlformats.org/officeDocument/2006/relationships/image" Target="../media/image182.png"/><Relationship Id="rId33" Type="http://schemas.openxmlformats.org/officeDocument/2006/relationships/image" Target="../media/image190.png"/><Relationship Id="rId38" Type="http://schemas.openxmlformats.org/officeDocument/2006/relationships/image" Target="../media/image195.png"/><Relationship Id="rId2" Type="http://schemas.openxmlformats.org/officeDocument/2006/relationships/image" Target="../media/image159.png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29" Type="http://schemas.openxmlformats.org/officeDocument/2006/relationships/image" Target="../media/image1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24" Type="http://schemas.openxmlformats.org/officeDocument/2006/relationships/image" Target="../media/image181.png"/><Relationship Id="rId32" Type="http://schemas.openxmlformats.org/officeDocument/2006/relationships/image" Target="../media/image189.png"/><Relationship Id="rId37" Type="http://schemas.openxmlformats.org/officeDocument/2006/relationships/image" Target="../media/image194.png"/><Relationship Id="rId40" Type="http://schemas.openxmlformats.org/officeDocument/2006/relationships/image" Target="../media/image15.jp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23" Type="http://schemas.openxmlformats.org/officeDocument/2006/relationships/image" Target="../media/image180.png"/><Relationship Id="rId28" Type="http://schemas.openxmlformats.org/officeDocument/2006/relationships/image" Target="../media/image185.png"/><Relationship Id="rId36" Type="http://schemas.openxmlformats.org/officeDocument/2006/relationships/image" Target="../media/image193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31" Type="http://schemas.openxmlformats.org/officeDocument/2006/relationships/image" Target="../media/image188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Relationship Id="rId22" Type="http://schemas.openxmlformats.org/officeDocument/2006/relationships/image" Target="../media/image179.png"/><Relationship Id="rId27" Type="http://schemas.openxmlformats.org/officeDocument/2006/relationships/image" Target="../media/image184.png"/><Relationship Id="rId30" Type="http://schemas.openxmlformats.org/officeDocument/2006/relationships/image" Target="../media/image187.png"/><Relationship Id="rId35" Type="http://schemas.openxmlformats.org/officeDocument/2006/relationships/image" Target="../media/image192.png"/><Relationship Id="rId8" Type="http://schemas.openxmlformats.org/officeDocument/2006/relationships/image" Target="../media/image165.png"/><Relationship Id="rId3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18" Type="http://schemas.openxmlformats.org/officeDocument/2006/relationships/image" Target="../media/image211.png"/><Relationship Id="rId26" Type="http://schemas.openxmlformats.org/officeDocument/2006/relationships/image" Target="../media/image219.png"/><Relationship Id="rId3" Type="http://schemas.openxmlformats.org/officeDocument/2006/relationships/image" Target="../media/image198.png"/><Relationship Id="rId21" Type="http://schemas.openxmlformats.org/officeDocument/2006/relationships/image" Target="../media/image214.png"/><Relationship Id="rId7" Type="http://schemas.openxmlformats.org/officeDocument/2006/relationships/hyperlink" Target="mailto:DE@FIRPO.RU" TargetMode="External"/><Relationship Id="rId12" Type="http://schemas.openxmlformats.org/officeDocument/2006/relationships/image" Target="../media/image205.png"/><Relationship Id="rId17" Type="http://schemas.openxmlformats.org/officeDocument/2006/relationships/image" Target="../media/image210.png"/><Relationship Id="rId25" Type="http://schemas.openxmlformats.org/officeDocument/2006/relationships/image" Target="../media/image218.png"/><Relationship Id="rId2" Type="http://schemas.openxmlformats.org/officeDocument/2006/relationships/image" Target="../media/image197.png"/><Relationship Id="rId16" Type="http://schemas.openxmlformats.org/officeDocument/2006/relationships/image" Target="../media/image209.png"/><Relationship Id="rId20" Type="http://schemas.openxmlformats.org/officeDocument/2006/relationships/image" Target="../media/image213.png"/><Relationship Id="rId29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04.png"/><Relationship Id="rId24" Type="http://schemas.openxmlformats.org/officeDocument/2006/relationships/image" Target="../media/image217.png"/><Relationship Id="rId5" Type="http://schemas.openxmlformats.org/officeDocument/2006/relationships/image" Target="../media/image15.jpg"/><Relationship Id="rId15" Type="http://schemas.openxmlformats.org/officeDocument/2006/relationships/image" Target="../media/image208.png"/><Relationship Id="rId23" Type="http://schemas.openxmlformats.org/officeDocument/2006/relationships/image" Target="../media/image216.png"/><Relationship Id="rId28" Type="http://schemas.openxmlformats.org/officeDocument/2006/relationships/image" Target="../media/image221.png"/><Relationship Id="rId10" Type="http://schemas.openxmlformats.org/officeDocument/2006/relationships/image" Target="../media/image203.png"/><Relationship Id="rId19" Type="http://schemas.openxmlformats.org/officeDocument/2006/relationships/image" Target="../media/image212.png"/><Relationship Id="rId4" Type="http://schemas.openxmlformats.org/officeDocument/2006/relationships/image" Target="../media/image199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Relationship Id="rId22" Type="http://schemas.openxmlformats.org/officeDocument/2006/relationships/image" Target="../media/image215.png"/><Relationship Id="rId27" Type="http://schemas.openxmlformats.org/officeDocument/2006/relationships/image" Target="../media/image220.png"/><Relationship Id="rId30" Type="http://schemas.openxmlformats.org/officeDocument/2006/relationships/image" Target="../media/image2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8.png"/><Relationship Id="rId4" Type="http://schemas.openxmlformats.org/officeDocument/2006/relationships/image" Target="../media/image2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28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jpg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jpg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21" Type="http://schemas.openxmlformats.org/officeDocument/2006/relationships/image" Target="../media/image27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66" Type="http://schemas.openxmlformats.org/officeDocument/2006/relationships/image" Target="../media/image72.png"/><Relationship Id="rId5" Type="http://schemas.openxmlformats.org/officeDocument/2006/relationships/image" Target="../media/image11.png"/><Relationship Id="rId61" Type="http://schemas.openxmlformats.org/officeDocument/2006/relationships/image" Target="../media/image67.png"/><Relationship Id="rId19" Type="http://schemas.openxmlformats.org/officeDocument/2006/relationships/image" Target="../media/image2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56" Type="http://schemas.openxmlformats.org/officeDocument/2006/relationships/image" Target="../media/image62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image" Target="../media/image65.png"/><Relationship Id="rId67" Type="http://schemas.openxmlformats.org/officeDocument/2006/relationships/image" Target="../media/image73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Relationship Id="rId54" Type="http://schemas.openxmlformats.org/officeDocument/2006/relationships/image" Target="../media/image60.png"/><Relationship Id="rId62" Type="http://schemas.openxmlformats.org/officeDocument/2006/relationships/image" Target="../media/image68.png"/><Relationship Id="rId70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" Type="http://schemas.openxmlformats.org/officeDocument/2006/relationships/image" Target="../media/image16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9" Type="http://schemas.openxmlformats.org/officeDocument/2006/relationships/image" Target="../media/image45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9" Type="http://schemas.openxmlformats.org/officeDocument/2006/relationships/image" Target="../media/image115.png"/><Relationship Id="rId21" Type="http://schemas.openxmlformats.org/officeDocument/2006/relationships/image" Target="../media/image98.png"/><Relationship Id="rId34" Type="http://schemas.openxmlformats.org/officeDocument/2006/relationships/image" Target="../media/image111.png"/><Relationship Id="rId42" Type="http://schemas.openxmlformats.org/officeDocument/2006/relationships/image" Target="../media/image118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32" Type="http://schemas.openxmlformats.org/officeDocument/2006/relationships/image" Target="../media/image109.png"/><Relationship Id="rId37" Type="http://schemas.openxmlformats.org/officeDocument/2006/relationships/image" Target="../media/image114.png"/><Relationship Id="rId40" Type="http://schemas.openxmlformats.org/officeDocument/2006/relationships/image" Target="../media/image116.png"/><Relationship Id="rId45" Type="http://schemas.openxmlformats.org/officeDocument/2006/relationships/image" Target="../media/image121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36" Type="http://schemas.openxmlformats.org/officeDocument/2006/relationships/image" Target="../media/image113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31" Type="http://schemas.openxmlformats.org/officeDocument/2006/relationships/image" Target="../media/image108.png"/><Relationship Id="rId44" Type="http://schemas.openxmlformats.org/officeDocument/2006/relationships/image" Target="../media/image120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Relationship Id="rId35" Type="http://schemas.openxmlformats.org/officeDocument/2006/relationships/image" Target="../media/image112.png"/><Relationship Id="rId43" Type="http://schemas.openxmlformats.org/officeDocument/2006/relationships/image" Target="../media/image119.png"/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33" Type="http://schemas.openxmlformats.org/officeDocument/2006/relationships/image" Target="../media/image110.png"/><Relationship Id="rId38" Type="http://schemas.openxmlformats.org/officeDocument/2006/relationships/image" Target="../media/image15.jpg"/><Relationship Id="rId46" Type="http://schemas.openxmlformats.org/officeDocument/2006/relationships/image" Target="../media/image122.png"/><Relationship Id="rId20" Type="http://schemas.openxmlformats.org/officeDocument/2006/relationships/image" Target="../media/image97.png"/><Relationship Id="rId41" Type="http://schemas.openxmlformats.org/officeDocument/2006/relationships/image" Target="../media/image1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48000"/>
            <a:ext cx="10594137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30" dirty="0" smtClean="0"/>
              <a:t>ДЕМОНСТРАЦИОНН</a:t>
            </a:r>
            <a:r>
              <a:rPr lang="ru-RU" sz="3200" spc="30" dirty="0" smtClean="0"/>
              <a:t>ЫЙ </a:t>
            </a:r>
            <a:r>
              <a:rPr sz="3200" spc="25" dirty="0" smtClean="0"/>
              <a:t>ЭКЗАМЕН</a:t>
            </a:r>
            <a:r>
              <a:rPr lang="ru-RU" sz="3200" spc="25" dirty="0" smtClean="0"/>
              <a:t/>
            </a:r>
            <a:br>
              <a:rPr lang="ru-RU" sz="3200" spc="25" dirty="0" smtClean="0"/>
            </a:br>
            <a:r>
              <a:rPr lang="ru-RU" sz="3200" spc="25" dirty="0" smtClean="0"/>
              <a:t>КАК ОДИН ИЗ ПОКАЗАТЕЛЕЙ ЭФФЕКТИВНОСТИ ПОДГОТОВКИ КАДРОВ</a:t>
            </a:r>
            <a:endParaRPr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5940" y="361188"/>
            <a:ext cx="2260854" cy="21633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79864" y="408431"/>
            <a:ext cx="1964435" cy="1866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227669"/>
            <a:ext cx="21336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988" y="195071"/>
            <a:ext cx="11628120" cy="6446520"/>
          </a:xfrm>
          <a:custGeom>
            <a:avLst/>
            <a:gdLst/>
            <a:ahLst/>
            <a:cxnLst/>
            <a:rect l="l" t="t" r="r" b="b"/>
            <a:pathLst>
              <a:path w="11628120" h="6446520">
                <a:moveTo>
                  <a:pt x="11628120" y="0"/>
                </a:moveTo>
                <a:lnTo>
                  <a:pt x="0" y="0"/>
                </a:lnTo>
                <a:lnTo>
                  <a:pt x="0" y="6446520"/>
                </a:lnTo>
                <a:lnTo>
                  <a:pt x="11628120" y="6446520"/>
                </a:lnTo>
                <a:lnTo>
                  <a:pt x="11628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6270" y="3137154"/>
            <a:ext cx="1905" cy="2282190"/>
          </a:xfrm>
          <a:custGeom>
            <a:avLst/>
            <a:gdLst/>
            <a:ahLst/>
            <a:cxnLst/>
            <a:rect l="l" t="t" r="r" b="b"/>
            <a:pathLst>
              <a:path w="1904" h="2282190">
                <a:moveTo>
                  <a:pt x="0" y="0"/>
                </a:moveTo>
                <a:lnTo>
                  <a:pt x="1396" y="2281682"/>
                </a:lnTo>
              </a:path>
            </a:pathLst>
          </a:custGeom>
          <a:ln w="38100">
            <a:solidFill>
              <a:srgbClr val="2139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88620" y="1092708"/>
            <a:ext cx="11273408" cy="4398771"/>
            <a:chOff x="388620" y="1092708"/>
            <a:chExt cx="11273408" cy="4398771"/>
          </a:xfrm>
        </p:grpSpPr>
        <p:sp>
          <p:nvSpPr>
            <p:cNvPr id="5" name="object 5"/>
            <p:cNvSpPr/>
            <p:nvPr/>
          </p:nvSpPr>
          <p:spPr>
            <a:xfrm>
              <a:off x="1744218" y="3137153"/>
              <a:ext cx="1905" cy="2282190"/>
            </a:xfrm>
            <a:custGeom>
              <a:avLst/>
              <a:gdLst/>
              <a:ahLst/>
              <a:cxnLst/>
              <a:rect l="l" t="t" r="r" b="b"/>
              <a:pathLst>
                <a:path w="1905" h="2282190">
                  <a:moveTo>
                    <a:pt x="0" y="0"/>
                  </a:moveTo>
                  <a:lnTo>
                    <a:pt x="1396" y="2281682"/>
                  </a:lnTo>
                </a:path>
              </a:pathLst>
            </a:custGeom>
            <a:ln w="38100">
              <a:solidFill>
                <a:srgbClr val="21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9036" y="2391155"/>
              <a:ext cx="2212975" cy="805180"/>
            </a:xfrm>
            <a:custGeom>
              <a:avLst/>
              <a:gdLst/>
              <a:ahLst/>
              <a:cxnLst/>
              <a:rect l="l" t="t" r="r" b="b"/>
              <a:pathLst>
                <a:path w="2212975" h="805180">
                  <a:moveTo>
                    <a:pt x="2078736" y="0"/>
                  </a:moveTo>
                  <a:lnTo>
                    <a:pt x="134112" y="0"/>
                  </a:lnTo>
                  <a:lnTo>
                    <a:pt x="91722" y="6839"/>
                  </a:lnTo>
                  <a:lnTo>
                    <a:pt x="54907" y="25883"/>
                  </a:lnTo>
                  <a:lnTo>
                    <a:pt x="25876" y="54918"/>
                  </a:lnTo>
                  <a:lnTo>
                    <a:pt x="6837" y="91732"/>
                  </a:lnTo>
                  <a:lnTo>
                    <a:pt x="0" y="134112"/>
                  </a:lnTo>
                  <a:lnTo>
                    <a:pt x="0" y="670560"/>
                  </a:lnTo>
                  <a:lnTo>
                    <a:pt x="6837" y="712939"/>
                  </a:lnTo>
                  <a:lnTo>
                    <a:pt x="25876" y="749753"/>
                  </a:lnTo>
                  <a:lnTo>
                    <a:pt x="54907" y="778788"/>
                  </a:lnTo>
                  <a:lnTo>
                    <a:pt x="91722" y="797832"/>
                  </a:lnTo>
                  <a:lnTo>
                    <a:pt x="134112" y="804672"/>
                  </a:lnTo>
                  <a:lnTo>
                    <a:pt x="2078736" y="804672"/>
                  </a:lnTo>
                  <a:lnTo>
                    <a:pt x="2121115" y="797832"/>
                  </a:lnTo>
                  <a:lnTo>
                    <a:pt x="2157929" y="778788"/>
                  </a:lnTo>
                  <a:lnTo>
                    <a:pt x="2186964" y="749753"/>
                  </a:lnTo>
                  <a:lnTo>
                    <a:pt x="2206008" y="712939"/>
                  </a:lnTo>
                  <a:lnTo>
                    <a:pt x="2212847" y="670560"/>
                  </a:lnTo>
                  <a:lnTo>
                    <a:pt x="2212847" y="134112"/>
                  </a:lnTo>
                  <a:lnTo>
                    <a:pt x="2206008" y="91732"/>
                  </a:lnTo>
                  <a:lnTo>
                    <a:pt x="2186964" y="54918"/>
                  </a:lnTo>
                  <a:lnTo>
                    <a:pt x="2157929" y="25883"/>
                  </a:lnTo>
                  <a:lnTo>
                    <a:pt x="2121115" y="6839"/>
                  </a:lnTo>
                  <a:lnTo>
                    <a:pt x="2078736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7760" y="2382900"/>
              <a:ext cx="1438529" cy="2743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1164" y="2657221"/>
              <a:ext cx="1792477" cy="2743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3312" y="2931540"/>
              <a:ext cx="948118" cy="2743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69036" y="3279647"/>
              <a:ext cx="2212975" cy="670560"/>
            </a:xfrm>
            <a:custGeom>
              <a:avLst/>
              <a:gdLst/>
              <a:ahLst/>
              <a:cxnLst/>
              <a:rect l="l" t="t" r="r" b="b"/>
              <a:pathLst>
                <a:path w="2212975" h="670560">
                  <a:moveTo>
                    <a:pt x="2101088" y="0"/>
                  </a:moveTo>
                  <a:lnTo>
                    <a:pt x="111759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60"/>
                  </a:lnTo>
                  <a:lnTo>
                    <a:pt x="0" y="558800"/>
                  </a:lnTo>
                  <a:lnTo>
                    <a:pt x="8782" y="602301"/>
                  </a:lnTo>
                  <a:lnTo>
                    <a:pt x="32734" y="637825"/>
                  </a:lnTo>
                  <a:lnTo>
                    <a:pt x="68258" y="661777"/>
                  </a:lnTo>
                  <a:lnTo>
                    <a:pt x="111759" y="670559"/>
                  </a:lnTo>
                  <a:lnTo>
                    <a:pt x="2101088" y="670559"/>
                  </a:lnTo>
                  <a:lnTo>
                    <a:pt x="2144589" y="661777"/>
                  </a:lnTo>
                  <a:lnTo>
                    <a:pt x="2180113" y="637825"/>
                  </a:lnTo>
                  <a:lnTo>
                    <a:pt x="2204065" y="602301"/>
                  </a:lnTo>
                  <a:lnTo>
                    <a:pt x="2212847" y="558800"/>
                  </a:lnTo>
                  <a:lnTo>
                    <a:pt x="2212847" y="111760"/>
                  </a:lnTo>
                  <a:lnTo>
                    <a:pt x="2204065" y="68258"/>
                  </a:lnTo>
                  <a:lnTo>
                    <a:pt x="2180113" y="32734"/>
                  </a:lnTo>
                  <a:lnTo>
                    <a:pt x="2144589" y="8782"/>
                  </a:lnTo>
                  <a:lnTo>
                    <a:pt x="2101088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0567" y="3342131"/>
              <a:ext cx="1936623" cy="2743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6334" y="3616147"/>
              <a:ext cx="358901" cy="2746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69036" y="4037075"/>
              <a:ext cx="2212975" cy="867410"/>
            </a:xfrm>
            <a:custGeom>
              <a:avLst/>
              <a:gdLst/>
              <a:ahLst/>
              <a:cxnLst/>
              <a:rect l="l" t="t" r="r" b="b"/>
              <a:pathLst>
                <a:path w="2212975" h="867410">
                  <a:moveTo>
                    <a:pt x="2068321" y="0"/>
                  </a:moveTo>
                  <a:lnTo>
                    <a:pt x="144526" y="0"/>
                  </a:lnTo>
                  <a:lnTo>
                    <a:pt x="98844" y="7374"/>
                  </a:lnTo>
                  <a:lnTo>
                    <a:pt x="59170" y="27903"/>
                  </a:lnTo>
                  <a:lnTo>
                    <a:pt x="27885" y="59198"/>
                  </a:lnTo>
                  <a:lnTo>
                    <a:pt x="7368" y="98868"/>
                  </a:lnTo>
                  <a:lnTo>
                    <a:pt x="0" y="144525"/>
                  </a:lnTo>
                  <a:lnTo>
                    <a:pt x="0" y="722630"/>
                  </a:lnTo>
                  <a:lnTo>
                    <a:pt x="7368" y="768287"/>
                  </a:lnTo>
                  <a:lnTo>
                    <a:pt x="27885" y="807957"/>
                  </a:lnTo>
                  <a:lnTo>
                    <a:pt x="59170" y="839252"/>
                  </a:lnTo>
                  <a:lnTo>
                    <a:pt x="98844" y="859781"/>
                  </a:lnTo>
                  <a:lnTo>
                    <a:pt x="144526" y="867156"/>
                  </a:lnTo>
                  <a:lnTo>
                    <a:pt x="2068321" y="867156"/>
                  </a:lnTo>
                  <a:lnTo>
                    <a:pt x="2113979" y="859781"/>
                  </a:lnTo>
                  <a:lnTo>
                    <a:pt x="2153649" y="839252"/>
                  </a:lnTo>
                  <a:lnTo>
                    <a:pt x="2184944" y="807957"/>
                  </a:lnTo>
                  <a:lnTo>
                    <a:pt x="2205473" y="768287"/>
                  </a:lnTo>
                  <a:lnTo>
                    <a:pt x="2212847" y="722630"/>
                  </a:lnTo>
                  <a:lnTo>
                    <a:pt x="2212847" y="144525"/>
                  </a:lnTo>
                  <a:lnTo>
                    <a:pt x="2205473" y="98868"/>
                  </a:lnTo>
                  <a:lnTo>
                    <a:pt x="2184944" y="59198"/>
                  </a:lnTo>
                  <a:lnTo>
                    <a:pt x="2153649" y="27903"/>
                  </a:lnTo>
                  <a:lnTo>
                    <a:pt x="2113979" y="7374"/>
                  </a:lnTo>
                  <a:lnTo>
                    <a:pt x="2068321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6215" y="4196537"/>
              <a:ext cx="1764030" cy="2746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4356" y="4471416"/>
              <a:ext cx="1001102" cy="27431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69036" y="5021579"/>
              <a:ext cx="4898390" cy="469900"/>
            </a:xfrm>
            <a:custGeom>
              <a:avLst/>
              <a:gdLst/>
              <a:ahLst/>
              <a:cxnLst/>
              <a:rect l="l" t="t" r="r" b="b"/>
              <a:pathLst>
                <a:path w="4898390" h="469900">
                  <a:moveTo>
                    <a:pt x="4819904" y="0"/>
                  </a:moveTo>
                  <a:lnTo>
                    <a:pt x="78232" y="0"/>
                  </a:lnTo>
                  <a:lnTo>
                    <a:pt x="47780" y="6151"/>
                  </a:lnTo>
                  <a:lnTo>
                    <a:pt x="22913" y="22923"/>
                  </a:lnTo>
                  <a:lnTo>
                    <a:pt x="6147" y="47791"/>
                  </a:lnTo>
                  <a:lnTo>
                    <a:pt x="0" y="78232"/>
                  </a:lnTo>
                  <a:lnTo>
                    <a:pt x="0" y="391160"/>
                  </a:lnTo>
                  <a:lnTo>
                    <a:pt x="6147" y="421600"/>
                  </a:lnTo>
                  <a:lnTo>
                    <a:pt x="22913" y="446468"/>
                  </a:lnTo>
                  <a:lnTo>
                    <a:pt x="47780" y="463240"/>
                  </a:lnTo>
                  <a:lnTo>
                    <a:pt x="78232" y="469392"/>
                  </a:lnTo>
                  <a:lnTo>
                    <a:pt x="4819904" y="469392"/>
                  </a:lnTo>
                  <a:lnTo>
                    <a:pt x="4850344" y="463240"/>
                  </a:lnTo>
                  <a:lnTo>
                    <a:pt x="4875212" y="446468"/>
                  </a:lnTo>
                  <a:lnTo>
                    <a:pt x="4891984" y="421600"/>
                  </a:lnTo>
                  <a:lnTo>
                    <a:pt x="4898136" y="391160"/>
                  </a:lnTo>
                  <a:lnTo>
                    <a:pt x="4898136" y="78232"/>
                  </a:lnTo>
                  <a:lnTo>
                    <a:pt x="4891984" y="47791"/>
                  </a:lnTo>
                  <a:lnTo>
                    <a:pt x="4875212" y="22923"/>
                  </a:lnTo>
                  <a:lnTo>
                    <a:pt x="4850344" y="6151"/>
                  </a:lnTo>
                  <a:lnTo>
                    <a:pt x="4819904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39849" y="5120386"/>
              <a:ext cx="3657346" cy="27431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21792" y="1830324"/>
              <a:ext cx="4989830" cy="315595"/>
            </a:xfrm>
            <a:custGeom>
              <a:avLst/>
              <a:gdLst/>
              <a:ahLst/>
              <a:cxnLst/>
              <a:rect l="l" t="t" r="r" b="b"/>
              <a:pathLst>
                <a:path w="4989830" h="315594">
                  <a:moveTo>
                    <a:pt x="4936998" y="0"/>
                  </a:moveTo>
                  <a:lnTo>
                    <a:pt x="52578" y="0"/>
                  </a:lnTo>
                  <a:lnTo>
                    <a:pt x="32114" y="4125"/>
                  </a:lnTo>
                  <a:lnTo>
                    <a:pt x="15401" y="15382"/>
                  </a:lnTo>
                  <a:lnTo>
                    <a:pt x="4132" y="32093"/>
                  </a:lnTo>
                  <a:lnTo>
                    <a:pt x="0" y="52577"/>
                  </a:lnTo>
                  <a:lnTo>
                    <a:pt x="0" y="262889"/>
                  </a:lnTo>
                  <a:lnTo>
                    <a:pt x="4132" y="283374"/>
                  </a:lnTo>
                  <a:lnTo>
                    <a:pt x="15401" y="300085"/>
                  </a:lnTo>
                  <a:lnTo>
                    <a:pt x="32114" y="311342"/>
                  </a:lnTo>
                  <a:lnTo>
                    <a:pt x="52578" y="315467"/>
                  </a:lnTo>
                  <a:lnTo>
                    <a:pt x="4936998" y="315467"/>
                  </a:lnTo>
                  <a:lnTo>
                    <a:pt x="4957482" y="311342"/>
                  </a:lnTo>
                  <a:lnTo>
                    <a:pt x="4974193" y="300085"/>
                  </a:lnTo>
                  <a:lnTo>
                    <a:pt x="4985450" y="283374"/>
                  </a:lnTo>
                  <a:lnTo>
                    <a:pt x="4989576" y="262889"/>
                  </a:lnTo>
                  <a:lnTo>
                    <a:pt x="4989576" y="52577"/>
                  </a:lnTo>
                  <a:lnTo>
                    <a:pt x="4985450" y="32093"/>
                  </a:lnTo>
                  <a:lnTo>
                    <a:pt x="4974193" y="15382"/>
                  </a:lnTo>
                  <a:lnTo>
                    <a:pt x="4957482" y="4125"/>
                  </a:lnTo>
                  <a:lnTo>
                    <a:pt x="4936998" y="0"/>
                  </a:lnTo>
                  <a:close/>
                </a:path>
              </a:pathLst>
            </a:custGeom>
            <a:solidFill>
              <a:srgbClr val="A39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60371" y="1851913"/>
              <a:ext cx="607161" cy="2743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66338" y="1851913"/>
              <a:ext cx="140207" cy="2743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36443" y="1851913"/>
              <a:ext cx="841247" cy="27432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95043" y="1767840"/>
              <a:ext cx="500380" cy="408940"/>
            </a:xfrm>
            <a:custGeom>
              <a:avLst/>
              <a:gdLst/>
              <a:ahLst/>
              <a:cxnLst/>
              <a:rect l="l" t="t" r="r" b="b"/>
              <a:pathLst>
                <a:path w="500380" h="408939">
                  <a:moveTo>
                    <a:pt x="431800" y="0"/>
                  </a:moveTo>
                  <a:lnTo>
                    <a:pt x="68072" y="0"/>
                  </a:lnTo>
                  <a:lnTo>
                    <a:pt x="41576" y="5349"/>
                  </a:lnTo>
                  <a:lnTo>
                    <a:pt x="19939" y="19938"/>
                  </a:lnTo>
                  <a:lnTo>
                    <a:pt x="5349" y="41576"/>
                  </a:lnTo>
                  <a:lnTo>
                    <a:pt x="0" y="68072"/>
                  </a:lnTo>
                  <a:lnTo>
                    <a:pt x="0" y="340360"/>
                  </a:lnTo>
                  <a:lnTo>
                    <a:pt x="5349" y="366855"/>
                  </a:lnTo>
                  <a:lnTo>
                    <a:pt x="19939" y="388493"/>
                  </a:lnTo>
                  <a:lnTo>
                    <a:pt x="41576" y="403082"/>
                  </a:lnTo>
                  <a:lnTo>
                    <a:pt x="68072" y="408432"/>
                  </a:lnTo>
                  <a:lnTo>
                    <a:pt x="431800" y="408432"/>
                  </a:lnTo>
                  <a:lnTo>
                    <a:pt x="458295" y="403082"/>
                  </a:lnTo>
                  <a:lnTo>
                    <a:pt x="479932" y="388493"/>
                  </a:lnTo>
                  <a:lnTo>
                    <a:pt x="494522" y="366855"/>
                  </a:lnTo>
                  <a:lnTo>
                    <a:pt x="499872" y="340360"/>
                  </a:lnTo>
                  <a:lnTo>
                    <a:pt x="499872" y="68072"/>
                  </a:lnTo>
                  <a:lnTo>
                    <a:pt x="494522" y="41576"/>
                  </a:lnTo>
                  <a:lnTo>
                    <a:pt x="479933" y="19938"/>
                  </a:lnTo>
                  <a:lnTo>
                    <a:pt x="458295" y="5349"/>
                  </a:lnTo>
                  <a:lnTo>
                    <a:pt x="431800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11198" y="1833626"/>
              <a:ext cx="137160" cy="2743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226052" y="1776984"/>
              <a:ext cx="500380" cy="408940"/>
            </a:xfrm>
            <a:custGeom>
              <a:avLst/>
              <a:gdLst/>
              <a:ahLst/>
              <a:cxnLst/>
              <a:rect l="l" t="t" r="r" b="b"/>
              <a:pathLst>
                <a:path w="500379" h="408939">
                  <a:moveTo>
                    <a:pt x="431800" y="0"/>
                  </a:moveTo>
                  <a:lnTo>
                    <a:pt x="68072" y="0"/>
                  </a:lnTo>
                  <a:lnTo>
                    <a:pt x="41576" y="5349"/>
                  </a:lnTo>
                  <a:lnTo>
                    <a:pt x="19938" y="19938"/>
                  </a:lnTo>
                  <a:lnTo>
                    <a:pt x="5349" y="41576"/>
                  </a:lnTo>
                  <a:lnTo>
                    <a:pt x="0" y="68071"/>
                  </a:lnTo>
                  <a:lnTo>
                    <a:pt x="0" y="340360"/>
                  </a:lnTo>
                  <a:lnTo>
                    <a:pt x="5349" y="366855"/>
                  </a:lnTo>
                  <a:lnTo>
                    <a:pt x="19938" y="388492"/>
                  </a:lnTo>
                  <a:lnTo>
                    <a:pt x="41576" y="403082"/>
                  </a:lnTo>
                  <a:lnTo>
                    <a:pt x="68072" y="408431"/>
                  </a:lnTo>
                  <a:lnTo>
                    <a:pt x="431800" y="408431"/>
                  </a:lnTo>
                  <a:lnTo>
                    <a:pt x="458295" y="403082"/>
                  </a:lnTo>
                  <a:lnTo>
                    <a:pt x="479933" y="388493"/>
                  </a:lnTo>
                  <a:lnTo>
                    <a:pt x="494522" y="366855"/>
                  </a:lnTo>
                  <a:lnTo>
                    <a:pt x="499872" y="340360"/>
                  </a:lnTo>
                  <a:lnTo>
                    <a:pt x="499872" y="68071"/>
                  </a:lnTo>
                  <a:lnTo>
                    <a:pt x="494522" y="41576"/>
                  </a:lnTo>
                  <a:lnTo>
                    <a:pt x="479933" y="19938"/>
                  </a:lnTo>
                  <a:lnTo>
                    <a:pt x="458295" y="5349"/>
                  </a:lnTo>
                  <a:lnTo>
                    <a:pt x="431800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28997" y="1843151"/>
              <a:ext cx="192024" cy="27432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252971" y="2022347"/>
              <a:ext cx="5384495" cy="946785"/>
            </a:xfrm>
            <a:custGeom>
              <a:avLst/>
              <a:gdLst/>
              <a:ahLst/>
              <a:cxnLst/>
              <a:rect l="l" t="t" r="r" b="b"/>
              <a:pathLst>
                <a:path w="3057525" h="946785">
                  <a:moveTo>
                    <a:pt x="2899409" y="0"/>
                  </a:moveTo>
                  <a:lnTo>
                    <a:pt x="157733" y="0"/>
                  </a:lnTo>
                  <a:lnTo>
                    <a:pt x="107874" y="8040"/>
                  </a:lnTo>
                  <a:lnTo>
                    <a:pt x="64574" y="30431"/>
                  </a:lnTo>
                  <a:lnTo>
                    <a:pt x="30431" y="64574"/>
                  </a:lnTo>
                  <a:lnTo>
                    <a:pt x="8040" y="107874"/>
                  </a:lnTo>
                  <a:lnTo>
                    <a:pt x="0" y="157734"/>
                  </a:lnTo>
                  <a:lnTo>
                    <a:pt x="0" y="788669"/>
                  </a:lnTo>
                  <a:lnTo>
                    <a:pt x="8040" y="838529"/>
                  </a:lnTo>
                  <a:lnTo>
                    <a:pt x="30431" y="881829"/>
                  </a:lnTo>
                  <a:lnTo>
                    <a:pt x="64574" y="915972"/>
                  </a:lnTo>
                  <a:lnTo>
                    <a:pt x="107874" y="938363"/>
                  </a:lnTo>
                  <a:lnTo>
                    <a:pt x="157733" y="946403"/>
                  </a:lnTo>
                  <a:lnTo>
                    <a:pt x="2899409" y="946403"/>
                  </a:lnTo>
                  <a:lnTo>
                    <a:pt x="2949269" y="938363"/>
                  </a:lnTo>
                  <a:lnTo>
                    <a:pt x="2992569" y="915972"/>
                  </a:lnTo>
                  <a:lnTo>
                    <a:pt x="3026712" y="881829"/>
                  </a:lnTo>
                  <a:lnTo>
                    <a:pt x="3049103" y="838529"/>
                  </a:lnTo>
                  <a:lnTo>
                    <a:pt x="3057144" y="788669"/>
                  </a:lnTo>
                  <a:lnTo>
                    <a:pt x="3057144" y="157734"/>
                  </a:lnTo>
                  <a:lnTo>
                    <a:pt x="3049103" y="107874"/>
                  </a:lnTo>
                  <a:lnTo>
                    <a:pt x="3026712" y="64574"/>
                  </a:lnTo>
                  <a:lnTo>
                    <a:pt x="2992569" y="30431"/>
                  </a:lnTo>
                  <a:lnTo>
                    <a:pt x="2949269" y="8040"/>
                  </a:lnTo>
                  <a:lnTo>
                    <a:pt x="2899409" y="0"/>
                  </a:lnTo>
                  <a:close/>
                </a:path>
              </a:pathLst>
            </a:custGeom>
            <a:solidFill>
              <a:srgbClr val="A39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41717" y="2221991"/>
              <a:ext cx="1378966" cy="2743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93035" y="2243499"/>
              <a:ext cx="1980565" cy="27432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252971" y="3121152"/>
              <a:ext cx="5389245" cy="509270"/>
            </a:xfrm>
            <a:custGeom>
              <a:avLst/>
              <a:gdLst/>
              <a:ahLst/>
              <a:cxnLst/>
              <a:rect l="l" t="t" r="r" b="b"/>
              <a:pathLst>
                <a:path w="5389245" h="509270">
                  <a:moveTo>
                    <a:pt x="5304028" y="0"/>
                  </a:moveTo>
                  <a:lnTo>
                    <a:pt x="84836" y="0"/>
                  </a:lnTo>
                  <a:lnTo>
                    <a:pt x="51810" y="6665"/>
                  </a:lnTo>
                  <a:lnTo>
                    <a:pt x="24844" y="24844"/>
                  </a:lnTo>
                  <a:lnTo>
                    <a:pt x="6665" y="51810"/>
                  </a:lnTo>
                  <a:lnTo>
                    <a:pt x="0" y="84836"/>
                  </a:lnTo>
                  <a:lnTo>
                    <a:pt x="0" y="424180"/>
                  </a:lnTo>
                  <a:lnTo>
                    <a:pt x="6665" y="457205"/>
                  </a:lnTo>
                  <a:lnTo>
                    <a:pt x="24844" y="484171"/>
                  </a:lnTo>
                  <a:lnTo>
                    <a:pt x="51810" y="502350"/>
                  </a:lnTo>
                  <a:lnTo>
                    <a:pt x="84836" y="509016"/>
                  </a:lnTo>
                  <a:lnTo>
                    <a:pt x="5304028" y="509016"/>
                  </a:lnTo>
                  <a:lnTo>
                    <a:pt x="5337053" y="502350"/>
                  </a:lnTo>
                  <a:lnTo>
                    <a:pt x="5364019" y="484171"/>
                  </a:lnTo>
                  <a:lnTo>
                    <a:pt x="5382198" y="457205"/>
                  </a:lnTo>
                  <a:lnTo>
                    <a:pt x="5388863" y="424180"/>
                  </a:lnTo>
                  <a:lnTo>
                    <a:pt x="5388863" y="84836"/>
                  </a:lnTo>
                  <a:lnTo>
                    <a:pt x="5382198" y="51810"/>
                  </a:lnTo>
                  <a:lnTo>
                    <a:pt x="5364019" y="24844"/>
                  </a:lnTo>
                  <a:lnTo>
                    <a:pt x="5337053" y="6665"/>
                  </a:lnTo>
                  <a:lnTo>
                    <a:pt x="5304028" y="0"/>
                  </a:lnTo>
                  <a:close/>
                </a:path>
              </a:pathLst>
            </a:custGeom>
            <a:solidFill>
              <a:srgbClr val="A39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38694" y="3239134"/>
              <a:ext cx="3318002" cy="2743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54521" y="2634869"/>
              <a:ext cx="624154" cy="63125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272783" y="3982212"/>
              <a:ext cx="5389245" cy="1251585"/>
            </a:xfrm>
            <a:custGeom>
              <a:avLst/>
              <a:gdLst/>
              <a:ahLst/>
              <a:cxnLst/>
              <a:rect l="l" t="t" r="r" b="b"/>
              <a:pathLst>
                <a:path w="5389245" h="1251585">
                  <a:moveTo>
                    <a:pt x="5180330" y="0"/>
                  </a:moveTo>
                  <a:lnTo>
                    <a:pt x="208533" y="0"/>
                  </a:lnTo>
                  <a:lnTo>
                    <a:pt x="160713" y="5506"/>
                  </a:lnTo>
                  <a:lnTo>
                    <a:pt x="116817" y="21192"/>
                  </a:lnTo>
                  <a:lnTo>
                    <a:pt x="78098" y="45806"/>
                  </a:lnTo>
                  <a:lnTo>
                    <a:pt x="45806" y="78098"/>
                  </a:lnTo>
                  <a:lnTo>
                    <a:pt x="21192" y="116817"/>
                  </a:lnTo>
                  <a:lnTo>
                    <a:pt x="5506" y="160713"/>
                  </a:lnTo>
                  <a:lnTo>
                    <a:pt x="0" y="208533"/>
                  </a:lnTo>
                  <a:lnTo>
                    <a:pt x="0" y="1042669"/>
                  </a:lnTo>
                  <a:lnTo>
                    <a:pt x="5506" y="1090490"/>
                  </a:lnTo>
                  <a:lnTo>
                    <a:pt x="21192" y="1134386"/>
                  </a:lnTo>
                  <a:lnTo>
                    <a:pt x="45806" y="1173105"/>
                  </a:lnTo>
                  <a:lnTo>
                    <a:pt x="78098" y="1205397"/>
                  </a:lnTo>
                  <a:lnTo>
                    <a:pt x="116817" y="1230011"/>
                  </a:lnTo>
                  <a:lnTo>
                    <a:pt x="160713" y="1245697"/>
                  </a:lnTo>
                  <a:lnTo>
                    <a:pt x="208533" y="1251204"/>
                  </a:lnTo>
                  <a:lnTo>
                    <a:pt x="5180330" y="1251204"/>
                  </a:lnTo>
                  <a:lnTo>
                    <a:pt x="5228150" y="1245697"/>
                  </a:lnTo>
                  <a:lnTo>
                    <a:pt x="5272046" y="1230011"/>
                  </a:lnTo>
                  <a:lnTo>
                    <a:pt x="5310765" y="1205397"/>
                  </a:lnTo>
                  <a:lnTo>
                    <a:pt x="5343057" y="1173105"/>
                  </a:lnTo>
                  <a:lnTo>
                    <a:pt x="5367671" y="1134386"/>
                  </a:lnTo>
                  <a:lnTo>
                    <a:pt x="5383357" y="1090490"/>
                  </a:lnTo>
                  <a:lnTo>
                    <a:pt x="5388864" y="1042669"/>
                  </a:lnTo>
                  <a:lnTo>
                    <a:pt x="5388864" y="208533"/>
                  </a:lnTo>
                  <a:lnTo>
                    <a:pt x="5383357" y="160713"/>
                  </a:lnTo>
                  <a:lnTo>
                    <a:pt x="5367671" y="116817"/>
                  </a:lnTo>
                  <a:lnTo>
                    <a:pt x="5343057" y="78098"/>
                  </a:lnTo>
                  <a:lnTo>
                    <a:pt x="5310765" y="45806"/>
                  </a:lnTo>
                  <a:lnTo>
                    <a:pt x="5272046" y="21192"/>
                  </a:lnTo>
                  <a:lnTo>
                    <a:pt x="5228150" y="5506"/>
                  </a:lnTo>
                  <a:lnTo>
                    <a:pt x="5180330" y="0"/>
                  </a:lnTo>
                  <a:close/>
                </a:path>
              </a:pathLst>
            </a:custGeom>
            <a:solidFill>
              <a:srgbClr val="A39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44995" y="4333697"/>
              <a:ext cx="3043174" cy="2746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93046" y="4333697"/>
              <a:ext cx="1277874" cy="27462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572622" y="4333697"/>
              <a:ext cx="1064844" cy="27462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86955" y="4608575"/>
              <a:ext cx="3642867" cy="2743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433939" y="4608575"/>
              <a:ext cx="716533" cy="2743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34252" y="3321951"/>
              <a:ext cx="939571" cy="95831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96240" y="1092708"/>
              <a:ext cx="5558155" cy="408940"/>
            </a:xfrm>
            <a:custGeom>
              <a:avLst/>
              <a:gdLst/>
              <a:ahLst/>
              <a:cxnLst/>
              <a:rect l="l" t="t" r="r" b="b"/>
              <a:pathLst>
                <a:path w="5558155" h="408940">
                  <a:moveTo>
                    <a:pt x="5489956" y="0"/>
                  </a:moveTo>
                  <a:lnTo>
                    <a:pt x="68072" y="0"/>
                  </a:lnTo>
                  <a:lnTo>
                    <a:pt x="41576" y="5349"/>
                  </a:lnTo>
                  <a:lnTo>
                    <a:pt x="19939" y="19938"/>
                  </a:lnTo>
                  <a:lnTo>
                    <a:pt x="5349" y="41576"/>
                  </a:lnTo>
                  <a:lnTo>
                    <a:pt x="0" y="68071"/>
                  </a:lnTo>
                  <a:lnTo>
                    <a:pt x="0" y="340359"/>
                  </a:lnTo>
                  <a:lnTo>
                    <a:pt x="5349" y="366855"/>
                  </a:lnTo>
                  <a:lnTo>
                    <a:pt x="19939" y="388492"/>
                  </a:lnTo>
                  <a:lnTo>
                    <a:pt x="41576" y="403082"/>
                  </a:lnTo>
                  <a:lnTo>
                    <a:pt x="68072" y="408431"/>
                  </a:lnTo>
                  <a:lnTo>
                    <a:pt x="5489956" y="408431"/>
                  </a:lnTo>
                  <a:lnTo>
                    <a:pt x="5516451" y="403082"/>
                  </a:lnTo>
                  <a:lnTo>
                    <a:pt x="5538089" y="388492"/>
                  </a:lnTo>
                  <a:lnTo>
                    <a:pt x="5552678" y="366855"/>
                  </a:lnTo>
                  <a:lnTo>
                    <a:pt x="5558028" y="340359"/>
                  </a:lnTo>
                  <a:lnTo>
                    <a:pt x="5558028" y="68071"/>
                  </a:lnTo>
                  <a:lnTo>
                    <a:pt x="5552678" y="41576"/>
                  </a:lnTo>
                  <a:lnTo>
                    <a:pt x="5538089" y="19938"/>
                  </a:lnTo>
                  <a:lnTo>
                    <a:pt x="5516451" y="5349"/>
                  </a:lnTo>
                  <a:lnTo>
                    <a:pt x="5489956" y="0"/>
                  </a:lnTo>
                  <a:close/>
                </a:path>
              </a:pathLst>
            </a:custGeom>
            <a:solidFill>
              <a:srgbClr val="0D3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8652" y="1157986"/>
              <a:ext cx="5464429" cy="27432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88620" y="1549908"/>
              <a:ext cx="5558155" cy="768350"/>
            </a:xfrm>
            <a:custGeom>
              <a:avLst/>
              <a:gdLst/>
              <a:ahLst/>
              <a:cxnLst/>
              <a:rect l="l" t="t" r="r" b="b"/>
              <a:pathLst>
                <a:path w="5558155" h="768350">
                  <a:moveTo>
                    <a:pt x="0" y="128015"/>
                  </a:moveTo>
                  <a:lnTo>
                    <a:pt x="10060" y="78170"/>
                  </a:lnTo>
                  <a:lnTo>
                    <a:pt x="37495" y="37480"/>
                  </a:lnTo>
                  <a:lnTo>
                    <a:pt x="78186" y="10054"/>
                  </a:lnTo>
                  <a:lnTo>
                    <a:pt x="128015" y="0"/>
                  </a:lnTo>
                  <a:lnTo>
                    <a:pt x="5430012" y="0"/>
                  </a:lnTo>
                  <a:lnTo>
                    <a:pt x="5479857" y="10054"/>
                  </a:lnTo>
                  <a:lnTo>
                    <a:pt x="5520547" y="37480"/>
                  </a:lnTo>
                  <a:lnTo>
                    <a:pt x="5547973" y="78170"/>
                  </a:lnTo>
                  <a:lnTo>
                    <a:pt x="5558028" y="128015"/>
                  </a:lnTo>
                  <a:lnTo>
                    <a:pt x="5558028" y="640079"/>
                  </a:lnTo>
                  <a:lnTo>
                    <a:pt x="5547973" y="689925"/>
                  </a:lnTo>
                  <a:lnTo>
                    <a:pt x="5520547" y="730615"/>
                  </a:lnTo>
                  <a:lnTo>
                    <a:pt x="5479857" y="758041"/>
                  </a:lnTo>
                  <a:lnTo>
                    <a:pt x="5430012" y="768095"/>
                  </a:lnTo>
                  <a:lnTo>
                    <a:pt x="128015" y="768095"/>
                  </a:lnTo>
                  <a:lnTo>
                    <a:pt x="78186" y="758041"/>
                  </a:lnTo>
                  <a:lnTo>
                    <a:pt x="37495" y="730615"/>
                  </a:lnTo>
                  <a:lnTo>
                    <a:pt x="10060" y="689925"/>
                  </a:lnTo>
                  <a:lnTo>
                    <a:pt x="0" y="640079"/>
                  </a:lnTo>
                  <a:lnTo>
                    <a:pt x="0" y="128015"/>
                  </a:lnTo>
                  <a:close/>
                </a:path>
              </a:pathLst>
            </a:custGeom>
            <a:ln w="12192">
              <a:solidFill>
                <a:srgbClr val="21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69563" y="2391155"/>
              <a:ext cx="2212975" cy="809625"/>
            </a:xfrm>
            <a:custGeom>
              <a:avLst/>
              <a:gdLst/>
              <a:ahLst/>
              <a:cxnLst/>
              <a:rect l="l" t="t" r="r" b="b"/>
              <a:pathLst>
                <a:path w="2212975" h="809625">
                  <a:moveTo>
                    <a:pt x="2077974" y="0"/>
                  </a:moveTo>
                  <a:lnTo>
                    <a:pt x="134874" y="0"/>
                  </a:lnTo>
                  <a:lnTo>
                    <a:pt x="92220" y="6870"/>
                  </a:lnTo>
                  <a:lnTo>
                    <a:pt x="55193" y="26005"/>
                  </a:lnTo>
                  <a:lnTo>
                    <a:pt x="26005" y="55193"/>
                  </a:lnTo>
                  <a:lnTo>
                    <a:pt x="6870" y="92220"/>
                  </a:lnTo>
                  <a:lnTo>
                    <a:pt x="0" y="134874"/>
                  </a:lnTo>
                  <a:lnTo>
                    <a:pt x="0" y="674370"/>
                  </a:lnTo>
                  <a:lnTo>
                    <a:pt x="6870" y="717023"/>
                  </a:lnTo>
                  <a:lnTo>
                    <a:pt x="26005" y="754050"/>
                  </a:lnTo>
                  <a:lnTo>
                    <a:pt x="55193" y="783238"/>
                  </a:lnTo>
                  <a:lnTo>
                    <a:pt x="92220" y="802373"/>
                  </a:lnTo>
                  <a:lnTo>
                    <a:pt x="134874" y="809244"/>
                  </a:lnTo>
                  <a:lnTo>
                    <a:pt x="2077974" y="809244"/>
                  </a:lnTo>
                  <a:lnTo>
                    <a:pt x="2120627" y="802373"/>
                  </a:lnTo>
                  <a:lnTo>
                    <a:pt x="2157654" y="783238"/>
                  </a:lnTo>
                  <a:lnTo>
                    <a:pt x="2186842" y="754050"/>
                  </a:lnTo>
                  <a:lnTo>
                    <a:pt x="2205977" y="717023"/>
                  </a:lnTo>
                  <a:lnTo>
                    <a:pt x="2212848" y="674370"/>
                  </a:lnTo>
                  <a:lnTo>
                    <a:pt x="2212848" y="134874"/>
                  </a:lnTo>
                  <a:lnTo>
                    <a:pt x="2205977" y="92220"/>
                  </a:lnTo>
                  <a:lnTo>
                    <a:pt x="2186842" y="55193"/>
                  </a:lnTo>
                  <a:lnTo>
                    <a:pt x="2157654" y="26005"/>
                  </a:lnTo>
                  <a:lnTo>
                    <a:pt x="2120627" y="6870"/>
                  </a:lnTo>
                  <a:lnTo>
                    <a:pt x="2077974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28922" y="2522474"/>
              <a:ext cx="1438910" cy="27432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2327" y="2796793"/>
              <a:ext cx="1792858" cy="274320"/>
            </a:xfrm>
            <a:prstGeom prst="rect">
              <a:avLst/>
            </a:prstGeom>
          </p:spPr>
        </p:pic>
      </p:grp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284988" y="297179"/>
            <a:ext cx="10436860" cy="462280"/>
          </a:xfrm>
          <a:prstGeom prst="rect">
            <a:avLst/>
          </a:prstGeom>
          <a:solidFill>
            <a:srgbClr val="213976"/>
          </a:solidFill>
        </p:spPr>
        <p:txBody>
          <a:bodyPr vert="horz" wrap="square" lIns="0" tIns="9080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715"/>
              </a:spcBef>
            </a:pPr>
            <a:r>
              <a:rPr spc="25" dirty="0"/>
              <a:t>ЭКСПЕРТЫ</a:t>
            </a:r>
            <a:r>
              <a:rPr spc="-35" dirty="0"/>
              <a:t> </a:t>
            </a:r>
            <a:r>
              <a:rPr spc="15" dirty="0"/>
              <a:t>ДЕМОНСТРАЦИОННОГО</a:t>
            </a:r>
            <a:r>
              <a:rPr spc="-55" dirty="0"/>
              <a:t> </a:t>
            </a:r>
            <a:r>
              <a:rPr spc="20" dirty="0"/>
              <a:t>ЭКЗАМЕНА</a:t>
            </a:r>
          </a:p>
        </p:txBody>
      </p:sp>
      <p:grpSp>
        <p:nvGrpSpPr>
          <p:cNvPr id="46" name="object 46"/>
          <p:cNvGrpSpPr/>
          <p:nvPr/>
        </p:nvGrpSpPr>
        <p:grpSpPr>
          <a:xfrm>
            <a:off x="3349752" y="3279647"/>
            <a:ext cx="2214880" cy="684530"/>
            <a:chOff x="3349752" y="3279647"/>
            <a:chExt cx="2214880" cy="684530"/>
          </a:xfrm>
        </p:grpSpPr>
        <p:sp>
          <p:nvSpPr>
            <p:cNvPr id="47" name="object 47"/>
            <p:cNvSpPr/>
            <p:nvPr/>
          </p:nvSpPr>
          <p:spPr>
            <a:xfrm>
              <a:off x="3349752" y="3279647"/>
              <a:ext cx="2214880" cy="684530"/>
            </a:xfrm>
            <a:custGeom>
              <a:avLst/>
              <a:gdLst/>
              <a:ahLst/>
              <a:cxnLst/>
              <a:rect l="l" t="t" r="r" b="b"/>
              <a:pathLst>
                <a:path w="2214879" h="684529">
                  <a:moveTo>
                    <a:pt x="2100326" y="0"/>
                  </a:moveTo>
                  <a:lnTo>
                    <a:pt x="114046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29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6" y="684276"/>
                  </a:lnTo>
                  <a:lnTo>
                    <a:pt x="2100326" y="684276"/>
                  </a:lnTo>
                  <a:lnTo>
                    <a:pt x="2144720" y="675314"/>
                  </a:lnTo>
                  <a:lnTo>
                    <a:pt x="2180971" y="650875"/>
                  </a:lnTo>
                  <a:lnTo>
                    <a:pt x="2205410" y="614624"/>
                  </a:lnTo>
                  <a:lnTo>
                    <a:pt x="2214372" y="570229"/>
                  </a:lnTo>
                  <a:lnTo>
                    <a:pt x="2214372" y="114046"/>
                  </a:lnTo>
                  <a:lnTo>
                    <a:pt x="2205410" y="69651"/>
                  </a:lnTo>
                  <a:lnTo>
                    <a:pt x="2180971" y="33400"/>
                  </a:lnTo>
                  <a:lnTo>
                    <a:pt x="2144720" y="8961"/>
                  </a:lnTo>
                  <a:lnTo>
                    <a:pt x="2100326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42258" y="3348862"/>
              <a:ext cx="1380616" cy="27431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62070" y="3623182"/>
              <a:ext cx="1289812" cy="274319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3368040" y="4037076"/>
            <a:ext cx="2214880" cy="867410"/>
            <a:chOff x="3368040" y="4037076"/>
            <a:chExt cx="2214880" cy="867410"/>
          </a:xfrm>
        </p:grpSpPr>
        <p:sp>
          <p:nvSpPr>
            <p:cNvPr id="51" name="object 51"/>
            <p:cNvSpPr/>
            <p:nvPr/>
          </p:nvSpPr>
          <p:spPr>
            <a:xfrm>
              <a:off x="3368040" y="4037076"/>
              <a:ext cx="2214880" cy="867410"/>
            </a:xfrm>
            <a:custGeom>
              <a:avLst/>
              <a:gdLst/>
              <a:ahLst/>
              <a:cxnLst/>
              <a:rect l="l" t="t" r="r" b="b"/>
              <a:pathLst>
                <a:path w="2214879" h="867410">
                  <a:moveTo>
                    <a:pt x="2069846" y="0"/>
                  </a:moveTo>
                  <a:lnTo>
                    <a:pt x="144525" y="0"/>
                  </a:lnTo>
                  <a:lnTo>
                    <a:pt x="98868" y="7374"/>
                  </a:lnTo>
                  <a:lnTo>
                    <a:pt x="59198" y="27903"/>
                  </a:lnTo>
                  <a:lnTo>
                    <a:pt x="27903" y="59198"/>
                  </a:lnTo>
                  <a:lnTo>
                    <a:pt x="7374" y="98868"/>
                  </a:lnTo>
                  <a:lnTo>
                    <a:pt x="0" y="144525"/>
                  </a:lnTo>
                  <a:lnTo>
                    <a:pt x="0" y="722630"/>
                  </a:lnTo>
                  <a:lnTo>
                    <a:pt x="7374" y="768287"/>
                  </a:lnTo>
                  <a:lnTo>
                    <a:pt x="27903" y="807957"/>
                  </a:lnTo>
                  <a:lnTo>
                    <a:pt x="59198" y="839252"/>
                  </a:lnTo>
                  <a:lnTo>
                    <a:pt x="98868" y="859781"/>
                  </a:lnTo>
                  <a:lnTo>
                    <a:pt x="144525" y="867156"/>
                  </a:lnTo>
                  <a:lnTo>
                    <a:pt x="2069846" y="867156"/>
                  </a:lnTo>
                  <a:lnTo>
                    <a:pt x="2115503" y="859781"/>
                  </a:lnTo>
                  <a:lnTo>
                    <a:pt x="2155173" y="839252"/>
                  </a:lnTo>
                  <a:lnTo>
                    <a:pt x="2186468" y="807957"/>
                  </a:lnTo>
                  <a:lnTo>
                    <a:pt x="2206997" y="768287"/>
                  </a:lnTo>
                  <a:lnTo>
                    <a:pt x="2214372" y="722630"/>
                  </a:lnTo>
                  <a:lnTo>
                    <a:pt x="2214372" y="144525"/>
                  </a:lnTo>
                  <a:lnTo>
                    <a:pt x="2206997" y="98868"/>
                  </a:lnTo>
                  <a:lnTo>
                    <a:pt x="2186468" y="59198"/>
                  </a:lnTo>
                  <a:lnTo>
                    <a:pt x="2155173" y="27903"/>
                  </a:lnTo>
                  <a:lnTo>
                    <a:pt x="2115503" y="7374"/>
                  </a:lnTo>
                  <a:lnTo>
                    <a:pt x="2069846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69918" y="4059377"/>
              <a:ext cx="751027" cy="27462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92906" y="4334256"/>
              <a:ext cx="1718310" cy="27431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25138" y="4608576"/>
              <a:ext cx="1001102" cy="274319"/>
            </a:xfrm>
            <a:prstGeom prst="rect">
              <a:avLst/>
            </a:prstGeom>
          </p:spPr>
        </p:pic>
      </p:grpSp>
      <p:pic>
        <p:nvPicPr>
          <p:cNvPr id="70" name="object 7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0983468" y="204215"/>
            <a:ext cx="911351" cy="822959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669543" y="5610986"/>
            <a:ext cx="5400040" cy="1030605"/>
            <a:chOff x="6266688" y="5516879"/>
            <a:chExt cx="5400040" cy="1030605"/>
          </a:xfrm>
        </p:grpSpPr>
        <p:sp>
          <p:nvSpPr>
            <p:cNvPr id="72" name="object 72"/>
            <p:cNvSpPr/>
            <p:nvPr/>
          </p:nvSpPr>
          <p:spPr>
            <a:xfrm>
              <a:off x="6271260" y="5521451"/>
              <a:ext cx="5390515" cy="1021080"/>
            </a:xfrm>
            <a:custGeom>
              <a:avLst/>
              <a:gdLst/>
              <a:ahLst/>
              <a:cxnLst/>
              <a:rect l="l" t="t" r="r" b="b"/>
              <a:pathLst>
                <a:path w="5390515" h="1021079">
                  <a:moveTo>
                    <a:pt x="0" y="170180"/>
                  </a:moveTo>
                  <a:lnTo>
                    <a:pt x="6079" y="124937"/>
                  </a:lnTo>
                  <a:lnTo>
                    <a:pt x="23236" y="84284"/>
                  </a:lnTo>
                  <a:lnTo>
                    <a:pt x="49847" y="49842"/>
                  </a:lnTo>
                  <a:lnTo>
                    <a:pt x="84290" y="23233"/>
                  </a:lnTo>
                  <a:lnTo>
                    <a:pt x="124942" y="6078"/>
                  </a:lnTo>
                  <a:lnTo>
                    <a:pt x="170179" y="0"/>
                  </a:lnTo>
                  <a:lnTo>
                    <a:pt x="5220208" y="0"/>
                  </a:lnTo>
                  <a:lnTo>
                    <a:pt x="5265445" y="6078"/>
                  </a:lnTo>
                  <a:lnTo>
                    <a:pt x="5306097" y="23233"/>
                  </a:lnTo>
                  <a:lnTo>
                    <a:pt x="5340540" y="49842"/>
                  </a:lnTo>
                  <a:lnTo>
                    <a:pt x="5367151" y="84284"/>
                  </a:lnTo>
                  <a:lnTo>
                    <a:pt x="5384308" y="124937"/>
                  </a:lnTo>
                  <a:lnTo>
                    <a:pt x="5390388" y="170180"/>
                  </a:lnTo>
                  <a:lnTo>
                    <a:pt x="5390388" y="850900"/>
                  </a:lnTo>
                  <a:lnTo>
                    <a:pt x="5384308" y="896137"/>
                  </a:lnTo>
                  <a:lnTo>
                    <a:pt x="5367151" y="936789"/>
                  </a:lnTo>
                  <a:lnTo>
                    <a:pt x="5340540" y="971232"/>
                  </a:lnTo>
                  <a:lnTo>
                    <a:pt x="5306097" y="997843"/>
                  </a:lnTo>
                  <a:lnTo>
                    <a:pt x="5265445" y="1015000"/>
                  </a:lnTo>
                  <a:lnTo>
                    <a:pt x="5220208" y="1021080"/>
                  </a:lnTo>
                  <a:lnTo>
                    <a:pt x="170179" y="1021080"/>
                  </a:lnTo>
                  <a:lnTo>
                    <a:pt x="124942" y="1015000"/>
                  </a:lnTo>
                  <a:lnTo>
                    <a:pt x="84290" y="997843"/>
                  </a:lnTo>
                  <a:lnTo>
                    <a:pt x="49847" y="971232"/>
                  </a:lnTo>
                  <a:lnTo>
                    <a:pt x="23236" y="936789"/>
                  </a:lnTo>
                  <a:lnTo>
                    <a:pt x="6079" y="896137"/>
                  </a:lnTo>
                  <a:lnTo>
                    <a:pt x="0" y="850900"/>
                  </a:lnTo>
                  <a:lnTo>
                    <a:pt x="0" y="170180"/>
                  </a:lnTo>
                  <a:close/>
                </a:path>
              </a:pathLst>
            </a:custGeom>
            <a:ln w="9144">
              <a:solidFill>
                <a:srgbClr val="21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31915" y="5618073"/>
              <a:ext cx="5219700" cy="27432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324979" y="5892393"/>
              <a:ext cx="1473073" cy="27432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705977" y="5892393"/>
              <a:ext cx="1593977" cy="27432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193782" y="5892393"/>
              <a:ext cx="518159" cy="27432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581011" y="6166408"/>
              <a:ext cx="2873882" cy="274624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6271259" y="1088136"/>
            <a:ext cx="5390515" cy="425450"/>
            <a:chOff x="6271259" y="1088136"/>
            <a:chExt cx="5390515" cy="425450"/>
          </a:xfrm>
        </p:grpSpPr>
        <p:sp>
          <p:nvSpPr>
            <p:cNvPr id="79" name="object 79"/>
            <p:cNvSpPr/>
            <p:nvPr/>
          </p:nvSpPr>
          <p:spPr>
            <a:xfrm>
              <a:off x="6271259" y="1088136"/>
              <a:ext cx="5390515" cy="425450"/>
            </a:xfrm>
            <a:custGeom>
              <a:avLst/>
              <a:gdLst/>
              <a:ahLst/>
              <a:cxnLst/>
              <a:rect l="l" t="t" r="r" b="b"/>
              <a:pathLst>
                <a:path w="5390515" h="425450">
                  <a:moveTo>
                    <a:pt x="5319521" y="0"/>
                  </a:moveTo>
                  <a:lnTo>
                    <a:pt x="70865" y="0"/>
                  </a:lnTo>
                  <a:lnTo>
                    <a:pt x="43291" y="5572"/>
                  </a:lnTo>
                  <a:lnTo>
                    <a:pt x="20764" y="20764"/>
                  </a:lnTo>
                  <a:lnTo>
                    <a:pt x="5572" y="43291"/>
                  </a:lnTo>
                  <a:lnTo>
                    <a:pt x="0" y="70865"/>
                  </a:lnTo>
                  <a:lnTo>
                    <a:pt x="0" y="354329"/>
                  </a:lnTo>
                  <a:lnTo>
                    <a:pt x="5572" y="381904"/>
                  </a:lnTo>
                  <a:lnTo>
                    <a:pt x="20764" y="404431"/>
                  </a:lnTo>
                  <a:lnTo>
                    <a:pt x="43291" y="419623"/>
                  </a:lnTo>
                  <a:lnTo>
                    <a:pt x="70865" y="425196"/>
                  </a:lnTo>
                  <a:lnTo>
                    <a:pt x="5319521" y="425196"/>
                  </a:lnTo>
                  <a:lnTo>
                    <a:pt x="5347096" y="419623"/>
                  </a:lnTo>
                  <a:lnTo>
                    <a:pt x="5369623" y="404431"/>
                  </a:lnTo>
                  <a:lnTo>
                    <a:pt x="5384815" y="381904"/>
                  </a:lnTo>
                  <a:lnTo>
                    <a:pt x="5390388" y="354329"/>
                  </a:lnTo>
                  <a:lnTo>
                    <a:pt x="5390388" y="70865"/>
                  </a:lnTo>
                  <a:lnTo>
                    <a:pt x="5384815" y="43291"/>
                  </a:lnTo>
                  <a:lnTo>
                    <a:pt x="5369623" y="20764"/>
                  </a:lnTo>
                  <a:lnTo>
                    <a:pt x="5347096" y="5572"/>
                  </a:lnTo>
                  <a:lnTo>
                    <a:pt x="5319521" y="0"/>
                  </a:lnTo>
                  <a:close/>
                </a:path>
              </a:pathLst>
            </a:custGeom>
            <a:solidFill>
              <a:srgbClr val="0D3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192644" y="1154938"/>
              <a:ext cx="3658997" cy="2895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дзаголовок 2"/>
          <p:cNvSpPr txBox="1">
            <a:spLocks/>
          </p:cNvSpPr>
          <p:nvPr/>
        </p:nvSpPr>
        <p:spPr>
          <a:xfrm>
            <a:off x="8791254" y="3889338"/>
            <a:ext cx="1274135" cy="438049"/>
          </a:xfrm>
          <a:prstGeom prst="rect">
            <a:avLst/>
          </a:prstGeom>
        </p:spPr>
        <p:txBody>
          <a:bodyPr vert="horz" lIns="97301" tIns="48650" rIns="97301" bIns="4865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b="1" dirty="0">
              <a:solidFill>
                <a:srgbClr val="FFFFFF"/>
              </a:solidFill>
              <a:ea typeface="Arial"/>
              <a:cs typeface="Calibri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9702" y="260651"/>
            <a:ext cx="11322393" cy="501349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а сегодняшний день обучены 190 экспертов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демонстрационного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экзамена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Arial Unicode MS"/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742421759"/>
              </p:ext>
            </p:extLst>
          </p:nvPr>
        </p:nvGraphicFramePr>
        <p:xfrm>
          <a:off x="0" y="1124744"/>
          <a:ext cx="120973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988" y="195071"/>
            <a:ext cx="11628120" cy="6446520"/>
          </a:xfrm>
          <a:custGeom>
            <a:avLst/>
            <a:gdLst/>
            <a:ahLst/>
            <a:cxnLst/>
            <a:rect l="l" t="t" r="r" b="b"/>
            <a:pathLst>
              <a:path w="11628120" h="6446520">
                <a:moveTo>
                  <a:pt x="11628120" y="0"/>
                </a:moveTo>
                <a:lnTo>
                  <a:pt x="0" y="0"/>
                </a:lnTo>
                <a:lnTo>
                  <a:pt x="0" y="6446520"/>
                </a:lnTo>
                <a:lnTo>
                  <a:pt x="11628120" y="6446520"/>
                </a:lnTo>
                <a:lnTo>
                  <a:pt x="11628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4988" y="292608"/>
            <a:ext cx="10436860" cy="339837"/>
          </a:xfrm>
          <a:prstGeom prst="rect">
            <a:avLst/>
          </a:prstGeom>
          <a:solidFill>
            <a:srgbClr val="213976"/>
          </a:solidFill>
        </p:spPr>
        <p:txBody>
          <a:bodyPr vert="horz" wrap="square" lIns="0" tIns="3175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50"/>
              </a:spcBef>
            </a:pPr>
            <a:r>
              <a:rPr sz="2000" b="1" spc="20" dirty="0">
                <a:solidFill>
                  <a:srgbClr val="FFFFFF"/>
                </a:solidFill>
                <a:latin typeface="Roboto"/>
                <a:cs typeface="Roboto"/>
              </a:rPr>
              <a:t>ЦЕНТРЫ</a:t>
            </a:r>
            <a:r>
              <a:rPr sz="2000" b="1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10" dirty="0" smtClean="0">
                <a:solidFill>
                  <a:srgbClr val="FFFFFF"/>
                </a:solidFill>
                <a:latin typeface="Roboto"/>
                <a:cs typeface="Roboto"/>
              </a:rPr>
              <a:t>ПРОВЕДЕНИЯ</a:t>
            </a:r>
            <a:r>
              <a:rPr lang="ru-RU" sz="2000" b="1" spc="10" dirty="0" smtClean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15" dirty="0" smtClean="0">
                <a:solidFill>
                  <a:srgbClr val="FFFFFF"/>
                </a:solidFill>
                <a:latin typeface="Roboto"/>
                <a:cs typeface="Roboto"/>
              </a:rPr>
              <a:t>ДЕМОНСТРАЦИОННОГО</a:t>
            </a:r>
            <a:r>
              <a:rPr sz="2000" b="1" spc="-65" dirty="0" smtClean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20" dirty="0">
                <a:solidFill>
                  <a:srgbClr val="FFFFFF"/>
                </a:solidFill>
                <a:latin typeface="Roboto"/>
                <a:cs typeface="Roboto"/>
              </a:rPr>
              <a:t>ЭКЗАМЕНА</a:t>
            </a:r>
            <a:endParaRPr sz="2000" dirty="0">
              <a:latin typeface="Roboto"/>
              <a:cs typeface="Robo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76527" y="4150740"/>
            <a:ext cx="4836160" cy="732155"/>
            <a:chOff x="1176527" y="4150740"/>
            <a:chExt cx="4836160" cy="7321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6527" y="4150740"/>
              <a:ext cx="3940810" cy="2438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527" y="4394276"/>
              <a:ext cx="3984116" cy="2441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6527" y="4638801"/>
              <a:ext cx="4836160" cy="24383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95300" y="1228344"/>
            <a:ext cx="11176000" cy="304800"/>
            <a:chOff x="495300" y="1228344"/>
            <a:chExt cx="11176000" cy="304800"/>
          </a:xfrm>
        </p:grpSpPr>
        <p:sp>
          <p:nvSpPr>
            <p:cNvPr id="9" name="object 9"/>
            <p:cNvSpPr/>
            <p:nvPr/>
          </p:nvSpPr>
          <p:spPr>
            <a:xfrm>
              <a:off x="495300" y="1231392"/>
              <a:ext cx="11176000" cy="299085"/>
            </a:xfrm>
            <a:custGeom>
              <a:avLst/>
              <a:gdLst/>
              <a:ahLst/>
              <a:cxnLst/>
              <a:rect l="l" t="t" r="r" b="b"/>
              <a:pathLst>
                <a:path w="11176000" h="299084">
                  <a:moveTo>
                    <a:pt x="11175492" y="0"/>
                  </a:moveTo>
                  <a:lnTo>
                    <a:pt x="0" y="0"/>
                  </a:lnTo>
                  <a:lnTo>
                    <a:pt x="0" y="298703"/>
                  </a:lnTo>
                  <a:lnTo>
                    <a:pt x="11175492" y="298703"/>
                  </a:lnTo>
                  <a:lnTo>
                    <a:pt x="11175492" y="0"/>
                  </a:lnTo>
                  <a:close/>
                </a:path>
              </a:pathLst>
            </a:custGeom>
            <a:solidFill>
              <a:srgbClr val="A39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1657" y="1228344"/>
              <a:ext cx="6628003" cy="30480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251813" y="5448300"/>
            <a:ext cx="4428490" cy="731520"/>
            <a:chOff x="1251813" y="5448300"/>
            <a:chExt cx="4428490" cy="73152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1813" y="5448300"/>
              <a:ext cx="3929888" cy="2438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1813" y="5692140"/>
              <a:ext cx="1851787" cy="2438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15361" y="5692140"/>
              <a:ext cx="2664714" cy="2438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1813" y="5935675"/>
              <a:ext cx="2252599" cy="2441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17697" y="5935675"/>
              <a:ext cx="957224" cy="2441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88281" y="5935675"/>
              <a:ext cx="356615" cy="24414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7138416" y="4034028"/>
            <a:ext cx="4552315" cy="975360"/>
            <a:chOff x="7138416" y="4034028"/>
            <a:chExt cx="4552315" cy="975360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38416" y="4034028"/>
              <a:ext cx="4551933" cy="2438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38416" y="4277868"/>
              <a:ext cx="4062856" cy="2438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38416" y="4521708"/>
              <a:ext cx="3982212" cy="2438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38416" y="4765548"/>
              <a:ext cx="2080768" cy="243839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07491" y="2865120"/>
            <a:ext cx="584200" cy="574675"/>
            <a:chOff x="507491" y="2865120"/>
            <a:chExt cx="584200" cy="574675"/>
          </a:xfrm>
        </p:grpSpPr>
        <p:sp>
          <p:nvSpPr>
            <p:cNvPr id="24" name="object 24"/>
            <p:cNvSpPr/>
            <p:nvPr/>
          </p:nvSpPr>
          <p:spPr>
            <a:xfrm>
              <a:off x="513587" y="2871216"/>
              <a:ext cx="571500" cy="562610"/>
            </a:xfrm>
            <a:custGeom>
              <a:avLst/>
              <a:gdLst/>
              <a:ahLst/>
              <a:cxnLst/>
              <a:rect l="l" t="t" r="r" b="b"/>
              <a:pathLst>
                <a:path w="571500" h="562610">
                  <a:moveTo>
                    <a:pt x="285750" y="0"/>
                  </a:moveTo>
                  <a:lnTo>
                    <a:pt x="239401" y="3679"/>
                  </a:lnTo>
                  <a:lnTo>
                    <a:pt x="195432" y="14331"/>
                  </a:lnTo>
                  <a:lnTo>
                    <a:pt x="154433" y="31378"/>
                  </a:lnTo>
                  <a:lnTo>
                    <a:pt x="116991" y="54242"/>
                  </a:lnTo>
                  <a:lnTo>
                    <a:pt x="83696" y="82343"/>
                  </a:lnTo>
                  <a:lnTo>
                    <a:pt x="55134" y="115104"/>
                  </a:lnTo>
                  <a:lnTo>
                    <a:pt x="31895" y="151946"/>
                  </a:lnTo>
                  <a:lnTo>
                    <a:pt x="14568" y="192292"/>
                  </a:lnTo>
                  <a:lnTo>
                    <a:pt x="3740" y="235562"/>
                  </a:lnTo>
                  <a:lnTo>
                    <a:pt x="0" y="281178"/>
                  </a:lnTo>
                  <a:lnTo>
                    <a:pt x="3740" y="326793"/>
                  </a:lnTo>
                  <a:lnTo>
                    <a:pt x="14568" y="370063"/>
                  </a:lnTo>
                  <a:lnTo>
                    <a:pt x="31895" y="410409"/>
                  </a:lnTo>
                  <a:lnTo>
                    <a:pt x="55134" y="447251"/>
                  </a:lnTo>
                  <a:lnTo>
                    <a:pt x="83696" y="480012"/>
                  </a:lnTo>
                  <a:lnTo>
                    <a:pt x="116991" y="508113"/>
                  </a:lnTo>
                  <a:lnTo>
                    <a:pt x="154433" y="530977"/>
                  </a:lnTo>
                  <a:lnTo>
                    <a:pt x="195432" y="548024"/>
                  </a:lnTo>
                  <a:lnTo>
                    <a:pt x="239401" y="558676"/>
                  </a:lnTo>
                  <a:lnTo>
                    <a:pt x="285750" y="562356"/>
                  </a:lnTo>
                  <a:lnTo>
                    <a:pt x="332098" y="558676"/>
                  </a:lnTo>
                  <a:lnTo>
                    <a:pt x="376067" y="548024"/>
                  </a:lnTo>
                  <a:lnTo>
                    <a:pt x="417066" y="530977"/>
                  </a:lnTo>
                  <a:lnTo>
                    <a:pt x="454508" y="508113"/>
                  </a:lnTo>
                  <a:lnTo>
                    <a:pt x="487803" y="480012"/>
                  </a:lnTo>
                  <a:lnTo>
                    <a:pt x="516365" y="447251"/>
                  </a:lnTo>
                  <a:lnTo>
                    <a:pt x="539604" y="410409"/>
                  </a:lnTo>
                  <a:lnTo>
                    <a:pt x="556931" y="370063"/>
                  </a:lnTo>
                  <a:lnTo>
                    <a:pt x="567759" y="326793"/>
                  </a:lnTo>
                  <a:lnTo>
                    <a:pt x="571500" y="281178"/>
                  </a:lnTo>
                  <a:lnTo>
                    <a:pt x="567759" y="235562"/>
                  </a:lnTo>
                  <a:lnTo>
                    <a:pt x="556931" y="192292"/>
                  </a:lnTo>
                  <a:lnTo>
                    <a:pt x="539604" y="151946"/>
                  </a:lnTo>
                  <a:lnTo>
                    <a:pt x="516365" y="115104"/>
                  </a:lnTo>
                  <a:lnTo>
                    <a:pt x="487803" y="82343"/>
                  </a:lnTo>
                  <a:lnTo>
                    <a:pt x="454508" y="54242"/>
                  </a:lnTo>
                  <a:lnTo>
                    <a:pt x="417066" y="31378"/>
                  </a:lnTo>
                  <a:lnTo>
                    <a:pt x="376067" y="14331"/>
                  </a:lnTo>
                  <a:lnTo>
                    <a:pt x="332098" y="3679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3587" y="2871216"/>
              <a:ext cx="571500" cy="562610"/>
            </a:xfrm>
            <a:custGeom>
              <a:avLst/>
              <a:gdLst/>
              <a:ahLst/>
              <a:cxnLst/>
              <a:rect l="l" t="t" r="r" b="b"/>
              <a:pathLst>
                <a:path w="571500" h="562610">
                  <a:moveTo>
                    <a:pt x="0" y="281178"/>
                  </a:moveTo>
                  <a:lnTo>
                    <a:pt x="3740" y="235562"/>
                  </a:lnTo>
                  <a:lnTo>
                    <a:pt x="14568" y="192292"/>
                  </a:lnTo>
                  <a:lnTo>
                    <a:pt x="31895" y="151946"/>
                  </a:lnTo>
                  <a:lnTo>
                    <a:pt x="55134" y="115104"/>
                  </a:lnTo>
                  <a:lnTo>
                    <a:pt x="83696" y="82343"/>
                  </a:lnTo>
                  <a:lnTo>
                    <a:pt x="116991" y="54242"/>
                  </a:lnTo>
                  <a:lnTo>
                    <a:pt x="154433" y="31378"/>
                  </a:lnTo>
                  <a:lnTo>
                    <a:pt x="195432" y="14331"/>
                  </a:lnTo>
                  <a:lnTo>
                    <a:pt x="239401" y="3679"/>
                  </a:lnTo>
                  <a:lnTo>
                    <a:pt x="285750" y="0"/>
                  </a:lnTo>
                  <a:lnTo>
                    <a:pt x="332098" y="3679"/>
                  </a:lnTo>
                  <a:lnTo>
                    <a:pt x="376067" y="14331"/>
                  </a:lnTo>
                  <a:lnTo>
                    <a:pt x="417066" y="31378"/>
                  </a:lnTo>
                  <a:lnTo>
                    <a:pt x="454508" y="54242"/>
                  </a:lnTo>
                  <a:lnTo>
                    <a:pt x="487803" y="82343"/>
                  </a:lnTo>
                  <a:lnTo>
                    <a:pt x="516365" y="115104"/>
                  </a:lnTo>
                  <a:lnTo>
                    <a:pt x="539604" y="151946"/>
                  </a:lnTo>
                  <a:lnTo>
                    <a:pt x="556931" y="192292"/>
                  </a:lnTo>
                  <a:lnTo>
                    <a:pt x="567759" y="235562"/>
                  </a:lnTo>
                  <a:lnTo>
                    <a:pt x="571500" y="281178"/>
                  </a:lnTo>
                  <a:lnTo>
                    <a:pt x="567759" y="326793"/>
                  </a:lnTo>
                  <a:lnTo>
                    <a:pt x="556931" y="370063"/>
                  </a:lnTo>
                  <a:lnTo>
                    <a:pt x="539604" y="410409"/>
                  </a:lnTo>
                  <a:lnTo>
                    <a:pt x="516365" y="447251"/>
                  </a:lnTo>
                  <a:lnTo>
                    <a:pt x="487803" y="480012"/>
                  </a:lnTo>
                  <a:lnTo>
                    <a:pt x="454508" y="508113"/>
                  </a:lnTo>
                  <a:lnTo>
                    <a:pt x="417066" y="530977"/>
                  </a:lnTo>
                  <a:lnTo>
                    <a:pt x="376067" y="548024"/>
                  </a:lnTo>
                  <a:lnTo>
                    <a:pt x="332098" y="558676"/>
                  </a:lnTo>
                  <a:lnTo>
                    <a:pt x="285750" y="562356"/>
                  </a:lnTo>
                  <a:lnTo>
                    <a:pt x="239401" y="558676"/>
                  </a:lnTo>
                  <a:lnTo>
                    <a:pt x="195432" y="548024"/>
                  </a:lnTo>
                  <a:lnTo>
                    <a:pt x="154433" y="530977"/>
                  </a:lnTo>
                  <a:lnTo>
                    <a:pt x="116991" y="508113"/>
                  </a:lnTo>
                  <a:lnTo>
                    <a:pt x="83696" y="480012"/>
                  </a:lnTo>
                  <a:lnTo>
                    <a:pt x="55134" y="447251"/>
                  </a:lnTo>
                  <a:lnTo>
                    <a:pt x="31895" y="410409"/>
                  </a:lnTo>
                  <a:lnTo>
                    <a:pt x="14568" y="370063"/>
                  </a:lnTo>
                  <a:lnTo>
                    <a:pt x="3740" y="326793"/>
                  </a:lnTo>
                  <a:lnTo>
                    <a:pt x="0" y="281178"/>
                  </a:lnTo>
                  <a:close/>
                </a:path>
              </a:pathLst>
            </a:custGeom>
            <a:ln w="12192">
              <a:solidFill>
                <a:srgbClr val="21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1390" y="3001391"/>
              <a:ext cx="152400" cy="304800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07491" y="4219955"/>
            <a:ext cx="584200" cy="574675"/>
            <a:chOff x="507491" y="4219955"/>
            <a:chExt cx="584200" cy="574675"/>
          </a:xfrm>
        </p:grpSpPr>
        <p:sp>
          <p:nvSpPr>
            <p:cNvPr id="28" name="object 28"/>
            <p:cNvSpPr/>
            <p:nvPr/>
          </p:nvSpPr>
          <p:spPr>
            <a:xfrm>
              <a:off x="513587" y="4226051"/>
              <a:ext cx="571500" cy="562610"/>
            </a:xfrm>
            <a:custGeom>
              <a:avLst/>
              <a:gdLst/>
              <a:ahLst/>
              <a:cxnLst/>
              <a:rect l="l" t="t" r="r" b="b"/>
              <a:pathLst>
                <a:path w="571500" h="562610">
                  <a:moveTo>
                    <a:pt x="285750" y="0"/>
                  </a:moveTo>
                  <a:lnTo>
                    <a:pt x="239401" y="3679"/>
                  </a:lnTo>
                  <a:lnTo>
                    <a:pt x="195432" y="14331"/>
                  </a:lnTo>
                  <a:lnTo>
                    <a:pt x="154433" y="31378"/>
                  </a:lnTo>
                  <a:lnTo>
                    <a:pt x="116991" y="54242"/>
                  </a:lnTo>
                  <a:lnTo>
                    <a:pt x="83696" y="82343"/>
                  </a:lnTo>
                  <a:lnTo>
                    <a:pt x="55134" y="115104"/>
                  </a:lnTo>
                  <a:lnTo>
                    <a:pt x="31895" y="151946"/>
                  </a:lnTo>
                  <a:lnTo>
                    <a:pt x="14568" y="192292"/>
                  </a:lnTo>
                  <a:lnTo>
                    <a:pt x="3740" y="235562"/>
                  </a:lnTo>
                  <a:lnTo>
                    <a:pt x="0" y="281178"/>
                  </a:lnTo>
                  <a:lnTo>
                    <a:pt x="3740" y="326793"/>
                  </a:lnTo>
                  <a:lnTo>
                    <a:pt x="14568" y="370063"/>
                  </a:lnTo>
                  <a:lnTo>
                    <a:pt x="31895" y="410409"/>
                  </a:lnTo>
                  <a:lnTo>
                    <a:pt x="55134" y="447251"/>
                  </a:lnTo>
                  <a:lnTo>
                    <a:pt x="83696" y="480012"/>
                  </a:lnTo>
                  <a:lnTo>
                    <a:pt x="116991" y="508113"/>
                  </a:lnTo>
                  <a:lnTo>
                    <a:pt x="154433" y="530977"/>
                  </a:lnTo>
                  <a:lnTo>
                    <a:pt x="195432" y="548024"/>
                  </a:lnTo>
                  <a:lnTo>
                    <a:pt x="239401" y="558676"/>
                  </a:lnTo>
                  <a:lnTo>
                    <a:pt x="285750" y="562356"/>
                  </a:lnTo>
                  <a:lnTo>
                    <a:pt x="332098" y="558676"/>
                  </a:lnTo>
                  <a:lnTo>
                    <a:pt x="376067" y="548024"/>
                  </a:lnTo>
                  <a:lnTo>
                    <a:pt x="417066" y="530977"/>
                  </a:lnTo>
                  <a:lnTo>
                    <a:pt x="454508" y="508113"/>
                  </a:lnTo>
                  <a:lnTo>
                    <a:pt x="487803" y="480012"/>
                  </a:lnTo>
                  <a:lnTo>
                    <a:pt x="516365" y="447251"/>
                  </a:lnTo>
                  <a:lnTo>
                    <a:pt x="539604" y="410409"/>
                  </a:lnTo>
                  <a:lnTo>
                    <a:pt x="556931" y="370063"/>
                  </a:lnTo>
                  <a:lnTo>
                    <a:pt x="567759" y="326793"/>
                  </a:lnTo>
                  <a:lnTo>
                    <a:pt x="571500" y="281178"/>
                  </a:lnTo>
                  <a:lnTo>
                    <a:pt x="567759" y="235562"/>
                  </a:lnTo>
                  <a:lnTo>
                    <a:pt x="556931" y="192292"/>
                  </a:lnTo>
                  <a:lnTo>
                    <a:pt x="539604" y="151946"/>
                  </a:lnTo>
                  <a:lnTo>
                    <a:pt x="516365" y="115104"/>
                  </a:lnTo>
                  <a:lnTo>
                    <a:pt x="487803" y="82343"/>
                  </a:lnTo>
                  <a:lnTo>
                    <a:pt x="454508" y="54242"/>
                  </a:lnTo>
                  <a:lnTo>
                    <a:pt x="417066" y="31378"/>
                  </a:lnTo>
                  <a:lnTo>
                    <a:pt x="376067" y="14331"/>
                  </a:lnTo>
                  <a:lnTo>
                    <a:pt x="332098" y="3679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587" y="4226051"/>
              <a:ext cx="571500" cy="562610"/>
            </a:xfrm>
            <a:custGeom>
              <a:avLst/>
              <a:gdLst/>
              <a:ahLst/>
              <a:cxnLst/>
              <a:rect l="l" t="t" r="r" b="b"/>
              <a:pathLst>
                <a:path w="571500" h="562610">
                  <a:moveTo>
                    <a:pt x="0" y="281178"/>
                  </a:moveTo>
                  <a:lnTo>
                    <a:pt x="3740" y="235562"/>
                  </a:lnTo>
                  <a:lnTo>
                    <a:pt x="14568" y="192292"/>
                  </a:lnTo>
                  <a:lnTo>
                    <a:pt x="31895" y="151946"/>
                  </a:lnTo>
                  <a:lnTo>
                    <a:pt x="55134" y="115104"/>
                  </a:lnTo>
                  <a:lnTo>
                    <a:pt x="83696" y="82343"/>
                  </a:lnTo>
                  <a:lnTo>
                    <a:pt x="116991" y="54242"/>
                  </a:lnTo>
                  <a:lnTo>
                    <a:pt x="154433" y="31378"/>
                  </a:lnTo>
                  <a:lnTo>
                    <a:pt x="195432" y="14331"/>
                  </a:lnTo>
                  <a:lnTo>
                    <a:pt x="239401" y="3679"/>
                  </a:lnTo>
                  <a:lnTo>
                    <a:pt x="285750" y="0"/>
                  </a:lnTo>
                  <a:lnTo>
                    <a:pt x="332098" y="3679"/>
                  </a:lnTo>
                  <a:lnTo>
                    <a:pt x="376067" y="14331"/>
                  </a:lnTo>
                  <a:lnTo>
                    <a:pt x="417066" y="31378"/>
                  </a:lnTo>
                  <a:lnTo>
                    <a:pt x="454508" y="54242"/>
                  </a:lnTo>
                  <a:lnTo>
                    <a:pt x="487803" y="82343"/>
                  </a:lnTo>
                  <a:lnTo>
                    <a:pt x="516365" y="115104"/>
                  </a:lnTo>
                  <a:lnTo>
                    <a:pt x="539604" y="151946"/>
                  </a:lnTo>
                  <a:lnTo>
                    <a:pt x="556931" y="192292"/>
                  </a:lnTo>
                  <a:lnTo>
                    <a:pt x="567759" y="235562"/>
                  </a:lnTo>
                  <a:lnTo>
                    <a:pt x="571500" y="281178"/>
                  </a:lnTo>
                  <a:lnTo>
                    <a:pt x="567759" y="326793"/>
                  </a:lnTo>
                  <a:lnTo>
                    <a:pt x="556931" y="370063"/>
                  </a:lnTo>
                  <a:lnTo>
                    <a:pt x="539604" y="410409"/>
                  </a:lnTo>
                  <a:lnTo>
                    <a:pt x="516365" y="447251"/>
                  </a:lnTo>
                  <a:lnTo>
                    <a:pt x="487803" y="480012"/>
                  </a:lnTo>
                  <a:lnTo>
                    <a:pt x="454508" y="508113"/>
                  </a:lnTo>
                  <a:lnTo>
                    <a:pt x="417066" y="530977"/>
                  </a:lnTo>
                  <a:lnTo>
                    <a:pt x="376067" y="548024"/>
                  </a:lnTo>
                  <a:lnTo>
                    <a:pt x="332098" y="558676"/>
                  </a:lnTo>
                  <a:lnTo>
                    <a:pt x="285750" y="562356"/>
                  </a:lnTo>
                  <a:lnTo>
                    <a:pt x="239401" y="558676"/>
                  </a:lnTo>
                  <a:lnTo>
                    <a:pt x="195432" y="548024"/>
                  </a:lnTo>
                  <a:lnTo>
                    <a:pt x="154433" y="530977"/>
                  </a:lnTo>
                  <a:lnTo>
                    <a:pt x="116991" y="508113"/>
                  </a:lnTo>
                  <a:lnTo>
                    <a:pt x="83696" y="480012"/>
                  </a:lnTo>
                  <a:lnTo>
                    <a:pt x="55134" y="447251"/>
                  </a:lnTo>
                  <a:lnTo>
                    <a:pt x="31895" y="410409"/>
                  </a:lnTo>
                  <a:lnTo>
                    <a:pt x="14568" y="370063"/>
                  </a:lnTo>
                  <a:lnTo>
                    <a:pt x="3740" y="326793"/>
                  </a:lnTo>
                  <a:lnTo>
                    <a:pt x="0" y="281178"/>
                  </a:lnTo>
                  <a:close/>
                </a:path>
              </a:pathLst>
            </a:custGeom>
            <a:ln w="12192">
              <a:solidFill>
                <a:srgbClr val="21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6150" y="4355922"/>
              <a:ext cx="213360" cy="305104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507491" y="5561076"/>
            <a:ext cx="584200" cy="574675"/>
            <a:chOff x="507491" y="5561076"/>
            <a:chExt cx="584200" cy="574675"/>
          </a:xfrm>
        </p:grpSpPr>
        <p:sp>
          <p:nvSpPr>
            <p:cNvPr id="32" name="object 32"/>
            <p:cNvSpPr/>
            <p:nvPr/>
          </p:nvSpPr>
          <p:spPr>
            <a:xfrm>
              <a:off x="513587" y="5567172"/>
              <a:ext cx="571500" cy="562610"/>
            </a:xfrm>
            <a:custGeom>
              <a:avLst/>
              <a:gdLst/>
              <a:ahLst/>
              <a:cxnLst/>
              <a:rect l="l" t="t" r="r" b="b"/>
              <a:pathLst>
                <a:path w="571500" h="562610">
                  <a:moveTo>
                    <a:pt x="285750" y="0"/>
                  </a:moveTo>
                  <a:lnTo>
                    <a:pt x="239401" y="3680"/>
                  </a:lnTo>
                  <a:lnTo>
                    <a:pt x="195432" y="14334"/>
                  </a:lnTo>
                  <a:lnTo>
                    <a:pt x="154433" y="31383"/>
                  </a:lnTo>
                  <a:lnTo>
                    <a:pt x="116991" y="54249"/>
                  </a:lnTo>
                  <a:lnTo>
                    <a:pt x="83696" y="82353"/>
                  </a:lnTo>
                  <a:lnTo>
                    <a:pt x="55134" y="115115"/>
                  </a:lnTo>
                  <a:lnTo>
                    <a:pt x="31895" y="151958"/>
                  </a:lnTo>
                  <a:lnTo>
                    <a:pt x="14568" y="192301"/>
                  </a:lnTo>
                  <a:lnTo>
                    <a:pt x="3740" y="235568"/>
                  </a:lnTo>
                  <a:lnTo>
                    <a:pt x="0" y="281177"/>
                  </a:lnTo>
                  <a:lnTo>
                    <a:pt x="3740" y="326787"/>
                  </a:lnTo>
                  <a:lnTo>
                    <a:pt x="14568" y="370054"/>
                  </a:lnTo>
                  <a:lnTo>
                    <a:pt x="31895" y="410397"/>
                  </a:lnTo>
                  <a:lnTo>
                    <a:pt x="55134" y="447240"/>
                  </a:lnTo>
                  <a:lnTo>
                    <a:pt x="83696" y="480002"/>
                  </a:lnTo>
                  <a:lnTo>
                    <a:pt x="116991" y="508106"/>
                  </a:lnTo>
                  <a:lnTo>
                    <a:pt x="154433" y="530972"/>
                  </a:lnTo>
                  <a:lnTo>
                    <a:pt x="195432" y="548021"/>
                  </a:lnTo>
                  <a:lnTo>
                    <a:pt x="239401" y="558675"/>
                  </a:lnTo>
                  <a:lnTo>
                    <a:pt x="285750" y="562355"/>
                  </a:lnTo>
                  <a:lnTo>
                    <a:pt x="332098" y="558675"/>
                  </a:lnTo>
                  <a:lnTo>
                    <a:pt x="376067" y="548021"/>
                  </a:lnTo>
                  <a:lnTo>
                    <a:pt x="417066" y="530972"/>
                  </a:lnTo>
                  <a:lnTo>
                    <a:pt x="454508" y="508106"/>
                  </a:lnTo>
                  <a:lnTo>
                    <a:pt x="487803" y="480002"/>
                  </a:lnTo>
                  <a:lnTo>
                    <a:pt x="516365" y="447240"/>
                  </a:lnTo>
                  <a:lnTo>
                    <a:pt x="539604" y="410397"/>
                  </a:lnTo>
                  <a:lnTo>
                    <a:pt x="556931" y="370054"/>
                  </a:lnTo>
                  <a:lnTo>
                    <a:pt x="567759" y="326787"/>
                  </a:lnTo>
                  <a:lnTo>
                    <a:pt x="571500" y="281177"/>
                  </a:lnTo>
                  <a:lnTo>
                    <a:pt x="567759" y="235568"/>
                  </a:lnTo>
                  <a:lnTo>
                    <a:pt x="556931" y="192301"/>
                  </a:lnTo>
                  <a:lnTo>
                    <a:pt x="539604" y="151958"/>
                  </a:lnTo>
                  <a:lnTo>
                    <a:pt x="516365" y="115115"/>
                  </a:lnTo>
                  <a:lnTo>
                    <a:pt x="487803" y="82353"/>
                  </a:lnTo>
                  <a:lnTo>
                    <a:pt x="454508" y="54249"/>
                  </a:lnTo>
                  <a:lnTo>
                    <a:pt x="417066" y="31383"/>
                  </a:lnTo>
                  <a:lnTo>
                    <a:pt x="376067" y="14334"/>
                  </a:lnTo>
                  <a:lnTo>
                    <a:pt x="332098" y="368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3587" y="5567172"/>
              <a:ext cx="571500" cy="562610"/>
            </a:xfrm>
            <a:custGeom>
              <a:avLst/>
              <a:gdLst/>
              <a:ahLst/>
              <a:cxnLst/>
              <a:rect l="l" t="t" r="r" b="b"/>
              <a:pathLst>
                <a:path w="571500" h="562610">
                  <a:moveTo>
                    <a:pt x="0" y="281177"/>
                  </a:moveTo>
                  <a:lnTo>
                    <a:pt x="3740" y="235568"/>
                  </a:lnTo>
                  <a:lnTo>
                    <a:pt x="14568" y="192301"/>
                  </a:lnTo>
                  <a:lnTo>
                    <a:pt x="31895" y="151958"/>
                  </a:lnTo>
                  <a:lnTo>
                    <a:pt x="55134" y="115115"/>
                  </a:lnTo>
                  <a:lnTo>
                    <a:pt x="83696" y="82353"/>
                  </a:lnTo>
                  <a:lnTo>
                    <a:pt x="116991" y="54249"/>
                  </a:lnTo>
                  <a:lnTo>
                    <a:pt x="154433" y="31383"/>
                  </a:lnTo>
                  <a:lnTo>
                    <a:pt x="195432" y="14334"/>
                  </a:lnTo>
                  <a:lnTo>
                    <a:pt x="239401" y="3680"/>
                  </a:lnTo>
                  <a:lnTo>
                    <a:pt x="285750" y="0"/>
                  </a:lnTo>
                  <a:lnTo>
                    <a:pt x="332098" y="3680"/>
                  </a:lnTo>
                  <a:lnTo>
                    <a:pt x="376067" y="14334"/>
                  </a:lnTo>
                  <a:lnTo>
                    <a:pt x="417066" y="31383"/>
                  </a:lnTo>
                  <a:lnTo>
                    <a:pt x="454508" y="54249"/>
                  </a:lnTo>
                  <a:lnTo>
                    <a:pt x="487803" y="82353"/>
                  </a:lnTo>
                  <a:lnTo>
                    <a:pt x="516365" y="115115"/>
                  </a:lnTo>
                  <a:lnTo>
                    <a:pt x="539604" y="151958"/>
                  </a:lnTo>
                  <a:lnTo>
                    <a:pt x="556931" y="192301"/>
                  </a:lnTo>
                  <a:lnTo>
                    <a:pt x="567759" y="235568"/>
                  </a:lnTo>
                  <a:lnTo>
                    <a:pt x="571500" y="281177"/>
                  </a:lnTo>
                  <a:lnTo>
                    <a:pt x="567759" y="326787"/>
                  </a:lnTo>
                  <a:lnTo>
                    <a:pt x="556931" y="370054"/>
                  </a:lnTo>
                  <a:lnTo>
                    <a:pt x="539604" y="410397"/>
                  </a:lnTo>
                  <a:lnTo>
                    <a:pt x="516365" y="447240"/>
                  </a:lnTo>
                  <a:lnTo>
                    <a:pt x="487803" y="480002"/>
                  </a:lnTo>
                  <a:lnTo>
                    <a:pt x="454508" y="508106"/>
                  </a:lnTo>
                  <a:lnTo>
                    <a:pt x="417066" y="530972"/>
                  </a:lnTo>
                  <a:lnTo>
                    <a:pt x="376067" y="548021"/>
                  </a:lnTo>
                  <a:lnTo>
                    <a:pt x="332098" y="558675"/>
                  </a:lnTo>
                  <a:lnTo>
                    <a:pt x="285750" y="562355"/>
                  </a:lnTo>
                  <a:lnTo>
                    <a:pt x="239401" y="558675"/>
                  </a:lnTo>
                  <a:lnTo>
                    <a:pt x="195432" y="548021"/>
                  </a:lnTo>
                  <a:lnTo>
                    <a:pt x="154433" y="530972"/>
                  </a:lnTo>
                  <a:lnTo>
                    <a:pt x="116991" y="508106"/>
                  </a:lnTo>
                  <a:lnTo>
                    <a:pt x="83696" y="480002"/>
                  </a:lnTo>
                  <a:lnTo>
                    <a:pt x="55134" y="447240"/>
                  </a:lnTo>
                  <a:lnTo>
                    <a:pt x="31895" y="410397"/>
                  </a:lnTo>
                  <a:lnTo>
                    <a:pt x="14568" y="370054"/>
                  </a:lnTo>
                  <a:lnTo>
                    <a:pt x="3740" y="326787"/>
                  </a:lnTo>
                  <a:lnTo>
                    <a:pt x="0" y="281177"/>
                  </a:lnTo>
                  <a:close/>
                </a:path>
              </a:pathLst>
            </a:custGeom>
            <a:ln w="12192">
              <a:solidFill>
                <a:srgbClr val="21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6150" y="5697321"/>
              <a:ext cx="213360" cy="30480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370320" y="2898648"/>
            <a:ext cx="584200" cy="574675"/>
            <a:chOff x="6370320" y="2898648"/>
            <a:chExt cx="584200" cy="574675"/>
          </a:xfrm>
        </p:grpSpPr>
        <p:sp>
          <p:nvSpPr>
            <p:cNvPr id="36" name="object 36"/>
            <p:cNvSpPr/>
            <p:nvPr/>
          </p:nvSpPr>
          <p:spPr>
            <a:xfrm>
              <a:off x="6376416" y="2904744"/>
              <a:ext cx="571500" cy="562610"/>
            </a:xfrm>
            <a:custGeom>
              <a:avLst/>
              <a:gdLst/>
              <a:ahLst/>
              <a:cxnLst/>
              <a:rect l="l" t="t" r="r" b="b"/>
              <a:pathLst>
                <a:path w="571500" h="562610">
                  <a:moveTo>
                    <a:pt x="285750" y="0"/>
                  </a:moveTo>
                  <a:lnTo>
                    <a:pt x="239388" y="3679"/>
                  </a:lnTo>
                  <a:lnTo>
                    <a:pt x="195413" y="14331"/>
                  </a:lnTo>
                  <a:lnTo>
                    <a:pt x="154411" y="31378"/>
                  </a:lnTo>
                  <a:lnTo>
                    <a:pt x="116970" y="54242"/>
                  </a:lnTo>
                  <a:lnTo>
                    <a:pt x="83677" y="82343"/>
                  </a:lnTo>
                  <a:lnTo>
                    <a:pt x="55120" y="115104"/>
                  </a:lnTo>
                  <a:lnTo>
                    <a:pt x="31886" y="151946"/>
                  </a:lnTo>
                  <a:lnTo>
                    <a:pt x="14563" y="192292"/>
                  </a:lnTo>
                  <a:lnTo>
                    <a:pt x="3738" y="235562"/>
                  </a:lnTo>
                  <a:lnTo>
                    <a:pt x="0" y="281177"/>
                  </a:lnTo>
                  <a:lnTo>
                    <a:pt x="3738" y="326793"/>
                  </a:lnTo>
                  <a:lnTo>
                    <a:pt x="14563" y="370063"/>
                  </a:lnTo>
                  <a:lnTo>
                    <a:pt x="31886" y="410409"/>
                  </a:lnTo>
                  <a:lnTo>
                    <a:pt x="55120" y="447251"/>
                  </a:lnTo>
                  <a:lnTo>
                    <a:pt x="83677" y="480012"/>
                  </a:lnTo>
                  <a:lnTo>
                    <a:pt x="116970" y="508113"/>
                  </a:lnTo>
                  <a:lnTo>
                    <a:pt x="154411" y="530977"/>
                  </a:lnTo>
                  <a:lnTo>
                    <a:pt x="195413" y="548024"/>
                  </a:lnTo>
                  <a:lnTo>
                    <a:pt x="239388" y="558676"/>
                  </a:lnTo>
                  <a:lnTo>
                    <a:pt x="285750" y="562355"/>
                  </a:lnTo>
                  <a:lnTo>
                    <a:pt x="332111" y="558676"/>
                  </a:lnTo>
                  <a:lnTo>
                    <a:pt x="376086" y="548024"/>
                  </a:lnTo>
                  <a:lnTo>
                    <a:pt x="417088" y="530977"/>
                  </a:lnTo>
                  <a:lnTo>
                    <a:pt x="454529" y="508113"/>
                  </a:lnTo>
                  <a:lnTo>
                    <a:pt x="487822" y="480012"/>
                  </a:lnTo>
                  <a:lnTo>
                    <a:pt x="516379" y="447251"/>
                  </a:lnTo>
                  <a:lnTo>
                    <a:pt x="539613" y="410409"/>
                  </a:lnTo>
                  <a:lnTo>
                    <a:pt x="556936" y="370063"/>
                  </a:lnTo>
                  <a:lnTo>
                    <a:pt x="567761" y="326793"/>
                  </a:lnTo>
                  <a:lnTo>
                    <a:pt x="571500" y="281177"/>
                  </a:lnTo>
                  <a:lnTo>
                    <a:pt x="567761" y="235562"/>
                  </a:lnTo>
                  <a:lnTo>
                    <a:pt x="556936" y="192292"/>
                  </a:lnTo>
                  <a:lnTo>
                    <a:pt x="539613" y="151946"/>
                  </a:lnTo>
                  <a:lnTo>
                    <a:pt x="516379" y="115104"/>
                  </a:lnTo>
                  <a:lnTo>
                    <a:pt x="487822" y="82343"/>
                  </a:lnTo>
                  <a:lnTo>
                    <a:pt x="454529" y="54242"/>
                  </a:lnTo>
                  <a:lnTo>
                    <a:pt x="417088" y="31378"/>
                  </a:lnTo>
                  <a:lnTo>
                    <a:pt x="376086" y="14331"/>
                  </a:lnTo>
                  <a:lnTo>
                    <a:pt x="332111" y="3679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76416" y="2904744"/>
              <a:ext cx="571500" cy="562610"/>
            </a:xfrm>
            <a:custGeom>
              <a:avLst/>
              <a:gdLst/>
              <a:ahLst/>
              <a:cxnLst/>
              <a:rect l="l" t="t" r="r" b="b"/>
              <a:pathLst>
                <a:path w="571500" h="562610">
                  <a:moveTo>
                    <a:pt x="0" y="281177"/>
                  </a:moveTo>
                  <a:lnTo>
                    <a:pt x="3738" y="235562"/>
                  </a:lnTo>
                  <a:lnTo>
                    <a:pt x="14563" y="192292"/>
                  </a:lnTo>
                  <a:lnTo>
                    <a:pt x="31886" y="151946"/>
                  </a:lnTo>
                  <a:lnTo>
                    <a:pt x="55120" y="115104"/>
                  </a:lnTo>
                  <a:lnTo>
                    <a:pt x="83677" y="82343"/>
                  </a:lnTo>
                  <a:lnTo>
                    <a:pt x="116970" y="54242"/>
                  </a:lnTo>
                  <a:lnTo>
                    <a:pt x="154411" y="31378"/>
                  </a:lnTo>
                  <a:lnTo>
                    <a:pt x="195413" y="14331"/>
                  </a:lnTo>
                  <a:lnTo>
                    <a:pt x="239388" y="3679"/>
                  </a:lnTo>
                  <a:lnTo>
                    <a:pt x="285750" y="0"/>
                  </a:lnTo>
                  <a:lnTo>
                    <a:pt x="332111" y="3679"/>
                  </a:lnTo>
                  <a:lnTo>
                    <a:pt x="376086" y="14331"/>
                  </a:lnTo>
                  <a:lnTo>
                    <a:pt x="417088" y="31378"/>
                  </a:lnTo>
                  <a:lnTo>
                    <a:pt x="454529" y="54242"/>
                  </a:lnTo>
                  <a:lnTo>
                    <a:pt x="487822" y="82343"/>
                  </a:lnTo>
                  <a:lnTo>
                    <a:pt x="516379" y="115104"/>
                  </a:lnTo>
                  <a:lnTo>
                    <a:pt x="539613" y="151946"/>
                  </a:lnTo>
                  <a:lnTo>
                    <a:pt x="556936" y="192292"/>
                  </a:lnTo>
                  <a:lnTo>
                    <a:pt x="567761" y="235562"/>
                  </a:lnTo>
                  <a:lnTo>
                    <a:pt x="571500" y="281177"/>
                  </a:lnTo>
                  <a:lnTo>
                    <a:pt x="567761" y="326793"/>
                  </a:lnTo>
                  <a:lnTo>
                    <a:pt x="556936" y="370063"/>
                  </a:lnTo>
                  <a:lnTo>
                    <a:pt x="539613" y="410409"/>
                  </a:lnTo>
                  <a:lnTo>
                    <a:pt x="516379" y="447251"/>
                  </a:lnTo>
                  <a:lnTo>
                    <a:pt x="487822" y="480012"/>
                  </a:lnTo>
                  <a:lnTo>
                    <a:pt x="454529" y="508113"/>
                  </a:lnTo>
                  <a:lnTo>
                    <a:pt x="417088" y="530977"/>
                  </a:lnTo>
                  <a:lnTo>
                    <a:pt x="376086" y="548024"/>
                  </a:lnTo>
                  <a:lnTo>
                    <a:pt x="332111" y="558676"/>
                  </a:lnTo>
                  <a:lnTo>
                    <a:pt x="285750" y="562355"/>
                  </a:lnTo>
                  <a:lnTo>
                    <a:pt x="239388" y="558676"/>
                  </a:lnTo>
                  <a:lnTo>
                    <a:pt x="195413" y="548024"/>
                  </a:lnTo>
                  <a:lnTo>
                    <a:pt x="154411" y="530977"/>
                  </a:lnTo>
                  <a:lnTo>
                    <a:pt x="116970" y="508113"/>
                  </a:lnTo>
                  <a:lnTo>
                    <a:pt x="83677" y="480012"/>
                  </a:lnTo>
                  <a:lnTo>
                    <a:pt x="55120" y="447251"/>
                  </a:lnTo>
                  <a:lnTo>
                    <a:pt x="31886" y="410409"/>
                  </a:lnTo>
                  <a:lnTo>
                    <a:pt x="14563" y="370063"/>
                  </a:lnTo>
                  <a:lnTo>
                    <a:pt x="3738" y="326793"/>
                  </a:lnTo>
                  <a:lnTo>
                    <a:pt x="0" y="281177"/>
                  </a:lnTo>
                  <a:close/>
                </a:path>
              </a:pathLst>
            </a:custGeom>
            <a:ln w="12192">
              <a:solidFill>
                <a:srgbClr val="21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07429" y="3034030"/>
              <a:ext cx="219455" cy="304800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587654" y="1595882"/>
            <a:ext cx="8338184" cy="243840"/>
            <a:chOff x="587654" y="1595882"/>
            <a:chExt cx="8338184" cy="243840"/>
          </a:xfrm>
        </p:grpSpPr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7654" y="1595882"/>
              <a:ext cx="442569" cy="2438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6462" y="1595882"/>
              <a:ext cx="5471922" cy="2438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42887" y="1595882"/>
              <a:ext cx="882561" cy="2438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37146" y="1595882"/>
              <a:ext cx="1466342" cy="2438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55989" y="1595882"/>
              <a:ext cx="369824" cy="243839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8820657" y="1583181"/>
            <a:ext cx="147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13976"/>
                </a:solidFill>
                <a:latin typeface="Courier New"/>
                <a:cs typeface="Courier New"/>
              </a:rPr>
              <a:t>№</a:t>
            </a:r>
            <a:endParaRPr sz="1600">
              <a:latin typeface="Courier New"/>
              <a:cs typeface="Courier New"/>
            </a:endParaRPr>
          </a:p>
        </p:txBody>
      </p:sp>
      <p:pic>
        <p:nvPicPr>
          <p:cNvPr id="46" name="object 4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000997" y="1595882"/>
            <a:ext cx="1307338" cy="243839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391668" y="1970532"/>
            <a:ext cx="11401425" cy="4529455"/>
            <a:chOff x="391668" y="1970532"/>
            <a:chExt cx="11401425" cy="4529455"/>
          </a:xfrm>
        </p:grpSpPr>
        <p:sp>
          <p:nvSpPr>
            <p:cNvPr id="48" name="object 48"/>
            <p:cNvSpPr/>
            <p:nvPr/>
          </p:nvSpPr>
          <p:spPr>
            <a:xfrm>
              <a:off x="452628" y="1972056"/>
              <a:ext cx="11231880" cy="646430"/>
            </a:xfrm>
            <a:custGeom>
              <a:avLst/>
              <a:gdLst/>
              <a:ahLst/>
              <a:cxnLst/>
              <a:rect l="l" t="t" r="r" b="b"/>
              <a:pathLst>
                <a:path w="11231880" h="646430">
                  <a:moveTo>
                    <a:pt x="0" y="646176"/>
                  </a:moveTo>
                  <a:lnTo>
                    <a:pt x="11231880" y="646176"/>
                  </a:lnTo>
                  <a:lnTo>
                    <a:pt x="1123188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175">
              <a:solidFill>
                <a:srgbClr val="A393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59510" y="2017776"/>
              <a:ext cx="10367772" cy="27432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75918" y="2292096"/>
              <a:ext cx="8408416" cy="27432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688702" y="2292096"/>
              <a:ext cx="1170762" cy="27432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01574" y="2663190"/>
              <a:ext cx="5760720" cy="3827145"/>
            </a:xfrm>
            <a:custGeom>
              <a:avLst/>
              <a:gdLst/>
              <a:ahLst/>
              <a:cxnLst/>
              <a:rect l="l" t="t" r="r" b="b"/>
              <a:pathLst>
                <a:path w="5760720" h="3827145">
                  <a:moveTo>
                    <a:pt x="0" y="1152144"/>
                  </a:moveTo>
                  <a:lnTo>
                    <a:pt x="5672328" y="1158240"/>
                  </a:lnTo>
                </a:path>
                <a:path w="5760720" h="3827145">
                  <a:moveTo>
                    <a:pt x="5716524" y="3826764"/>
                  </a:moveTo>
                  <a:lnTo>
                    <a:pt x="5715000" y="0"/>
                  </a:lnTo>
                </a:path>
                <a:path w="5760720" h="3827145">
                  <a:moveTo>
                    <a:pt x="0" y="2630424"/>
                  </a:moveTo>
                  <a:lnTo>
                    <a:pt x="5760720" y="2613660"/>
                  </a:lnTo>
                </a:path>
              </a:pathLst>
            </a:custGeom>
            <a:ln w="19812">
              <a:solidFill>
                <a:srgbClr val="000099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152132" y="2727401"/>
              <a:ext cx="4042918" cy="24414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152132" y="2971800"/>
              <a:ext cx="4066285" cy="24383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52132" y="3215640"/>
              <a:ext cx="4034789" cy="24383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152132" y="3459480"/>
              <a:ext cx="4069460" cy="24384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51813" y="2808986"/>
              <a:ext cx="4245991" cy="48767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51813" y="3297047"/>
              <a:ext cx="4621911" cy="24383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162294" y="3822954"/>
              <a:ext cx="5621020" cy="6350"/>
            </a:xfrm>
            <a:custGeom>
              <a:avLst/>
              <a:gdLst/>
              <a:ahLst/>
              <a:cxnLst/>
              <a:rect l="l" t="t" r="r" b="b"/>
              <a:pathLst>
                <a:path w="5621020" h="6350">
                  <a:moveTo>
                    <a:pt x="0" y="0"/>
                  </a:moveTo>
                  <a:lnTo>
                    <a:pt x="5620511" y="6096"/>
                  </a:lnTo>
                </a:path>
              </a:pathLst>
            </a:custGeom>
            <a:ln w="19812">
              <a:solidFill>
                <a:srgbClr val="000099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97752" y="4256532"/>
              <a:ext cx="570230" cy="563880"/>
            </a:xfrm>
            <a:custGeom>
              <a:avLst/>
              <a:gdLst/>
              <a:ahLst/>
              <a:cxnLst/>
              <a:rect l="l" t="t" r="r" b="b"/>
              <a:pathLst>
                <a:path w="570229" h="563879">
                  <a:moveTo>
                    <a:pt x="284988" y="0"/>
                  </a:moveTo>
                  <a:lnTo>
                    <a:pt x="238771" y="3690"/>
                  </a:lnTo>
                  <a:lnTo>
                    <a:pt x="194925" y="14374"/>
                  </a:lnTo>
                  <a:lnTo>
                    <a:pt x="154037" y="31471"/>
                  </a:lnTo>
                  <a:lnTo>
                    <a:pt x="116695" y="54400"/>
                  </a:lnTo>
                  <a:lnTo>
                    <a:pt x="83486" y="82581"/>
                  </a:lnTo>
                  <a:lnTo>
                    <a:pt x="54998" y="115433"/>
                  </a:lnTo>
                  <a:lnTo>
                    <a:pt x="31817" y="152376"/>
                  </a:lnTo>
                  <a:lnTo>
                    <a:pt x="14532" y="192828"/>
                  </a:lnTo>
                  <a:lnTo>
                    <a:pt x="3731" y="236210"/>
                  </a:lnTo>
                  <a:lnTo>
                    <a:pt x="0" y="281940"/>
                  </a:lnTo>
                  <a:lnTo>
                    <a:pt x="3731" y="327669"/>
                  </a:lnTo>
                  <a:lnTo>
                    <a:pt x="14532" y="371051"/>
                  </a:lnTo>
                  <a:lnTo>
                    <a:pt x="31817" y="411503"/>
                  </a:lnTo>
                  <a:lnTo>
                    <a:pt x="54998" y="448446"/>
                  </a:lnTo>
                  <a:lnTo>
                    <a:pt x="83486" y="481298"/>
                  </a:lnTo>
                  <a:lnTo>
                    <a:pt x="116695" y="509479"/>
                  </a:lnTo>
                  <a:lnTo>
                    <a:pt x="154037" y="532408"/>
                  </a:lnTo>
                  <a:lnTo>
                    <a:pt x="194925" y="549505"/>
                  </a:lnTo>
                  <a:lnTo>
                    <a:pt x="238771" y="560189"/>
                  </a:lnTo>
                  <a:lnTo>
                    <a:pt x="284988" y="563880"/>
                  </a:lnTo>
                  <a:lnTo>
                    <a:pt x="331204" y="560189"/>
                  </a:lnTo>
                  <a:lnTo>
                    <a:pt x="375050" y="549505"/>
                  </a:lnTo>
                  <a:lnTo>
                    <a:pt x="415938" y="532408"/>
                  </a:lnTo>
                  <a:lnTo>
                    <a:pt x="453280" y="509479"/>
                  </a:lnTo>
                  <a:lnTo>
                    <a:pt x="486489" y="481298"/>
                  </a:lnTo>
                  <a:lnTo>
                    <a:pt x="514977" y="448446"/>
                  </a:lnTo>
                  <a:lnTo>
                    <a:pt x="538158" y="411503"/>
                  </a:lnTo>
                  <a:lnTo>
                    <a:pt x="555443" y="371051"/>
                  </a:lnTo>
                  <a:lnTo>
                    <a:pt x="566244" y="327669"/>
                  </a:lnTo>
                  <a:lnTo>
                    <a:pt x="569976" y="281940"/>
                  </a:lnTo>
                  <a:lnTo>
                    <a:pt x="566244" y="236210"/>
                  </a:lnTo>
                  <a:lnTo>
                    <a:pt x="555443" y="192828"/>
                  </a:lnTo>
                  <a:lnTo>
                    <a:pt x="538158" y="152376"/>
                  </a:lnTo>
                  <a:lnTo>
                    <a:pt x="514977" y="115433"/>
                  </a:lnTo>
                  <a:lnTo>
                    <a:pt x="486489" y="82581"/>
                  </a:lnTo>
                  <a:lnTo>
                    <a:pt x="453280" y="54400"/>
                  </a:lnTo>
                  <a:lnTo>
                    <a:pt x="415938" y="31471"/>
                  </a:lnTo>
                  <a:lnTo>
                    <a:pt x="375050" y="14374"/>
                  </a:lnTo>
                  <a:lnTo>
                    <a:pt x="331204" y="3690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97752" y="4256532"/>
              <a:ext cx="570230" cy="563880"/>
            </a:xfrm>
            <a:custGeom>
              <a:avLst/>
              <a:gdLst/>
              <a:ahLst/>
              <a:cxnLst/>
              <a:rect l="l" t="t" r="r" b="b"/>
              <a:pathLst>
                <a:path w="570229" h="563879">
                  <a:moveTo>
                    <a:pt x="0" y="281940"/>
                  </a:moveTo>
                  <a:lnTo>
                    <a:pt x="3731" y="236210"/>
                  </a:lnTo>
                  <a:lnTo>
                    <a:pt x="14532" y="192828"/>
                  </a:lnTo>
                  <a:lnTo>
                    <a:pt x="31817" y="152376"/>
                  </a:lnTo>
                  <a:lnTo>
                    <a:pt x="54998" y="115433"/>
                  </a:lnTo>
                  <a:lnTo>
                    <a:pt x="83486" y="82581"/>
                  </a:lnTo>
                  <a:lnTo>
                    <a:pt x="116695" y="54400"/>
                  </a:lnTo>
                  <a:lnTo>
                    <a:pt x="154037" y="31471"/>
                  </a:lnTo>
                  <a:lnTo>
                    <a:pt x="194925" y="14374"/>
                  </a:lnTo>
                  <a:lnTo>
                    <a:pt x="238771" y="3690"/>
                  </a:lnTo>
                  <a:lnTo>
                    <a:pt x="284988" y="0"/>
                  </a:lnTo>
                  <a:lnTo>
                    <a:pt x="331204" y="3690"/>
                  </a:lnTo>
                  <a:lnTo>
                    <a:pt x="375050" y="14374"/>
                  </a:lnTo>
                  <a:lnTo>
                    <a:pt x="415938" y="31471"/>
                  </a:lnTo>
                  <a:lnTo>
                    <a:pt x="453280" y="54400"/>
                  </a:lnTo>
                  <a:lnTo>
                    <a:pt x="486489" y="82581"/>
                  </a:lnTo>
                  <a:lnTo>
                    <a:pt x="514977" y="115433"/>
                  </a:lnTo>
                  <a:lnTo>
                    <a:pt x="538158" y="152376"/>
                  </a:lnTo>
                  <a:lnTo>
                    <a:pt x="555443" y="192828"/>
                  </a:lnTo>
                  <a:lnTo>
                    <a:pt x="566244" y="236210"/>
                  </a:lnTo>
                  <a:lnTo>
                    <a:pt x="569976" y="281940"/>
                  </a:lnTo>
                  <a:lnTo>
                    <a:pt x="566244" y="327669"/>
                  </a:lnTo>
                  <a:lnTo>
                    <a:pt x="555443" y="371051"/>
                  </a:lnTo>
                  <a:lnTo>
                    <a:pt x="538158" y="411503"/>
                  </a:lnTo>
                  <a:lnTo>
                    <a:pt x="514977" y="448446"/>
                  </a:lnTo>
                  <a:lnTo>
                    <a:pt x="486489" y="481298"/>
                  </a:lnTo>
                  <a:lnTo>
                    <a:pt x="453280" y="509479"/>
                  </a:lnTo>
                  <a:lnTo>
                    <a:pt x="415938" y="532408"/>
                  </a:lnTo>
                  <a:lnTo>
                    <a:pt x="375050" y="549505"/>
                  </a:lnTo>
                  <a:lnTo>
                    <a:pt x="331204" y="560189"/>
                  </a:lnTo>
                  <a:lnTo>
                    <a:pt x="284988" y="563880"/>
                  </a:lnTo>
                  <a:lnTo>
                    <a:pt x="238771" y="560189"/>
                  </a:lnTo>
                  <a:lnTo>
                    <a:pt x="194925" y="549505"/>
                  </a:lnTo>
                  <a:lnTo>
                    <a:pt x="154037" y="532408"/>
                  </a:lnTo>
                  <a:lnTo>
                    <a:pt x="116695" y="509479"/>
                  </a:lnTo>
                  <a:lnTo>
                    <a:pt x="83486" y="481298"/>
                  </a:lnTo>
                  <a:lnTo>
                    <a:pt x="54998" y="448446"/>
                  </a:lnTo>
                  <a:lnTo>
                    <a:pt x="31817" y="411503"/>
                  </a:lnTo>
                  <a:lnTo>
                    <a:pt x="14532" y="371051"/>
                  </a:lnTo>
                  <a:lnTo>
                    <a:pt x="3731" y="327669"/>
                  </a:lnTo>
                  <a:lnTo>
                    <a:pt x="0" y="281940"/>
                  </a:lnTo>
                  <a:close/>
                </a:path>
              </a:pathLst>
            </a:custGeom>
            <a:ln w="12191">
              <a:solidFill>
                <a:srgbClr val="21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628764" y="4387342"/>
              <a:ext cx="219455" cy="30480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189726" y="5225034"/>
              <a:ext cx="5593080" cy="48895"/>
            </a:xfrm>
            <a:custGeom>
              <a:avLst/>
              <a:gdLst/>
              <a:ahLst/>
              <a:cxnLst/>
              <a:rect l="l" t="t" r="r" b="b"/>
              <a:pathLst>
                <a:path w="5593080" h="48895">
                  <a:moveTo>
                    <a:pt x="0" y="48768"/>
                  </a:moveTo>
                  <a:lnTo>
                    <a:pt x="5593080" y="0"/>
                  </a:lnTo>
                </a:path>
              </a:pathLst>
            </a:custGeom>
            <a:ln w="19812">
              <a:solidFill>
                <a:srgbClr val="000099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53556" y="5533644"/>
              <a:ext cx="570230" cy="562610"/>
            </a:xfrm>
            <a:custGeom>
              <a:avLst/>
              <a:gdLst/>
              <a:ahLst/>
              <a:cxnLst/>
              <a:rect l="l" t="t" r="r" b="b"/>
              <a:pathLst>
                <a:path w="570229" h="562610">
                  <a:moveTo>
                    <a:pt x="284988" y="0"/>
                  </a:moveTo>
                  <a:lnTo>
                    <a:pt x="238771" y="3680"/>
                  </a:lnTo>
                  <a:lnTo>
                    <a:pt x="194925" y="14334"/>
                  </a:lnTo>
                  <a:lnTo>
                    <a:pt x="154037" y="31383"/>
                  </a:lnTo>
                  <a:lnTo>
                    <a:pt x="116695" y="54249"/>
                  </a:lnTo>
                  <a:lnTo>
                    <a:pt x="83486" y="82353"/>
                  </a:lnTo>
                  <a:lnTo>
                    <a:pt x="54998" y="115115"/>
                  </a:lnTo>
                  <a:lnTo>
                    <a:pt x="31817" y="151958"/>
                  </a:lnTo>
                  <a:lnTo>
                    <a:pt x="14532" y="192301"/>
                  </a:lnTo>
                  <a:lnTo>
                    <a:pt x="3731" y="235568"/>
                  </a:lnTo>
                  <a:lnTo>
                    <a:pt x="0" y="281177"/>
                  </a:lnTo>
                  <a:lnTo>
                    <a:pt x="3731" y="326787"/>
                  </a:lnTo>
                  <a:lnTo>
                    <a:pt x="14532" y="370054"/>
                  </a:lnTo>
                  <a:lnTo>
                    <a:pt x="31817" y="410397"/>
                  </a:lnTo>
                  <a:lnTo>
                    <a:pt x="54998" y="447240"/>
                  </a:lnTo>
                  <a:lnTo>
                    <a:pt x="83486" y="480002"/>
                  </a:lnTo>
                  <a:lnTo>
                    <a:pt x="116695" y="508106"/>
                  </a:lnTo>
                  <a:lnTo>
                    <a:pt x="154037" y="530972"/>
                  </a:lnTo>
                  <a:lnTo>
                    <a:pt x="194925" y="548021"/>
                  </a:lnTo>
                  <a:lnTo>
                    <a:pt x="238771" y="558675"/>
                  </a:lnTo>
                  <a:lnTo>
                    <a:pt x="284988" y="562355"/>
                  </a:lnTo>
                  <a:lnTo>
                    <a:pt x="331204" y="558675"/>
                  </a:lnTo>
                  <a:lnTo>
                    <a:pt x="375050" y="548021"/>
                  </a:lnTo>
                  <a:lnTo>
                    <a:pt x="415938" y="530972"/>
                  </a:lnTo>
                  <a:lnTo>
                    <a:pt x="453280" y="508106"/>
                  </a:lnTo>
                  <a:lnTo>
                    <a:pt x="486489" y="480002"/>
                  </a:lnTo>
                  <a:lnTo>
                    <a:pt x="514977" y="447240"/>
                  </a:lnTo>
                  <a:lnTo>
                    <a:pt x="538158" y="410397"/>
                  </a:lnTo>
                  <a:lnTo>
                    <a:pt x="555443" y="370054"/>
                  </a:lnTo>
                  <a:lnTo>
                    <a:pt x="566244" y="326787"/>
                  </a:lnTo>
                  <a:lnTo>
                    <a:pt x="569976" y="281177"/>
                  </a:lnTo>
                  <a:lnTo>
                    <a:pt x="566244" y="235568"/>
                  </a:lnTo>
                  <a:lnTo>
                    <a:pt x="555443" y="192301"/>
                  </a:lnTo>
                  <a:lnTo>
                    <a:pt x="538158" y="151958"/>
                  </a:lnTo>
                  <a:lnTo>
                    <a:pt x="514977" y="115115"/>
                  </a:lnTo>
                  <a:lnTo>
                    <a:pt x="486489" y="82353"/>
                  </a:lnTo>
                  <a:lnTo>
                    <a:pt x="453280" y="54249"/>
                  </a:lnTo>
                  <a:lnTo>
                    <a:pt x="415938" y="31383"/>
                  </a:lnTo>
                  <a:lnTo>
                    <a:pt x="375050" y="14334"/>
                  </a:lnTo>
                  <a:lnTo>
                    <a:pt x="331204" y="3680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353556" y="5533644"/>
              <a:ext cx="570230" cy="562610"/>
            </a:xfrm>
            <a:custGeom>
              <a:avLst/>
              <a:gdLst/>
              <a:ahLst/>
              <a:cxnLst/>
              <a:rect l="l" t="t" r="r" b="b"/>
              <a:pathLst>
                <a:path w="570229" h="562610">
                  <a:moveTo>
                    <a:pt x="0" y="281177"/>
                  </a:moveTo>
                  <a:lnTo>
                    <a:pt x="3731" y="235568"/>
                  </a:lnTo>
                  <a:lnTo>
                    <a:pt x="14532" y="192301"/>
                  </a:lnTo>
                  <a:lnTo>
                    <a:pt x="31817" y="151958"/>
                  </a:lnTo>
                  <a:lnTo>
                    <a:pt x="54998" y="115115"/>
                  </a:lnTo>
                  <a:lnTo>
                    <a:pt x="83486" y="82353"/>
                  </a:lnTo>
                  <a:lnTo>
                    <a:pt x="116695" y="54249"/>
                  </a:lnTo>
                  <a:lnTo>
                    <a:pt x="154037" y="31383"/>
                  </a:lnTo>
                  <a:lnTo>
                    <a:pt x="194925" y="14334"/>
                  </a:lnTo>
                  <a:lnTo>
                    <a:pt x="238771" y="3680"/>
                  </a:lnTo>
                  <a:lnTo>
                    <a:pt x="284988" y="0"/>
                  </a:lnTo>
                  <a:lnTo>
                    <a:pt x="331204" y="3680"/>
                  </a:lnTo>
                  <a:lnTo>
                    <a:pt x="375050" y="14334"/>
                  </a:lnTo>
                  <a:lnTo>
                    <a:pt x="415938" y="31383"/>
                  </a:lnTo>
                  <a:lnTo>
                    <a:pt x="453280" y="54249"/>
                  </a:lnTo>
                  <a:lnTo>
                    <a:pt x="486489" y="82353"/>
                  </a:lnTo>
                  <a:lnTo>
                    <a:pt x="514977" y="115115"/>
                  </a:lnTo>
                  <a:lnTo>
                    <a:pt x="538158" y="151958"/>
                  </a:lnTo>
                  <a:lnTo>
                    <a:pt x="555443" y="192301"/>
                  </a:lnTo>
                  <a:lnTo>
                    <a:pt x="566244" y="235568"/>
                  </a:lnTo>
                  <a:lnTo>
                    <a:pt x="569976" y="281177"/>
                  </a:lnTo>
                  <a:lnTo>
                    <a:pt x="566244" y="326787"/>
                  </a:lnTo>
                  <a:lnTo>
                    <a:pt x="555443" y="370054"/>
                  </a:lnTo>
                  <a:lnTo>
                    <a:pt x="538158" y="410397"/>
                  </a:lnTo>
                  <a:lnTo>
                    <a:pt x="514977" y="447240"/>
                  </a:lnTo>
                  <a:lnTo>
                    <a:pt x="486489" y="480002"/>
                  </a:lnTo>
                  <a:lnTo>
                    <a:pt x="453280" y="508106"/>
                  </a:lnTo>
                  <a:lnTo>
                    <a:pt x="415938" y="530972"/>
                  </a:lnTo>
                  <a:lnTo>
                    <a:pt x="375050" y="548021"/>
                  </a:lnTo>
                  <a:lnTo>
                    <a:pt x="331204" y="558675"/>
                  </a:lnTo>
                  <a:lnTo>
                    <a:pt x="284988" y="562355"/>
                  </a:lnTo>
                  <a:lnTo>
                    <a:pt x="238771" y="558675"/>
                  </a:lnTo>
                  <a:lnTo>
                    <a:pt x="194925" y="548021"/>
                  </a:lnTo>
                  <a:lnTo>
                    <a:pt x="154037" y="530972"/>
                  </a:lnTo>
                  <a:lnTo>
                    <a:pt x="116695" y="508106"/>
                  </a:lnTo>
                  <a:lnTo>
                    <a:pt x="83486" y="480002"/>
                  </a:lnTo>
                  <a:lnTo>
                    <a:pt x="54998" y="447240"/>
                  </a:lnTo>
                  <a:lnTo>
                    <a:pt x="31817" y="410397"/>
                  </a:lnTo>
                  <a:lnTo>
                    <a:pt x="14532" y="370054"/>
                  </a:lnTo>
                  <a:lnTo>
                    <a:pt x="3731" y="326787"/>
                  </a:lnTo>
                  <a:lnTo>
                    <a:pt x="0" y="281177"/>
                  </a:lnTo>
                  <a:close/>
                </a:path>
              </a:pathLst>
            </a:custGeom>
            <a:ln w="12192">
              <a:solidFill>
                <a:srgbClr val="21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583045" y="5663793"/>
              <a:ext cx="225551" cy="30480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144765" y="5448300"/>
              <a:ext cx="4024249" cy="24384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144765" y="5692140"/>
              <a:ext cx="3953383" cy="2438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144765" y="5935675"/>
              <a:ext cx="2442337" cy="244144"/>
            </a:xfrm>
            <a:prstGeom prst="rect">
              <a:avLst/>
            </a:prstGeom>
          </p:spPr>
        </p:pic>
      </p:grpSp>
      <p:pic>
        <p:nvPicPr>
          <p:cNvPr id="70" name="object 7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0992611" y="222504"/>
            <a:ext cx="911351" cy="82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9747" y="195071"/>
            <a:ext cx="11628120" cy="6446520"/>
            <a:chOff x="269747" y="195071"/>
            <a:chExt cx="11628120" cy="6446520"/>
          </a:xfrm>
        </p:grpSpPr>
        <p:sp>
          <p:nvSpPr>
            <p:cNvPr id="3" name="object 3"/>
            <p:cNvSpPr/>
            <p:nvPr/>
          </p:nvSpPr>
          <p:spPr>
            <a:xfrm>
              <a:off x="269747" y="195071"/>
              <a:ext cx="11628120" cy="6446520"/>
            </a:xfrm>
            <a:custGeom>
              <a:avLst/>
              <a:gdLst/>
              <a:ahLst/>
              <a:cxnLst/>
              <a:rect l="l" t="t" r="r" b="b"/>
              <a:pathLst>
                <a:path w="11628120" h="6446520">
                  <a:moveTo>
                    <a:pt x="11628120" y="0"/>
                  </a:moveTo>
                  <a:lnTo>
                    <a:pt x="0" y="0"/>
                  </a:lnTo>
                  <a:lnTo>
                    <a:pt x="0" y="6446520"/>
                  </a:lnTo>
                  <a:lnTo>
                    <a:pt x="11628120" y="6446520"/>
                  </a:lnTo>
                  <a:lnTo>
                    <a:pt x="11628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5847" y="4458335"/>
              <a:ext cx="195072" cy="1950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1464" y="4989576"/>
              <a:ext cx="195072" cy="1950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0571" y="4588764"/>
              <a:ext cx="716279" cy="7178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0" y="2964179"/>
              <a:ext cx="725424" cy="7726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71276" y="213359"/>
              <a:ext cx="911351" cy="8229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76250" y="5420105"/>
              <a:ext cx="11123930" cy="1161415"/>
            </a:xfrm>
            <a:custGeom>
              <a:avLst/>
              <a:gdLst/>
              <a:ahLst/>
              <a:cxnLst/>
              <a:rect l="l" t="t" r="r" b="b"/>
              <a:pathLst>
                <a:path w="11123930" h="1161415">
                  <a:moveTo>
                    <a:pt x="11123676" y="0"/>
                  </a:moveTo>
                  <a:lnTo>
                    <a:pt x="0" y="0"/>
                  </a:lnTo>
                  <a:lnTo>
                    <a:pt x="0" y="1161288"/>
                  </a:lnTo>
                  <a:lnTo>
                    <a:pt x="11123676" y="1161288"/>
                  </a:lnTo>
                  <a:lnTo>
                    <a:pt x="11123676" y="0"/>
                  </a:lnTo>
                  <a:close/>
                </a:path>
              </a:pathLst>
            </a:custGeom>
            <a:solidFill>
              <a:srgbClr val="BEBCAC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6250" y="5420105"/>
              <a:ext cx="11123930" cy="1161415"/>
            </a:xfrm>
            <a:custGeom>
              <a:avLst/>
              <a:gdLst/>
              <a:ahLst/>
              <a:cxnLst/>
              <a:rect l="l" t="t" r="r" b="b"/>
              <a:pathLst>
                <a:path w="11123930" h="1161415">
                  <a:moveTo>
                    <a:pt x="0" y="1161288"/>
                  </a:moveTo>
                  <a:lnTo>
                    <a:pt x="11123676" y="1161288"/>
                  </a:lnTo>
                  <a:lnTo>
                    <a:pt x="11123676" y="0"/>
                  </a:lnTo>
                  <a:lnTo>
                    <a:pt x="0" y="0"/>
                  </a:lnTo>
                  <a:lnTo>
                    <a:pt x="0" y="1161288"/>
                  </a:lnTo>
                  <a:close/>
                </a:path>
              </a:pathLst>
            </a:custGeom>
            <a:ln w="19812">
              <a:solidFill>
                <a:srgbClr val="1F35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9431" y="5742432"/>
              <a:ext cx="726948" cy="75590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964117" y="5864191"/>
            <a:ext cx="2902585" cy="577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15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F2D1B"/>
                </a:solidFill>
                <a:latin typeface="Roboto Cn"/>
                <a:cs typeface="Roboto Cn"/>
              </a:rPr>
              <a:t>ЧЕРЕЗ</a:t>
            </a:r>
            <a:r>
              <a:rPr sz="1800" b="1" spc="15" dirty="0">
                <a:solidFill>
                  <a:srgbClr val="4F2D1B"/>
                </a:solidFill>
                <a:latin typeface="Roboto Cn"/>
                <a:cs typeface="Roboto Cn"/>
              </a:rPr>
              <a:t> </a:t>
            </a:r>
            <a:r>
              <a:rPr sz="1800" b="1" spc="10" dirty="0">
                <a:solidFill>
                  <a:srgbClr val="4F2D1B"/>
                </a:solidFill>
                <a:latin typeface="Roboto Cn"/>
                <a:cs typeface="Roboto Cn"/>
              </a:rPr>
              <a:t>ЭЛЕКТРОННУЮ</a:t>
            </a:r>
            <a:r>
              <a:rPr sz="1800" b="1" spc="-25" dirty="0">
                <a:solidFill>
                  <a:srgbClr val="4F2D1B"/>
                </a:solidFill>
                <a:latin typeface="Roboto Cn"/>
                <a:cs typeface="Roboto Cn"/>
              </a:rPr>
              <a:t> </a:t>
            </a:r>
            <a:r>
              <a:rPr sz="1800" b="1" spc="15" dirty="0" smtClean="0">
                <a:solidFill>
                  <a:srgbClr val="4F2D1B"/>
                </a:solidFill>
                <a:latin typeface="Roboto Cn"/>
                <a:cs typeface="Roboto Cn"/>
              </a:rPr>
              <a:t>ПОЧТУ</a:t>
            </a:r>
            <a:r>
              <a:rPr lang="ru-RU" dirty="0">
                <a:latin typeface="Roboto Cn"/>
                <a:cs typeface="Roboto Cn"/>
              </a:rPr>
              <a:t> </a:t>
            </a:r>
            <a:r>
              <a:rPr sz="2000" b="1" spc="-10" dirty="0" smtClean="0">
                <a:solidFill>
                  <a:srgbClr val="46464A"/>
                </a:solidFill>
                <a:latin typeface="Roboto Cn"/>
                <a:cs typeface="Roboto Cn"/>
                <a:hlinkClick r:id="rId7"/>
              </a:rPr>
              <a:t>DE</a:t>
            </a:r>
            <a:r>
              <a:rPr sz="1600" b="1" spc="-10" dirty="0" smtClean="0">
                <a:solidFill>
                  <a:srgbClr val="C0A185"/>
                </a:solidFill>
                <a:latin typeface="Roboto Cn"/>
                <a:cs typeface="Roboto Cn"/>
                <a:hlinkClick r:id="rId7"/>
              </a:rPr>
              <a:t>@FIRPO.RU</a:t>
            </a:r>
            <a:endParaRPr sz="1600" dirty="0">
              <a:latin typeface="Roboto Cn"/>
              <a:cs typeface="Roboto C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60824" y="5813036"/>
            <a:ext cx="4056889" cy="602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15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F2D1B"/>
                </a:solidFill>
                <a:latin typeface="Roboto Cn"/>
                <a:cs typeface="Roboto Cn"/>
              </a:rPr>
              <a:t>ЧЕРЕЗ</a:t>
            </a:r>
            <a:r>
              <a:rPr sz="1800" b="1" spc="10" dirty="0">
                <a:solidFill>
                  <a:srgbClr val="4F2D1B"/>
                </a:solidFill>
                <a:latin typeface="Roboto Cn"/>
                <a:cs typeface="Roboto Cn"/>
              </a:rPr>
              <a:t> </a:t>
            </a:r>
            <a:r>
              <a:rPr sz="1800" b="1" spc="45" dirty="0">
                <a:solidFill>
                  <a:srgbClr val="4F2D1B"/>
                </a:solidFill>
                <a:latin typeface="Roboto Cn"/>
                <a:cs typeface="Roboto Cn"/>
              </a:rPr>
              <a:t>САЙТ</a:t>
            </a:r>
            <a:r>
              <a:rPr sz="1800" b="1" spc="-15" dirty="0">
                <a:solidFill>
                  <a:srgbClr val="4F2D1B"/>
                </a:solidFill>
                <a:latin typeface="Roboto Cn"/>
                <a:cs typeface="Roboto Cn"/>
              </a:rPr>
              <a:t> </a:t>
            </a:r>
            <a:r>
              <a:rPr sz="1800" b="1" spc="25" dirty="0">
                <a:solidFill>
                  <a:srgbClr val="4F2D1B"/>
                </a:solidFill>
                <a:latin typeface="Roboto Cn"/>
                <a:cs typeface="Roboto Cn"/>
              </a:rPr>
              <a:t>ТИКЕТ-СИСТЕМЫ</a:t>
            </a:r>
            <a:endParaRPr sz="1800" dirty="0">
              <a:latin typeface="Roboto Cn"/>
              <a:cs typeface="Roboto Cn"/>
            </a:endParaRPr>
          </a:p>
          <a:p>
            <a:pPr marL="261620">
              <a:lnSpc>
                <a:spcPts val="2390"/>
              </a:lnSpc>
            </a:pPr>
            <a:r>
              <a:rPr sz="2000" b="1" spc="5" dirty="0">
                <a:solidFill>
                  <a:srgbClr val="46464A"/>
                </a:solidFill>
                <a:latin typeface="Roboto Cn"/>
                <a:cs typeface="Roboto Cn"/>
              </a:rPr>
              <a:t>HD</a:t>
            </a:r>
            <a:r>
              <a:rPr sz="2000" b="1" spc="5" dirty="0">
                <a:solidFill>
                  <a:srgbClr val="C0A185"/>
                </a:solidFill>
                <a:latin typeface="Roboto Cn"/>
                <a:cs typeface="Roboto Cn"/>
              </a:rPr>
              <a:t>.</a:t>
            </a:r>
            <a:r>
              <a:rPr sz="1600" b="1" spc="5" dirty="0">
                <a:solidFill>
                  <a:srgbClr val="C0A185"/>
                </a:solidFill>
                <a:latin typeface="Roboto Cn"/>
                <a:cs typeface="Roboto Cn"/>
              </a:rPr>
              <a:t>FIRPO.RU</a:t>
            </a:r>
            <a:endParaRPr sz="1600" dirty="0">
              <a:latin typeface="Roboto Cn"/>
              <a:cs typeface="Roboto C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90905" y="1276349"/>
            <a:ext cx="7003516" cy="5250943"/>
            <a:chOff x="390905" y="1276349"/>
            <a:chExt cx="7003516" cy="5250943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7043" y="5801868"/>
              <a:ext cx="725424" cy="7254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7769" y="5956441"/>
              <a:ext cx="193548" cy="1950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9349" y="5859472"/>
              <a:ext cx="195072" cy="1950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6704" y="3172755"/>
              <a:ext cx="195072" cy="19507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90905" y="1276349"/>
              <a:ext cx="5264150" cy="647700"/>
            </a:xfrm>
            <a:custGeom>
              <a:avLst/>
              <a:gdLst/>
              <a:ahLst/>
              <a:cxnLst/>
              <a:rect l="l" t="t" r="r" b="b"/>
              <a:pathLst>
                <a:path w="5264150" h="647700">
                  <a:moveTo>
                    <a:pt x="5263896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5263896" y="647700"/>
                  </a:lnTo>
                  <a:lnTo>
                    <a:pt x="5263896" y="0"/>
                  </a:lnTo>
                  <a:close/>
                </a:path>
              </a:pathLst>
            </a:custGeom>
            <a:solidFill>
              <a:srgbClr val="BEBCAC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0905" y="1276349"/>
              <a:ext cx="5264150" cy="647700"/>
            </a:xfrm>
            <a:custGeom>
              <a:avLst/>
              <a:gdLst/>
              <a:ahLst/>
              <a:cxnLst/>
              <a:rect l="l" t="t" r="r" b="b"/>
              <a:pathLst>
                <a:path w="5264150" h="647700">
                  <a:moveTo>
                    <a:pt x="0" y="647700"/>
                  </a:moveTo>
                  <a:lnTo>
                    <a:pt x="5263896" y="647700"/>
                  </a:lnTo>
                  <a:lnTo>
                    <a:pt x="5263896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19812">
              <a:solidFill>
                <a:srgbClr val="1F35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1317" y="1294764"/>
              <a:ext cx="2352675" cy="3048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9446" y="1599564"/>
              <a:ext cx="2601087" cy="3048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7261" y="1599564"/>
              <a:ext cx="1187056" cy="3048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8400" y="2250947"/>
              <a:ext cx="4280535" cy="2743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8400" y="2580131"/>
              <a:ext cx="4797044" cy="2743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7544" y="2909011"/>
              <a:ext cx="2693162" cy="27462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14178" y="5446594"/>
            <a:ext cx="573422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13976"/>
                </a:solidFill>
                <a:latin typeface="Roboto"/>
                <a:cs typeface="Roboto"/>
              </a:rPr>
              <a:t>ЛИНИЯ</a:t>
            </a:r>
            <a:r>
              <a:rPr sz="1800" b="1" spc="-30" dirty="0">
                <a:solidFill>
                  <a:srgbClr val="213976"/>
                </a:solidFill>
                <a:latin typeface="Roboto"/>
                <a:cs typeface="Roboto"/>
              </a:rPr>
              <a:t> </a:t>
            </a:r>
            <a:r>
              <a:rPr sz="1800" b="1" spc="35" dirty="0">
                <a:solidFill>
                  <a:srgbClr val="213976"/>
                </a:solidFill>
                <a:latin typeface="Roboto"/>
                <a:cs typeface="Roboto"/>
              </a:rPr>
              <a:t>ПОДДЕРЖКИ</a:t>
            </a:r>
            <a:r>
              <a:rPr sz="1800" b="1" spc="-30" dirty="0">
                <a:solidFill>
                  <a:srgbClr val="213976"/>
                </a:solidFill>
                <a:latin typeface="Roboto"/>
                <a:cs typeface="Roboto"/>
              </a:rPr>
              <a:t> </a:t>
            </a:r>
            <a:r>
              <a:rPr sz="1800" b="1" spc="20" dirty="0">
                <a:solidFill>
                  <a:srgbClr val="213976"/>
                </a:solidFill>
                <a:latin typeface="Roboto"/>
                <a:cs typeface="Roboto"/>
              </a:rPr>
              <a:t>(ТИКЕТ-СИСТЕМА)</a:t>
            </a:r>
            <a:endParaRPr sz="1800" dirty="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9188" y="2238247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13976"/>
                </a:solidFill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15410" y="2896311"/>
            <a:ext cx="1631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13976"/>
                </a:solidFill>
                <a:latin typeface="Courier New"/>
                <a:cs typeface="Courier New"/>
              </a:rPr>
              <a:t>№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56031" y="292608"/>
            <a:ext cx="10433685" cy="4537710"/>
            <a:chOff x="256031" y="292608"/>
            <a:chExt cx="10433685" cy="4537710"/>
          </a:xfrm>
        </p:grpSpPr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14039" y="2909011"/>
              <a:ext cx="428751" cy="2746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35603" y="2909011"/>
              <a:ext cx="88391" cy="2746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8400" y="3238753"/>
              <a:ext cx="3620135" cy="2743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87901" y="3238753"/>
              <a:ext cx="1386839" cy="27432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8400" y="3567937"/>
              <a:ext cx="2946908" cy="2743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17086" y="3567937"/>
              <a:ext cx="537667" cy="2743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65397" y="3567937"/>
              <a:ext cx="519379" cy="2743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8400" y="3897122"/>
              <a:ext cx="3038094" cy="27431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08527" y="3897122"/>
              <a:ext cx="1296415" cy="27431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8400" y="4226001"/>
              <a:ext cx="2136521" cy="27462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07842" y="4226001"/>
              <a:ext cx="908684" cy="27462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8400" y="4555871"/>
              <a:ext cx="759383" cy="27431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32814" y="4555871"/>
              <a:ext cx="3305810" cy="27431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41468" y="4555871"/>
              <a:ext cx="1136599" cy="27431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56031" y="292608"/>
              <a:ext cx="10433685" cy="707390"/>
            </a:xfrm>
            <a:custGeom>
              <a:avLst/>
              <a:gdLst/>
              <a:ahLst/>
              <a:cxnLst/>
              <a:rect l="l" t="t" r="r" b="b"/>
              <a:pathLst>
                <a:path w="10433685" h="707390">
                  <a:moveTo>
                    <a:pt x="10433304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10433304" y="707135"/>
                  </a:lnTo>
                  <a:lnTo>
                    <a:pt x="10433304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69188" y="3226053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13976"/>
                </a:solidFill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9188" y="3829935"/>
            <a:ext cx="106045" cy="10134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solidFill>
                  <a:srgbClr val="213976"/>
                </a:solidFill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213976"/>
                </a:solidFill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solidFill>
                  <a:srgbClr val="213976"/>
                </a:solidFill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289052" y="310972"/>
            <a:ext cx="1040066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" dirty="0"/>
              <a:t>ИНФОРМАЦИОННЫЕ</a:t>
            </a:r>
            <a:r>
              <a:rPr spc="-75" dirty="0"/>
              <a:t> </a:t>
            </a:r>
            <a:r>
              <a:rPr spc="25" dirty="0" smtClean="0"/>
              <a:t>СИСТЕМЫ</a:t>
            </a:r>
            <a:r>
              <a:rPr lang="ru-RU" spc="25" dirty="0" smtClean="0"/>
              <a:t> </a:t>
            </a:r>
            <a:r>
              <a:rPr spc="5" dirty="0" smtClean="0"/>
              <a:t>И</a:t>
            </a:r>
            <a:r>
              <a:rPr spc="-25" dirty="0" smtClean="0"/>
              <a:t> </a:t>
            </a:r>
            <a:r>
              <a:rPr spc="40" dirty="0"/>
              <a:t>САЙТЫ</a:t>
            </a:r>
            <a:r>
              <a:rPr spc="-25" dirty="0"/>
              <a:t> </a:t>
            </a:r>
            <a:r>
              <a:rPr spc="20" dirty="0"/>
              <a:t>ДЕМОНСТРАЦИОННОГО</a:t>
            </a:r>
            <a:r>
              <a:rPr spc="-70" dirty="0"/>
              <a:t> </a:t>
            </a:r>
            <a:r>
              <a:rPr spc="20" dirty="0"/>
              <a:t>ЭКЗАМЕНА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7412736" y="1149223"/>
            <a:ext cx="4398264" cy="479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 marR="1184910">
              <a:lnSpc>
                <a:spcPct val="100000"/>
              </a:lnSpc>
              <a:spcBef>
                <a:spcPts val="100"/>
              </a:spcBef>
            </a:pPr>
            <a:r>
              <a:rPr sz="1800" b="1" spc="45" dirty="0">
                <a:solidFill>
                  <a:srgbClr val="4F2D1B"/>
                </a:solidFill>
                <a:latin typeface="Roboto Cn"/>
                <a:cs typeface="Roboto Cn"/>
              </a:rPr>
              <a:t>САЙТ</a:t>
            </a:r>
            <a:r>
              <a:rPr sz="1800" b="1" spc="-70" dirty="0">
                <a:solidFill>
                  <a:srgbClr val="4F2D1B"/>
                </a:solidFill>
                <a:latin typeface="Roboto Cn"/>
                <a:cs typeface="Roboto Cn"/>
              </a:rPr>
              <a:t> </a:t>
            </a:r>
            <a:r>
              <a:rPr sz="1800" b="1" spc="20" dirty="0" smtClean="0">
                <a:solidFill>
                  <a:srgbClr val="4F2D1B"/>
                </a:solidFill>
                <a:latin typeface="Roboto Cn"/>
                <a:cs typeface="Roboto Cn"/>
              </a:rPr>
              <a:t>ДЕМОНСТРАЦИОННОГО </a:t>
            </a:r>
            <a:r>
              <a:rPr sz="1800" b="1" spc="-380" dirty="0" smtClean="0">
                <a:solidFill>
                  <a:srgbClr val="4F2D1B"/>
                </a:solidFill>
                <a:latin typeface="Roboto Cn"/>
                <a:cs typeface="Roboto Cn"/>
              </a:rPr>
              <a:t> </a:t>
            </a:r>
            <a:r>
              <a:rPr sz="1800" b="1" spc="25" dirty="0">
                <a:solidFill>
                  <a:srgbClr val="4F2D1B"/>
                </a:solidFill>
                <a:latin typeface="Roboto Cn"/>
                <a:cs typeface="Roboto Cn"/>
              </a:rPr>
              <a:t>ЭКЗАМЕНА</a:t>
            </a:r>
            <a:endParaRPr sz="1800" dirty="0">
              <a:latin typeface="Roboto Cn"/>
              <a:cs typeface="Roboto Cn"/>
            </a:endParaRPr>
          </a:p>
          <a:p>
            <a:pPr marL="283210">
              <a:lnSpc>
                <a:spcPts val="2380"/>
              </a:lnSpc>
            </a:pPr>
            <a:r>
              <a:rPr sz="2000" b="1" spc="5" dirty="0">
                <a:solidFill>
                  <a:srgbClr val="46464A"/>
                </a:solidFill>
                <a:latin typeface="Roboto Cn"/>
                <a:cs typeface="Roboto Cn"/>
              </a:rPr>
              <a:t>DE.</a:t>
            </a:r>
            <a:r>
              <a:rPr sz="1600" b="1" spc="5" dirty="0">
                <a:solidFill>
                  <a:srgbClr val="C0A185"/>
                </a:solidFill>
                <a:latin typeface="Roboto Cn"/>
                <a:cs typeface="Roboto Cn"/>
              </a:rPr>
              <a:t>FIRPO.RU</a:t>
            </a:r>
            <a:endParaRPr sz="1600" dirty="0">
              <a:latin typeface="Roboto Cn"/>
              <a:cs typeface="Roboto Cn"/>
            </a:endParaRPr>
          </a:p>
          <a:p>
            <a:pPr marL="19685">
              <a:lnSpc>
                <a:spcPts val="2150"/>
              </a:lnSpc>
              <a:spcBef>
                <a:spcPts val="919"/>
              </a:spcBef>
            </a:pPr>
            <a:r>
              <a:rPr sz="1800" b="1" spc="5" dirty="0">
                <a:solidFill>
                  <a:srgbClr val="4F2D1B"/>
                </a:solidFill>
                <a:latin typeface="Roboto Cn"/>
                <a:cs typeface="Roboto Cn"/>
              </a:rPr>
              <a:t>ОЦЕНОЧНЫЕ</a:t>
            </a:r>
            <a:r>
              <a:rPr sz="1800" b="1" spc="-35" dirty="0">
                <a:solidFill>
                  <a:srgbClr val="4F2D1B"/>
                </a:solidFill>
                <a:latin typeface="Roboto Cn"/>
                <a:cs typeface="Roboto Cn"/>
              </a:rPr>
              <a:t> </a:t>
            </a:r>
            <a:r>
              <a:rPr sz="1800" b="1" spc="30" dirty="0">
                <a:solidFill>
                  <a:srgbClr val="4F2D1B"/>
                </a:solidFill>
                <a:latin typeface="Roboto Cn"/>
                <a:cs typeface="Roboto Cn"/>
              </a:rPr>
              <a:t>МАТЕРИАЛЫ</a:t>
            </a:r>
            <a:endParaRPr sz="1800" dirty="0">
              <a:latin typeface="Roboto Cn"/>
              <a:cs typeface="Roboto Cn"/>
            </a:endParaRPr>
          </a:p>
          <a:p>
            <a:pPr marL="254635">
              <a:lnSpc>
                <a:spcPts val="2390"/>
              </a:lnSpc>
            </a:pPr>
            <a:r>
              <a:rPr sz="2000" b="1" spc="10" dirty="0">
                <a:solidFill>
                  <a:srgbClr val="46464A"/>
                </a:solidFill>
                <a:latin typeface="Roboto Cn"/>
                <a:cs typeface="Roboto Cn"/>
              </a:rPr>
              <a:t>OM</a:t>
            </a:r>
            <a:r>
              <a:rPr sz="1800" b="1" spc="10" dirty="0">
                <a:solidFill>
                  <a:srgbClr val="C0A185"/>
                </a:solidFill>
                <a:latin typeface="Roboto Cn"/>
                <a:cs typeface="Roboto Cn"/>
              </a:rPr>
              <a:t>.</a:t>
            </a:r>
            <a:r>
              <a:rPr sz="1600" b="1" spc="10" dirty="0">
                <a:solidFill>
                  <a:srgbClr val="C0A185"/>
                </a:solidFill>
                <a:latin typeface="Roboto Cn"/>
                <a:cs typeface="Roboto Cn"/>
              </a:rPr>
              <a:t>FIRPO.RU</a:t>
            </a:r>
            <a:endParaRPr sz="1600" dirty="0">
              <a:latin typeface="Roboto Cn"/>
              <a:cs typeface="Roboto Cn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800" b="1" spc="40" dirty="0">
                <a:solidFill>
                  <a:srgbClr val="4F2D1B"/>
                </a:solidFill>
                <a:latin typeface="Roboto Cn"/>
                <a:cs typeface="Roboto Cn"/>
              </a:rPr>
              <a:t>СИСТЕМА</a:t>
            </a:r>
            <a:r>
              <a:rPr sz="1800" b="1" spc="-30" dirty="0">
                <a:solidFill>
                  <a:srgbClr val="4F2D1B"/>
                </a:solidFill>
                <a:latin typeface="Roboto Cn"/>
                <a:cs typeface="Roboto Cn"/>
              </a:rPr>
              <a:t> </a:t>
            </a:r>
            <a:r>
              <a:rPr sz="1800" b="1" spc="20" dirty="0">
                <a:solidFill>
                  <a:srgbClr val="4F2D1B"/>
                </a:solidFill>
                <a:latin typeface="Roboto Cn"/>
                <a:cs typeface="Roboto Cn"/>
              </a:rPr>
              <a:t>ДИСТАНЦИОННОГО</a:t>
            </a:r>
            <a:r>
              <a:rPr sz="1800" b="1" spc="-40" dirty="0">
                <a:solidFill>
                  <a:srgbClr val="4F2D1B"/>
                </a:solidFill>
                <a:latin typeface="Roboto Cn"/>
                <a:cs typeface="Roboto Cn"/>
              </a:rPr>
              <a:t> </a:t>
            </a:r>
            <a:r>
              <a:rPr sz="1800" b="1" dirty="0">
                <a:solidFill>
                  <a:srgbClr val="4F2D1B"/>
                </a:solidFill>
                <a:latin typeface="Roboto Cn"/>
                <a:cs typeface="Roboto Cn"/>
              </a:rPr>
              <a:t>ОБУЧЕНИЯ</a:t>
            </a:r>
            <a:endParaRPr sz="1800" dirty="0">
              <a:latin typeface="Roboto Cn"/>
              <a:cs typeface="Roboto Cn"/>
            </a:endParaRPr>
          </a:p>
          <a:p>
            <a:pPr marL="12700">
              <a:lnSpc>
                <a:spcPts val="2150"/>
              </a:lnSpc>
            </a:pPr>
            <a:r>
              <a:rPr sz="1800" b="1" spc="25" dirty="0">
                <a:solidFill>
                  <a:srgbClr val="4F2D1B"/>
                </a:solidFill>
                <a:latin typeface="Roboto Cn"/>
                <a:cs typeface="Roboto Cn"/>
              </a:rPr>
              <a:t>ЦЕНТРА</a:t>
            </a:r>
            <a:r>
              <a:rPr sz="1800" b="1" dirty="0">
                <a:solidFill>
                  <a:srgbClr val="4F2D1B"/>
                </a:solidFill>
                <a:latin typeface="Roboto Cn"/>
                <a:cs typeface="Roboto Cn"/>
              </a:rPr>
              <a:t> </a:t>
            </a:r>
            <a:r>
              <a:rPr sz="1800" b="1" spc="5" dirty="0">
                <a:solidFill>
                  <a:srgbClr val="4F2D1B"/>
                </a:solidFill>
                <a:latin typeface="Roboto Cn"/>
                <a:cs typeface="Roboto Cn"/>
              </a:rPr>
              <a:t>ОЦЕНКИ</a:t>
            </a:r>
            <a:r>
              <a:rPr sz="1800" b="1" spc="-15" dirty="0">
                <a:solidFill>
                  <a:srgbClr val="4F2D1B"/>
                </a:solidFill>
                <a:latin typeface="Roboto Cn"/>
                <a:cs typeface="Roboto Cn"/>
              </a:rPr>
              <a:t> </a:t>
            </a:r>
            <a:r>
              <a:rPr sz="1800" b="1" spc="35" dirty="0">
                <a:solidFill>
                  <a:srgbClr val="4F2D1B"/>
                </a:solidFill>
                <a:latin typeface="Roboto Cn"/>
                <a:cs typeface="Roboto Cn"/>
              </a:rPr>
              <a:t>КАЧЕСТВА</a:t>
            </a:r>
            <a:r>
              <a:rPr sz="1800" b="1" spc="-35" dirty="0">
                <a:solidFill>
                  <a:srgbClr val="4F2D1B"/>
                </a:solidFill>
                <a:latin typeface="Roboto Cn"/>
                <a:cs typeface="Roboto Cn"/>
              </a:rPr>
              <a:t> </a:t>
            </a:r>
            <a:r>
              <a:rPr sz="1800" b="1" spc="5" dirty="0">
                <a:solidFill>
                  <a:srgbClr val="4F2D1B"/>
                </a:solidFill>
                <a:latin typeface="Roboto Cn"/>
                <a:cs typeface="Roboto Cn"/>
              </a:rPr>
              <a:t>СПО</a:t>
            </a:r>
            <a:endParaRPr sz="1800" dirty="0">
              <a:latin typeface="Roboto Cn"/>
              <a:cs typeface="Roboto Cn"/>
            </a:endParaRPr>
          </a:p>
          <a:p>
            <a:pPr marL="306705">
              <a:lnSpc>
                <a:spcPts val="2390"/>
              </a:lnSpc>
            </a:pPr>
            <a:r>
              <a:rPr sz="2000" b="1" spc="10" dirty="0">
                <a:solidFill>
                  <a:srgbClr val="1F356E"/>
                </a:solidFill>
                <a:latin typeface="Roboto Cn"/>
                <a:cs typeface="Roboto Cn"/>
              </a:rPr>
              <a:t>C.</a:t>
            </a:r>
            <a:r>
              <a:rPr sz="2000" b="1" spc="10" dirty="0">
                <a:solidFill>
                  <a:srgbClr val="46464A"/>
                </a:solidFill>
                <a:latin typeface="Roboto Cn"/>
                <a:cs typeface="Roboto Cn"/>
              </a:rPr>
              <a:t>DP</a:t>
            </a:r>
            <a:r>
              <a:rPr sz="1800" b="1" spc="10" dirty="0">
                <a:solidFill>
                  <a:srgbClr val="C0A185"/>
                </a:solidFill>
                <a:latin typeface="Roboto Cn"/>
                <a:cs typeface="Roboto Cn"/>
              </a:rPr>
              <a:t>.</a:t>
            </a:r>
            <a:r>
              <a:rPr sz="1600" b="1" spc="10" dirty="0">
                <a:solidFill>
                  <a:srgbClr val="C0A185"/>
                </a:solidFill>
                <a:latin typeface="Roboto Cn"/>
                <a:cs typeface="Roboto Cn"/>
              </a:rPr>
              <a:t>FIRPO.RU</a:t>
            </a:r>
            <a:endParaRPr sz="1600" dirty="0">
              <a:latin typeface="Roboto Cn"/>
              <a:cs typeface="Roboto Cn"/>
            </a:endParaRPr>
          </a:p>
          <a:p>
            <a:pPr marL="19685">
              <a:lnSpc>
                <a:spcPts val="2150"/>
              </a:lnSpc>
              <a:spcBef>
                <a:spcPts val="1255"/>
              </a:spcBef>
            </a:pPr>
            <a:r>
              <a:rPr sz="1800" b="1" spc="30" dirty="0">
                <a:solidFill>
                  <a:srgbClr val="4F2D1B"/>
                </a:solidFill>
                <a:latin typeface="Roboto Cn"/>
                <a:cs typeface="Roboto Cn"/>
              </a:rPr>
              <a:t>ЦИФРОВАЯ</a:t>
            </a:r>
            <a:r>
              <a:rPr sz="1800" b="1" spc="-10" dirty="0">
                <a:solidFill>
                  <a:srgbClr val="4F2D1B"/>
                </a:solidFill>
                <a:latin typeface="Roboto Cn"/>
                <a:cs typeface="Roboto Cn"/>
              </a:rPr>
              <a:t> </a:t>
            </a:r>
            <a:r>
              <a:rPr sz="1800" b="1" spc="45" dirty="0">
                <a:solidFill>
                  <a:srgbClr val="4F2D1B"/>
                </a:solidFill>
                <a:latin typeface="Roboto Cn"/>
                <a:cs typeface="Roboto Cn"/>
              </a:rPr>
              <a:t>ПЛАТФОРМА</a:t>
            </a:r>
            <a:r>
              <a:rPr sz="1800" b="1" spc="-5" dirty="0">
                <a:solidFill>
                  <a:srgbClr val="4F2D1B"/>
                </a:solidFill>
                <a:latin typeface="Roboto Cn"/>
                <a:cs typeface="Roboto Cn"/>
              </a:rPr>
              <a:t> </a:t>
            </a:r>
            <a:r>
              <a:rPr sz="1800" b="1" spc="5" dirty="0">
                <a:solidFill>
                  <a:srgbClr val="4F2D1B"/>
                </a:solidFill>
                <a:latin typeface="Roboto Cn"/>
                <a:cs typeface="Roboto Cn"/>
              </a:rPr>
              <a:t>(ЦП)</a:t>
            </a:r>
            <a:endParaRPr sz="1800" dirty="0">
              <a:latin typeface="Roboto Cn"/>
              <a:cs typeface="Roboto Cn"/>
            </a:endParaRPr>
          </a:p>
          <a:p>
            <a:pPr marL="313690">
              <a:lnSpc>
                <a:spcPts val="2390"/>
              </a:lnSpc>
            </a:pPr>
            <a:r>
              <a:rPr sz="2000" b="1" spc="5" dirty="0" smtClean="0">
                <a:solidFill>
                  <a:srgbClr val="46464A"/>
                </a:solidFill>
                <a:latin typeface="Roboto Cn"/>
                <a:cs typeface="Roboto Cn"/>
              </a:rPr>
              <a:t>DP</a:t>
            </a:r>
            <a:r>
              <a:rPr sz="1800" b="1" spc="5" dirty="0" smtClean="0">
                <a:solidFill>
                  <a:srgbClr val="C0A185"/>
                </a:solidFill>
                <a:latin typeface="Roboto Cn"/>
                <a:cs typeface="Roboto Cn"/>
              </a:rPr>
              <a:t>.</a:t>
            </a:r>
            <a:r>
              <a:rPr sz="1600" b="1" spc="5" dirty="0" smtClean="0">
                <a:solidFill>
                  <a:srgbClr val="C0A185"/>
                </a:solidFill>
                <a:latin typeface="Roboto Cn"/>
                <a:cs typeface="Roboto Cn"/>
              </a:rPr>
              <a:t>FIRPO.RU</a:t>
            </a:r>
            <a:endParaRPr lang="ru-RU" sz="1600" dirty="0">
              <a:latin typeface="Roboto Cn"/>
              <a:cs typeface="Roboto Cn"/>
            </a:endParaRPr>
          </a:p>
          <a:p>
            <a:pPr marL="313690">
              <a:lnSpc>
                <a:spcPts val="2390"/>
              </a:lnSpc>
            </a:pPr>
            <a:r>
              <a:rPr sz="1800" b="1" spc="30" dirty="0" smtClean="0">
                <a:solidFill>
                  <a:srgbClr val="4F2D1B"/>
                </a:solidFill>
                <a:latin typeface="Roboto Cn"/>
                <a:cs typeface="Roboto Cn"/>
              </a:rPr>
              <a:t>ЦИФРОВАЯ</a:t>
            </a:r>
            <a:r>
              <a:rPr sz="1800" b="1" spc="-15" dirty="0" smtClean="0">
                <a:solidFill>
                  <a:srgbClr val="4F2D1B"/>
                </a:solidFill>
                <a:latin typeface="Roboto Cn"/>
                <a:cs typeface="Roboto Cn"/>
              </a:rPr>
              <a:t> </a:t>
            </a:r>
            <a:r>
              <a:rPr sz="1800" b="1" spc="40" dirty="0">
                <a:solidFill>
                  <a:srgbClr val="4F2D1B"/>
                </a:solidFill>
                <a:latin typeface="Roboto Cn"/>
                <a:cs typeface="Roboto Cn"/>
              </a:rPr>
              <a:t>СИСТЕМА</a:t>
            </a:r>
            <a:r>
              <a:rPr sz="1800" b="1" spc="-20" dirty="0">
                <a:solidFill>
                  <a:srgbClr val="4F2D1B"/>
                </a:solidFill>
                <a:latin typeface="Roboto Cn"/>
                <a:cs typeface="Roboto Cn"/>
              </a:rPr>
              <a:t> </a:t>
            </a:r>
            <a:r>
              <a:rPr sz="1800" b="1" spc="10" dirty="0">
                <a:solidFill>
                  <a:srgbClr val="4F2D1B"/>
                </a:solidFill>
                <a:latin typeface="Roboto Cn"/>
                <a:cs typeface="Roboto Cn"/>
              </a:rPr>
              <a:t>ОЦЕНИВАНИЯ</a:t>
            </a:r>
            <a:r>
              <a:rPr sz="1800" b="1" spc="-35" dirty="0">
                <a:solidFill>
                  <a:srgbClr val="4F2D1B"/>
                </a:solidFill>
                <a:latin typeface="Roboto Cn"/>
                <a:cs typeface="Roboto Cn"/>
              </a:rPr>
              <a:t> </a:t>
            </a:r>
            <a:r>
              <a:rPr sz="1800" b="1" spc="10" dirty="0">
                <a:solidFill>
                  <a:srgbClr val="4F2D1B"/>
                </a:solidFill>
                <a:latin typeface="Roboto Cn"/>
                <a:cs typeface="Roboto Cn"/>
              </a:rPr>
              <a:t>(ЦСО)</a:t>
            </a:r>
            <a:endParaRPr sz="1800" dirty="0">
              <a:latin typeface="Roboto Cn"/>
              <a:cs typeface="Roboto Cn"/>
            </a:endParaRPr>
          </a:p>
          <a:p>
            <a:pPr marL="257175">
              <a:lnSpc>
                <a:spcPts val="2390"/>
              </a:lnSpc>
            </a:pPr>
            <a:r>
              <a:rPr sz="2000" b="1" dirty="0">
                <a:solidFill>
                  <a:srgbClr val="46464A"/>
                </a:solidFill>
                <a:latin typeface="Roboto Cn"/>
                <a:cs typeface="Roboto Cn"/>
              </a:rPr>
              <a:t>DRS</a:t>
            </a:r>
            <a:r>
              <a:rPr sz="1800" b="1" dirty="0">
                <a:solidFill>
                  <a:srgbClr val="C0A185"/>
                </a:solidFill>
                <a:latin typeface="Roboto Cn"/>
                <a:cs typeface="Roboto Cn"/>
              </a:rPr>
              <a:t>.</a:t>
            </a:r>
            <a:r>
              <a:rPr sz="1600" b="1" dirty="0">
                <a:solidFill>
                  <a:srgbClr val="C0A185"/>
                </a:solidFill>
                <a:latin typeface="Roboto Cn"/>
                <a:cs typeface="Roboto Cn"/>
              </a:rPr>
              <a:t>FIRPO.RU</a:t>
            </a:r>
            <a:endParaRPr sz="1600" dirty="0">
              <a:latin typeface="Roboto Cn"/>
              <a:cs typeface="Roboto C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083808" y="1235963"/>
            <a:ext cx="1271270" cy="3249295"/>
            <a:chOff x="6083808" y="1235963"/>
            <a:chExt cx="1271270" cy="3249295"/>
          </a:xfrm>
        </p:grpSpPr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6704" y="2474975"/>
              <a:ext cx="195072" cy="19507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9752" y="1830323"/>
              <a:ext cx="195072" cy="19507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83808" y="2095500"/>
              <a:ext cx="749808" cy="75133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00572" y="1235963"/>
              <a:ext cx="725424" cy="72694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4288" y="3767328"/>
              <a:ext cx="716280" cy="7178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393" y="2916300"/>
            <a:ext cx="9758045" cy="14144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0"/>
              </a:spcBef>
            </a:pPr>
            <a:r>
              <a:rPr sz="3200" spc="5" dirty="0"/>
              <a:t>О</a:t>
            </a:r>
            <a:r>
              <a:rPr sz="3200" spc="-10" dirty="0"/>
              <a:t> </a:t>
            </a:r>
            <a:r>
              <a:rPr sz="3200" dirty="0"/>
              <a:t>НОВОЙ</a:t>
            </a:r>
            <a:r>
              <a:rPr sz="3200" spc="-10" dirty="0"/>
              <a:t> </a:t>
            </a:r>
            <a:r>
              <a:rPr sz="3200" spc="-5" dirty="0"/>
              <a:t>КОНЦЕПЦИИ</a:t>
            </a:r>
            <a:r>
              <a:rPr sz="3200" spc="-10" dirty="0"/>
              <a:t> </a:t>
            </a:r>
            <a:r>
              <a:rPr sz="3200" spc="-40" dirty="0"/>
              <a:t>РАЗРАБОТКИ</a:t>
            </a:r>
            <a:r>
              <a:rPr sz="3200" spc="-10" dirty="0"/>
              <a:t> </a:t>
            </a:r>
            <a:r>
              <a:rPr sz="3200" dirty="0"/>
              <a:t>ОЦЕНОЧНЫХ </a:t>
            </a:r>
            <a:r>
              <a:rPr sz="3200" spc="-785" dirty="0"/>
              <a:t> </a:t>
            </a:r>
            <a:r>
              <a:rPr sz="3200" spc="30" dirty="0"/>
              <a:t>МАТЕРИАЛОВ </a:t>
            </a:r>
            <a:r>
              <a:rPr sz="3200" spc="50" dirty="0"/>
              <a:t>ДЛЯ </a:t>
            </a:r>
            <a:r>
              <a:rPr sz="3200" spc="15" dirty="0"/>
              <a:t>ПРОВЕДЕНИЯ </a:t>
            </a:r>
            <a:r>
              <a:rPr sz="3200" spc="20" dirty="0"/>
              <a:t> </a:t>
            </a:r>
            <a:r>
              <a:rPr sz="3200" dirty="0"/>
              <a:t>ДЕМОНСТРАЦИОННОГО</a:t>
            </a:r>
            <a:r>
              <a:rPr sz="3200" spc="-10" dirty="0"/>
              <a:t> </a:t>
            </a:r>
            <a:r>
              <a:rPr sz="3200" spc="25" dirty="0" smtClean="0"/>
              <a:t>ЭКЗАМЕНА</a:t>
            </a:r>
            <a:r>
              <a:rPr lang="ru-RU" sz="3200" spc="25" dirty="0" smtClean="0"/>
              <a:t> В 2024 ГОДУ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32404" y="342404"/>
            <a:ext cx="11527790" cy="483870"/>
            <a:chOff x="332404" y="342404"/>
            <a:chExt cx="11527790" cy="483870"/>
          </a:xfrm>
        </p:grpSpPr>
        <p:sp>
          <p:nvSpPr>
            <p:cNvPr id="4" name="object 4"/>
            <p:cNvSpPr/>
            <p:nvPr/>
          </p:nvSpPr>
          <p:spPr>
            <a:xfrm>
              <a:off x="332404" y="342404"/>
              <a:ext cx="11527790" cy="462280"/>
            </a:xfrm>
            <a:custGeom>
              <a:avLst/>
              <a:gdLst/>
              <a:ahLst/>
              <a:cxnLst/>
              <a:rect l="l" t="t" r="r" b="b"/>
              <a:pathLst>
                <a:path w="11527790" h="462280">
                  <a:moveTo>
                    <a:pt x="11527199" y="461699"/>
                  </a:moveTo>
                  <a:lnTo>
                    <a:pt x="0" y="461699"/>
                  </a:lnTo>
                  <a:lnTo>
                    <a:pt x="0" y="0"/>
                  </a:lnTo>
                  <a:lnTo>
                    <a:pt x="11527199" y="0"/>
                  </a:lnTo>
                  <a:lnTo>
                    <a:pt x="11527199" y="461699"/>
                  </a:lnTo>
                  <a:close/>
                </a:path>
              </a:pathLst>
            </a:custGeom>
            <a:solidFill>
              <a:srgbClr val="22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89043" y="375093"/>
              <a:ext cx="425882" cy="4047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90295" y="364201"/>
              <a:ext cx="487971" cy="461662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04407"/>
            <a:ext cx="533399" cy="533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026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699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38374" y="2002512"/>
          <a:ext cx="9124312" cy="8965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540"/>
                <a:gridCol w="2877820"/>
                <a:gridCol w="2611119"/>
                <a:gridCol w="2767329"/>
                <a:gridCol w="484504"/>
              </a:tblGrid>
              <a:tr h="498363">
                <a:tc gridSpan="5">
                  <a:txBody>
                    <a:bodyPr/>
                    <a:lstStyle/>
                    <a:p>
                      <a:pPr marL="5327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Организации-партнеры,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отраслевые </a:t>
                      </a:r>
                      <a:r>
                        <a:rPr sz="19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и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90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профессиональные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9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сообщества</a:t>
                      </a:r>
                      <a:endParaRPr sz="1900">
                        <a:latin typeface="Roboto"/>
                        <a:cs typeface="Roboto"/>
                      </a:endParaRPr>
                    </a:p>
                  </a:txBody>
                  <a:tcPr marL="0" marR="0" marT="94615" marB="0">
                    <a:solidFill>
                      <a:srgbClr val="2239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8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497664" y="2943543"/>
            <a:ext cx="3019425" cy="863600"/>
            <a:chOff x="497664" y="2943543"/>
            <a:chExt cx="3019425" cy="863600"/>
          </a:xfrm>
        </p:grpSpPr>
        <p:sp>
          <p:nvSpPr>
            <p:cNvPr id="5" name="object 5"/>
            <p:cNvSpPr/>
            <p:nvPr/>
          </p:nvSpPr>
          <p:spPr>
            <a:xfrm>
              <a:off x="510364" y="2956243"/>
              <a:ext cx="2994025" cy="838200"/>
            </a:xfrm>
            <a:custGeom>
              <a:avLst/>
              <a:gdLst/>
              <a:ahLst/>
              <a:cxnLst/>
              <a:rect l="l" t="t" r="r" b="b"/>
              <a:pathLst>
                <a:path w="2994025" h="838200">
                  <a:moveTo>
                    <a:pt x="2993923" y="837858"/>
                  </a:moveTo>
                  <a:lnTo>
                    <a:pt x="0" y="837858"/>
                  </a:lnTo>
                  <a:lnTo>
                    <a:pt x="0" y="0"/>
                  </a:lnTo>
                  <a:lnTo>
                    <a:pt x="2993923" y="0"/>
                  </a:lnTo>
                  <a:lnTo>
                    <a:pt x="2993923" y="837858"/>
                  </a:lnTo>
                  <a:close/>
                </a:path>
              </a:pathLst>
            </a:custGeom>
            <a:solidFill>
              <a:srgbClr val="22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0364" y="2956243"/>
              <a:ext cx="2994025" cy="838200"/>
            </a:xfrm>
            <a:custGeom>
              <a:avLst/>
              <a:gdLst/>
              <a:ahLst/>
              <a:cxnLst/>
              <a:rect l="l" t="t" r="r" b="b"/>
              <a:pathLst>
                <a:path w="2994025" h="838200">
                  <a:moveTo>
                    <a:pt x="0" y="0"/>
                  </a:moveTo>
                  <a:lnTo>
                    <a:pt x="2993923" y="0"/>
                  </a:lnTo>
                  <a:lnTo>
                    <a:pt x="2993923" y="837858"/>
                  </a:lnTo>
                  <a:lnTo>
                    <a:pt x="0" y="837858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22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28520" y="3216169"/>
            <a:ext cx="2356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Roboto"/>
                <a:cs typeface="Roboto"/>
              </a:rPr>
              <a:t>Отбор</a:t>
            </a:r>
            <a:r>
              <a:rPr sz="18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Roboto"/>
                <a:cs typeface="Roboto"/>
              </a:rPr>
              <a:t>разработчиков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006" y="3950534"/>
            <a:ext cx="281241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0D3470"/>
                </a:solidFill>
                <a:latin typeface="Roboto"/>
                <a:cs typeface="Roboto"/>
              </a:rPr>
              <a:t>Учет</a:t>
            </a: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dirty="0">
                <a:solidFill>
                  <a:srgbClr val="0D3470"/>
                </a:solidFill>
                <a:latin typeface="Roboto"/>
                <a:cs typeface="Roboto"/>
              </a:rPr>
              <a:t>писем</a:t>
            </a:r>
            <a:r>
              <a:rPr sz="1500" spc="-10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35" dirty="0">
                <a:solidFill>
                  <a:srgbClr val="0D3470"/>
                </a:solidFill>
                <a:latin typeface="Roboto"/>
                <a:cs typeface="Roboto"/>
              </a:rPr>
              <a:t>от</a:t>
            </a:r>
            <a:r>
              <a:rPr sz="1500" spc="-10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30" dirty="0">
                <a:solidFill>
                  <a:srgbClr val="0D3470"/>
                </a:solidFill>
                <a:latin typeface="Roboto"/>
                <a:cs typeface="Roboto"/>
              </a:rPr>
              <a:t>организаций- </a:t>
            </a:r>
            <a:r>
              <a:rPr sz="1500" spc="-25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партнеров,</a:t>
            </a:r>
            <a:r>
              <a:rPr sz="1500" spc="-10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отраслевых</a:t>
            </a:r>
            <a:r>
              <a:rPr sz="1500" spc="-10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0D3470"/>
                </a:solidFill>
                <a:latin typeface="Roboto"/>
                <a:cs typeface="Roboto"/>
              </a:rPr>
              <a:t>и </a:t>
            </a:r>
            <a:r>
              <a:rPr sz="1500" spc="15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20" dirty="0">
                <a:solidFill>
                  <a:srgbClr val="0D3470"/>
                </a:solidFill>
                <a:latin typeface="Roboto"/>
                <a:cs typeface="Roboto"/>
              </a:rPr>
              <a:t>профессиональных </a:t>
            </a: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сообществ </a:t>
            </a:r>
            <a:r>
              <a:rPr sz="1500" spc="-360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dirty="0">
                <a:solidFill>
                  <a:srgbClr val="0D3470"/>
                </a:solidFill>
                <a:latin typeface="Roboto"/>
                <a:cs typeface="Roboto"/>
              </a:rPr>
              <a:t>с</a:t>
            </a:r>
            <a:r>
              <a:rPr sz="1500" spc="-10" dirty="0">
                <a:solidFill>
                  <a:srgbClr val="0D3470"/>
                </a:solidFill>
                <a:latin typeface="Roboto"/>
                <a:cs typeface="Roboto"/>
              </a:rPr>
              <a:t> гарантией</a:t>
            </a:r>
            <a:r>
              <a:rPr sz="1500" spc="-5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0D3470"/>
                </a:solidFill>
                <a:latin typeface="Roboto"/>
                <a:cs typeface="Roboto"/>
              </a:rPr>
              <a:t>участия</a:t>
            </a:r>
            <a:r>
              <a:rPr sz="1500" spc="-10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dirty="0">
                <a:solidFill>
                  <a:srgbClr val="0D3470"/>
                </a:solidFill>
                <a:latin typeface="Roboto"/>
                <a:cs typeface="Roboto"/>
              </a:rPr>
              <a:t>в </a:t>
            </a:r>
            <a:r>
              <a:rPr sz="1500" spc="5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0D3470"/>
                </a:solidFill>
                <a:latin typeface="Roboto"/>
                <a:cs typeface="Roboto"/>
              </a:rPr>
              <a:t>разработке</a:t>
            </a:r>
            <a:r>
              <a:rPr sz="1500" spc="-10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0D3470"/>
                </a:solidFill>
                <a:latin typeface="Roboto"/>
                <a:cs typeface="Roboto"/>
              </a:rPr>
              <a:t>и</a:t>
            </a:r>
            <a:r>
              <a:rPr sz="1500" spc="-5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20" dirty="0">
                <a:solidFill>
                  <a:srgbClr val="0D3470"/>
                </a:solidFill>
                <a:latin typeface="Roboto"/>
                <a:cs typeface="Roboto"/>
              </a:rPr>
              <a:t>экспертизе </a:t>
            </a: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10" dirty="0">
                <a:solidFill>
                  <a:srgbClr val="0D3470"/>
                </a:solidFill>
                <a:latin typeface="Roboto"/>
                <a:cs typeface="Roboto"/>
              </a:rPr>
              <a:t>оценочных </a:t>
            </a: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материалов</a:t>
            </a:r>
            <a:endParaRPr sz="1500">
              <a:latin typeface="Roboto"/>
              <a:cs typeface="Robo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02556" y="2943544"/>
            <a:ext cx="2594610" cy="863600"/>
            <a:chOff x="3602556" y="2943544"/>
            <a:chExt cx="2594610" cy="863600"/>
          </a:xfrm>
        </p:grpSpPr>
        <p:sp>
          <p:nvSpPr>
            <p:cNvPr id="10" name="object 10"/>
            <p:cNvSpPr/>
            <p:nvPr/>
          </p:nvSpPr>
          <p:spPr>
            <a:xfrm>
              <a:off x="3615256" y="2956244"/>
              <a:ext cx="2569210" cy="838200"/>
            </a:xfrm>
            <a:custGeom>
              <a:avLst/>
              <a:gdLst/>
              <a:ahLst/>
              <a:cxnLst/>
              <a:rect l="l" t="t" r="r" b="b"/>
              <a:pathLst>
                <a:path w="2569210" h="838200">
                  <a:moveTo>
                    <a:pt x="2568604" y="837857"/>
                  </a:moveTo>
                  <a:lnTo>
                    <a:pt x="0" y="837857"/>
                  </a:lnTo>
                  <a:lnTo>
                    <a:pt x="0" y="0"/>
                  </a:lnTo>
                  <a:lnTo>
                    <a:pt x="2568604" y="0"/>
                  </a:lnTo>
                  <a:lnTo>
                    <a:pt x="2568604" y="837857"/>
                  </a:lnTo>
                  <a:close/>
                </a:path>
              </a:pathLst>
            </a:custGeom>
            <a:solidFill>
              <a:srgbClr val="22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15256" y="2956244"/>
              <a:ext cx="2569210" cy="838200"/>
            </a:xfrm>
            <a:custGeom>
              <a:avLst/>
              <a:gdLst/>
              <a:ahLst/>
              <a:cxnLst/>
              <a:rect l="l" t="t" r="r" b="b"/>
              <a:pathLst>
                <a:path w="2569210" h="838200">
                  <a:moveTo>
                    <a:pt x="0" y="0"/>
                  </a:moveTo>
                  <a:lnTo>
                    <a:pt x="2568604" y="0"/>
                  </a:lnTo>
                  <a:lnTo>
                    <a:pt x="2568604" y="837857"/>
                  </a:lnTo>
                  <a:lnTo>
                    <a:pt x="0" y="837857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22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68329" y="3079010"/>
            <a:ext cx="1861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Roboto"/>
                <a:cs typeface="Roboto"/>
              </a:rPr>
              <a:t>Т</a:t>
            </a:r>
            <a:r>
              <a:rPr sz="1800" spc="-25" dirty="0">
                <a:solidFill>
                  <a:srgbClr val="FFFFFF"/>
                </a:solidFill>
                <a:latin typeface="Roboto"/>
                <a:cs typeface="Roboto"/>
              </a:rPr>
              <a:t>р</a:t>
            </a:r>
            <a:r>
              <a:rPr sz="1800" spc="-105" dirty="0">
                <a:solidFill>
                  <a:srgbClr val="FFFFFF"/>
                </a:solidFill>
                <a:latin typeface="Roboto"/>
                <a:cs typeface="Roboto"/>
              </a:rPr>
              <a:t>у</a:t>
            </a:r>
            <a:r>
              <a:rPr sz="1800" spc="-35" dirty="0">
                <a:solidFill>
                  <a:srgbClr val="FFFFFF"/>
                </a:solidFill>
                <a:latin typeface="Roboto"/>
                <a:cs typeface="Roboto"/>
              </a:rPr>
              <a:t>д</a:t>
            </a:r>
            <a:r>
              <a:rPr sz="1800" spc="-40" dirty="0">
                <a:solidFill>
                  <a:srgbClr val="FFFFFF"/>
                </a:solidFill>
                <a:latin typeface="Roboto"/>
                <a:cs typeface="Roboto"/>
              </a:rPr>
              <a:t>о</a:t>
            </a:r>
            <a:r>
              <a:rPr sz="1800" spc="-70" dirty="0">
                <a:solidFill>
                  <a:srgbClr val="FFFFFF"/>
                </a:solidFill>
                <a:latin typeface="Roboto"/>
                <a:cs typeface="Roboto"/>
              </a:rPr>
              <a:t>у</a:t>
            </a:r>
            <a:r>
              <a:rPr sz="1800" spc="-15" dirty="0">
                <a:solidFill>
                  <a:srgbClr val="FFFFFF"/>
                </a:solidFill>
                <a:latin typeface="Roboto"/>
                <a:cs typeface="Roboto"/>
              </a:rPr>
              <a:t>стройство  </a:t>
            </a:r>
            <a:r>
              <a:rPr sz="1800" spc="-25" dirty="0">
                <a:solidFill>
                  <a:srgbClr val="FFFFFF"/>
                </a:solidFill>
                <a:latin typeface="Roboto"/>
                <a:cs typeface="Roboto"/>
              </a:rPr>
              <a:t>разработчика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98942" y="3920554"/>
            <a:ext cx="234188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147955" algn="ctr">
              <a:lnSpc>
                <a:spcPct val="100000"/>
              </a:lnSpc>
              <a:spcBef>
                <a:spcPts val="100"/>
              </a:spcBef>
            </a:pPr>
            <a:r>
              <a:rPr sz="1500" spc="-30" dirty="0">
                <a:solidFill>
                  <a:srgbClr val="0D3470"/>
                </a:solidFill>
                <a:latin typeface="Roboto"/>
                <a:cs typeface="Roboto"/>
              </a:rPr>
              <a:t>Трудоустройство </a:t>
            </a:r>
            <a:r>
              <a:rPr sz="1500" spc="-25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20" dirty="0">
                <a:solidFill>
                  <a:srgbClr val="0D3470"/>
                </a:solidFill>
                <a:latin typeface="Roboto"/>
                <a:cs typeface="Roboto"/>
              </a:rPr>
              <a:t>представителя </a:t>
            </a: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0D3470"/>
                </a:solidFill>
                <a:latin typeface="Roboto"/>
                <a:cs typeface="Roboto"/>
              </a:rPr>
              <a:t>организации-па</a:t>
            </a:r>
            <a:r>
              <a:rPr sz="1500" spc="-80" dirty="0">
                <a:solidFill>
                  <a:srgbClr val="0D3470"/>
                </a:solidFill>
                <a:latin typeface="Roboto"/>
                <a:cs typeface="Roboto"/>
              </a:rPr>
              <a:t>р</a:t>
            </a: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тнера</a:t>
            </a:r>
            <a:endParaRPr sz="15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solidFill>
                  <a:srgbClr val="0D3470"/>
                </a:solidFill>
                <a:latin typeface="Roboto"/>
                <a:cs typeface="Roboto"/>
              </a:rPr>
              <a:t>в</a:t>
            </a: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35" dirty="0">
                <a:solidFill>
                  <a:srgbClr val="0D3470"/>
                </a:solidFill>
                <a:latin typeface="Roboto"/>
                <a:cs typeface="Roboto"/>
              </a:rPr>
              <a:t>штат</a:t>
            </a: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15" dirty="0">
                <a:solidFill>
                  <a:srgbClr val="0D3470"/>
                </a:solidFill>
                <a:latin typeface="Roboto"/>
                <a:cs typeface="Roboto"/>
              </a:rPr>
              <a:t>ФГБОУ</a:t>
            </a: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5" dirty="0">
                <a:solidFill>
                  <a:srgbClr val="0D3470"/>
                </a:solidFill>
                <a:latin typeface="Roboto"/>
                <a:cs typeface="Roboto"/>
              </a:rPr>
              <a:t>ДПО</a:t>
            </a:r>
            <a:r>
              <a:rPr sz="1500" spc="-20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ИРПО,</a:t>
            </a:r>
            <a:endParaRPr sz="1500">
              <a:latin typeface="Roboto"/>
              <a:cs typeface="Roboto"/>
            </a:endParaRPr>
          </a:p>
          <a:p>
            <a:pPr marL="1905" algn="ctr">
              <a:lnSpc>
                <a:spcPct val="100000"/>
              </a:lnSpc>
            </a:pP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как</a:t>
            </a:r>
            <a:r>
              <a:rPr sz="1500" spc="-30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20" dirty="0">
                <a:solidFill>
                  <a:srgbClr val="0D3470"/>
                </a:solidFill>
                <a:latin typeface="Roboto"/>
                <a:cs typeface="Roboto"/>
              </a:rPr>
              <a:t>разработчика</a:t>
            </a:r>
            <a:r>
              <a:rPr sz="1500" spc="-25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20" dirty="0">
                <a:solidFill>
                  <a:srgbClr val="0D3470"/>
                </a:solidFill>
                <a:latin typeface="Roboto"/>
                <a:cs typeface="Roboto"/>
              </a:rPr>
              <a:t>КОД</a:t>
            </a:r>
            <a:endParaRPr sz="150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82130" y="2943543"/>
            <a:ext cx="2661285" cy="863600"/>
            <a:chOff x="6282130" y="2943543"/>
            <a:chExt cx="2661285" cy="863600"/>
          </a:xfrm>
        </p:grpSpPr>
        <p:sp>
          <p:nvSpPr>
            <p:cNvPr id="15" name="object 15"/>
            <p:cNvSpPr/>
            <p:nvPr/>
          </p:nvSpPr>
          <p:spPr>
            <a:xfrm>
              <a:off x="6294830" y="2956243"/>
              <a:ext cx="2635885" cy="838200"/>
            </a:xfrm>
            <a:custGeom>
              <a:avLst/>
              <a:gdLst/>
              <a:ahLst/>
              <a:cxnLst/>
              <a:rect l="l" t="t" r="r" b="b"/>
              <a:pathLst>
                <a:path w="2635884" h="838200">
                  <a:moveTo>
                    <a:pt x="2635857" y="837855"/>
                  </a:moveTo>
                  <a:lnTo>
                    <a:pt x="0" y="837855"/>
                  </a:lnTo>
                  <a:lnTo>
                    <a:pt x="0" y="0"/>
                  </a:lnTo>
                  <a:lnTo>
                    <a:pt x="2635857" y="0"/>
                  </a:lnTo>
                  <a:lnTo>
                    <a:pt x="2635857" y="837855"/>
                  </a:lnTo>
                  <a:close/>
                </a:path>
              </a:pathLst>
            </a:custGeom>
            <a:solidFill>
              <a:srgbClr val="22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94830" y="2956243"/>
              <a:ext cx="2635885" cy="838200"/>
            </a:xfrm>
            <a:custGeom>
              <a:avLst/>
              <a:gdLst/>
              <a:ahLst/>
              <a:cxnLst/>
              <a:rect l="l" t="t" r="r" b="b"/>
              <a:pathLst>
                <a:path w="2635884" h="838200">
                  <a:moveTo>
                    <a:pt x="0" y="0"/>
                  </a:moveTo>
                  <a:lnTo>
                    <a:pt x="2635857" y="0"/>
                  </a:lnTo>
                  <a:lnTo>
                    <a:pt x="2635857" y="837855"/>
                  </a:lnTo>
                  <a:lnTo>
                    <a:pt x="0" y="837855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22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712392" y="3216168"/>
            <a:ext cx="17995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Roboto"/>
                <a:cs typeface="Roboto"/>
              </a:rPr>
              <a:t>Экспертиза</a:t>
            </a:r>
            <a:r>
              <a:rPr sz="1800" spc="-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Roboto"/>
                <a:cs typeface="Roboto"/>
              </a:rPr>
              <a:t>КОД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08289" y="3920551"/>
            <a:ext cx="240728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664" marR="106045" algn="ctr">
              <a:lnSpc>
                <a:spcPct val="100000"/>
              </a:lnSpc>
              <a:spcBef>
                <a:spcPts val="100"/>
              </a:spcBef>
            </a:pP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Представители </a:t>
            </a:r>
            <a:r>
              <a:rPr sz="1500" spc="-10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0D3470"/>
                </a:solidFill>
                <a:latin typeface="Roboto"/>
                <a:cs typeface="Roboto"/>
              </a:rPr>
              <a:t>организаций-партнеров, </a:t>
            </a:r>
            <a:r>
              <a:rPr sz="1500" spc="-360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отраслевых</a:t>
            </a:r>
            <a:endParaRPr sz="1500">
              <a:latin typeface="Roboto"/>
              <a:cs typeface="Roboto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500" spc="10" dirty="0">
                <a:solidFill>
                  <a:srgbClr val="0D3470"/>
                </a:solidFill>
                <a:latin typeface="Roboto"/>
                <a:cs typeface="Roboto"/>
              </a:rPr>
              <a:t>и </a:t>
            </a:r>
            <a:r>
              <a:rPr sz="1500" spc="-20" dirty="0">
                <a:solidFill>
                  <a:srgbClr val="0D3470"/>
                </a:solidFill>
                <a:latin typeface="Roboto"/>
                <a:cs typeface="Roboto"/>
              </a:rPr>
              <a:t>профессиональных </a:t>
            </a: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 сообществ привлекаются </a:t>
            </a:r>
            <a:r>
              <a:rPr sz="1500" spc="-10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к </a:t>
            </a:r>
            <a:r>
              <a:rPr sz="1500" spc="-5" dirty="0">
                <a:solidFill>
                  <a:srgbClr val="0D3470"/>
                </a:solidFill>
                <a:latin typeface="Roboto"/>
                <a:cs typeface="Roboto"/>
              </a:rPr>
              <a:t>проведению </a:t>
            </a:r>
            <a:r>
              <a:rPr sz="1500" spc="-25" dirty="0">
                <a:solidFill>
                  <a:srgbClr val="0D3470"/>
                </a:solidFill>
                <a:latin typeface="Roboto"/>
                <a:cs typeface="Roboto"/>
              </a:rPr>
              <a:t>экспертизы </a:t>
            </a:r>
            <a:r>
              <a:rPr sz="1500" spc="-360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dirty="0">
                <a:solidFill>
                  <a:srgbClr val="0D3470"/>
                </a:solidFill>
                <a:latin typeface="Roboto"/>
                <a:cs typeface="Roboto"/>
              </a:rPr>
              <a:t>уже</a:t>
            </a: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20" dirty="0">
                <a:solidFill>
                  <a:srgbClr val="0D3470"/>
                </a:solidFill>
                <a:latin typeface="Roboto"/>
                <a:cs typeface="Roboto"/>
              </a:rPr>
              <a:t>разработанных КОД</a:t>
            </a:r>
            <a:endParaRPr sz="1500">
              <a:latin typeface="Roboto"/>
              <a:cs typeface="Robo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01221" y="2894332"/>
            <a:ext cx="41275" cy="53340"/>
            <a:chOff x="2001221" y="2894332"/>
            <a:chExt cx="41275" cy="53340"/>
          </a:xfrm>
        </p:grpSpPr>
        <p:sp>
          <p:nvSpPr>
            <p:cNvPr id="20" name="object 20"/>
            <p:cNvSpPr/>
            <p:nvPr/>
          </p:nvSpPr>
          <p:spPr>
            <a:xfrm>
              <a:off x="2005984" y="289909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15732" y="43225"/>
                  </a:moveTo>
                  <a:lnTo>
                    <a:pt x="0" y="0"/>
                  </a:lnTo>
                  <a:lnTo>
                    <a:pt x="31465" y="0"/>
                  </a:lnTo>
                  <a:lnTo>
                    <a:pt x="15732" y="432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05984" y="289909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0"/>
                  </a:moveTo>
                  <a:lnTo>
                    <a:pt x="15732" y="43225"/>
                  </a:lnTo>
                  <a:lnTo>
                    <a:pt x="31465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879064" y="2894332"/>
            <a:ext cx="41275" cy="53340"/>
            <a:chOff x="4879064" y="2894332"/>
            <a:chExt cx="41275" cy="53340"/>
          </a:xfrm>
        </p:grpSpPr>
        <p:sp>
          <p:nvSpPr>
            <p:cNvPr id="23" name="object 23"/>
            <p:cNvSpPr/>
            <p:nvPr/>
          </p:nvSpPr>
          <p:spPr>
            <a:xfrm>
              <a:off x="4883827" y="289909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15732" y="43225"/>
                  </a:moveTo>
                  <a:lnTo>
                    <a:pt x="0" y="0"/>
                  </a:lnTo>
                  <a:lnTo>
                    <a:pt x="31465" y="0"/>
                  </a:lnTo>
                  <a:lnTo>
                    <a:pt x="15732" y="432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83827" y="289909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0"/>
                  </a:moveTo>
                  <a:lnTo>
                    <a:pt x="15732" y="43225"/>
                  </a:lnTo>
                  <a:lnTo>
                    <a:pt x="31465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489909" y="2894332"/>
            <a:ext cx="41275" cy="53340"/>
            <a:chOff x="7489909" y="2894332"/>
            <a:chExt cx="41275" cy="53340"/>
          </a:xfrm>
        </p:grpSpPr>
        <p:sp>
          <p:nvSpPr>
            <p:cNvPr id="26" name="object 26"/>
            <p:cNvSpPr/>
            <p:nvPr/>
          </p:nvSpPr>
          <p:spPr>
            <a:xfrm>
              <a:off x="7494671" y="289909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15732" y="43225"/>
                  </a:moveTo>
                  <a:lnTo>
                    <a:pt x="0" y="0"/>
                  </a:lnTo>
                  <a:lnTo>
                    <a:pt x="31465" y="0"/>
                  </a:lnTo>
                  <a:lnTo>
                    <a:pt x="15732" y="432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94671" y="289909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0"/>
                  </a:moveTo>
                  <a:lnTo>
                    <a:pt x="15732" y="43225"/>
                  </a:lnTo>
                  <a:lnTo>
                    <a:pt x="31465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049004" y="2943543"/>
            <a:ext cx="2661285" cy="863600"/>
          </a:xfrm>
          <a:prstGeom prst="rect">
            <a:avLst/>
          </a:prstGeom>
          <a:solidFill>
            <a:srgbClr val="223976"/>
          </a:solidFill>
        </p:spPr>
        <p:txBody>
          <a:bodyPr vert="horz" wrap="square" lIns="0" tIns="10795" rIns="0" bIns="0" rtlCol="0">
            <a:spAutoFit/>
          </a:bodyPr>
          <a:lstStyle/>
          <a:p>
            <a:pPr marL="431165" marR="427990" algn="ctr">
              <a:lnSpc>
                <a:spcPct val="100000"/>
              </a:lnSpc>
              <a:spcBef>
                <a:spcPts val="85"/>
              </a:spcBef>
            </a:pPr>
            <a:r>
              <a:rPr sz="1800" spc="-25" dirty="0">
                <a:solidFill>
                  <a:srgbClr val="FFFFFF"/>
                </a:solidFill>
                <a:latin typeface="Roboto"/>
                <a:cs typeface="Roboto"/>
              </a:rPr>
              <a:t>Р</a:t>
            </a:r>
            <a:r>
              <a:rPr sz="1800" spc="-5" dirty="0">
                <a:solidFill>
                  <a:srgbClr val="FFFFFF"/>
                </a:solidFill>
                <a:latin typeface="Roboto"/>
                <a:cs typeface="Roboto"/>
              </a:rPr>
              <a:t>ецензирование  </a:t>
            </a:r>
            <a:r>
              <a:rPr sz="1800" spc="-10" dirty="0">
                <a:solidFill>
                  <a:srgbClr val="FFFFFF"/>
                </a:solidFill>
                <a:latin typeface="Roboto"/>
                <a:cs typeface="Roboto"/>
              </a:rPr>
              <a:t>оценочных </a:t>
            </a:r>
            <a:r>
              <a:rPr sz="18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Roboto"/>
                <a:cs typeface="Roboto"/>
              </a:rPr>
              <a:t>материалов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53491" y="3945399"/>
            <a:ext cx="245046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" marR="190500" indent="1905" algn="ctr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0D3470"/>
                </a:solidFill>
                <a:latin typeface="Roboto"/>
                <a:cs typeface="Roboto"/>
              </a:rPr>
              <a:t>Подготовка</a:t>
            </a:r>
            <a:r>
              <a:rPr sz="1500" spc="-20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10" dirty="0">
                <a:solidFill>
                  <a:srgbClr val="0D3470"/>
                </a:solidFill>
                <a:latin typeface="Roboto"/>
                <a:cs typeface="Roboto"/>
              </a:rPr>
              <a:t>рецензий </a:t>
            </a:r>
            <a:r>
              <a:rPr sz="1500" spc="-5" dirty="0">
                <a:solidFill>
                  <a:srgbClr val="0D3470"/>
                </a:solidFill>
                <a:latin typeface="Roboto"/>
                <a:cs typeface="Roboto"/>
              </a:rPr>
              <a:t> на </a:t>
            </a:r>
            <a:r>
              <a:rPr sz="1500" spc="-20" dirty="0">
                <a:solidFill>
                  <a:srgbClr val="0D3470"/>
                </a:solidFill>
                <a:latin typeface="Roboto"/>
                <a:cs typeface="Roboto"/>
              </a:rPr>
              <a:t>разработанные </a:t>
            </a: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5" dirty="0">
                <a:solidFill>
                  <a:srgbClr val="0D3470"/>
                </a:solidFill>
                <a:latin typeface="Roboto"/>
                <a:cs typeface="Roboto"/>
              </a:rPr>
              <a:t>оценочные</a:t>
            </a:r>
            <a:r>
              <a:rPr sz="1500" spc="-50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20" dirty="0">
                <a:solidFill>
                  <a:srgbClr val="0D3470"/>
                </a:solidFill>
                <a:latin typeface="Roboto"/>
                <a:cs typeface="Roboto"/>
              </a:rPr>
              <a:t>материалы</a:t>
            </a:r>
            <a:endParaRPr sz="1500">
              <a:latin typeface="Roboto"/>
              <a:cs typeface="Roboto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spc="-35" dirty="0">
                <a:solidFill>
                  <a:srgbClr val="0D3470"/>
                </a:solidFill>
                <a:latin typeface="Roboto"/>
                <a:cs typeface="Roboto"/>
              </a:rPr>
              <a:t>от</a:t>
            </a:r>
            <a:r>
              <a:rPr sz="1500" spc="-25" dirty="0">
                <a:solidFill>
                  <a:srgbClr val="0D3470"/>
                </a:solidFill>
                <a:latin typeface="Roboto"/>
                <a:cs typeface="Roboto"/>
              </a:rPr>
              <a:t> организаций-партнеров, </a:t>
            </a:r>
            <a:r>
              <a:rPr sz="1500" spc="-360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отраслевых</a:t>
            </a:r>
            <a:endParaRPr sz="1500">
              <a:latin typeface="Roboto"/>
              <a:cs typeface="Roboto"/>
            </a:endParaRPr>
          </a:p>
          <a:p>
            <a:pPr marL="266065" marR="257175" algn="ctr">
              <a:lnSpc>
                <a:spcPct val="100000"/>
              </a:lnSpc>
            </a:pPr>
            <a:r>
              <a:rPr sz="1500" spc="10" dirty="0">
                <a:solidFill>
                  <a:srgbClr val="0D3470"/>
                </a:solidFill>
                <a:latin typeface="Roboto"/>
                <a:cs typeface="Roboto"/>
              </a:rPr>
              <a:t>и </a:t>
            </a:r>
            <a:r>
              <a:rPr sz="1500" spc="-20" dirty="0">
                <a:solidFill>
                  <a:srgbClr val="0D3470"/>
                </a:solidFill>
                <a:latin typeface="Roboto"/>
                <a:cs typeface="Roboto"/>
              </a:rPr>
              <a:t>профессиональных </a:t>
            </a:r>
            <a:r>
              <a:rPr sz="1500" spc="-360" dirty="0">
                <a:solidFill>
                  <a:srgbClr val="0D3470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0D3470"/>
                </a:solidFill>
                <a:latin typeface="Roboto"/>
                <a:cs typeface="Roboto"/>
              </a:rPr>
              <a:t>сообществ</a:t>
            </a:r>
            <a:endParaRPr sz="1500">
              <a:latin typeface="Roboto"/>
              <a:cs typeface="Robo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0256782" y="2894332"/>
            <a:ext cx="41275" cy="53340"/>
            <a:chOff x="10256782" y="2894332"/>
            <a:chExt cx="41275" cy="53340"/>
          </a:xfrm>
        </p:grpSpPr>
        <p:sp>
          <p:nvSpPr>
            <p:cNvPr id="31" name="object 31"/>
            <p:cNvSpPr/>
            <p:nvPr/>
          </p:nvSpPr>
          <p:spPr>
            <a:xfrm>
              <a:off x="10261544" y="289909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15732" y="43225"/>
                  </a:moveTo>
                  <a:lnTo>
                    <a:pt x="0" y="0"/>
                  </a:lnTo>
                  <a:lnTo>
                    <a:pt x="31465" y="0"/>
                  </a:lnTo>
                  <a:lnTo>
                    <a:pt x="15732" y="432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61544" y="289909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0"/>
                  </a:moveTo>
                  <a:lnTo>
                    <a:pt x="15732" y="43225"/>
                  </a:lnTo>
                  <a:lnTo>
                    <a:pt x="31465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2328" y="479693"/>
            <a:ext cx="11527790" cy="677545"/>
          </a:xfrm>
          <a:custGeom>
            <a:avLst/>
            <a:gdLst/>
            <a:ahLst/>
            <a:cxnLst/>
            <a:rect l="l" t="t" r="r" b="b"/>
            <a:pathLst>
              <a:path w="11527790" h="677544">
                <a:moveTo>
                  <a:pt x="11527199" y="677099"/>
                </a:moveTo>
                <a:lnTo>
                  <a:pt x="0" y="677099"/>
                </a:lnTo>
                <a:lnTo>
                  <a:pt x="0" y="0"/>
                </a:lnTo>
                <a:lnTo>
                  <a:pt x="11527199" y="0"/>
                </a:lnTo>
                <a:lnTo>
                  <a:pt x="11527199" y="677099"/>
                </a:lnTo>
                <a:close/>
              </a:path>
            </a:pathLst>
          </a:custGeom>
          <a:solidFill>
            <a:srgbClr val="223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32328" y="479693"/>
            <a:ext cx="11527790" cy="6775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25"/>
              </a:spcBef>
            </a:pPr>
            <a:r>
              <a:rPr sz="1900" spc="5" dirty="0">
                <a:solidFill>
                  <a:srgbClr val="FFFFFF"/>
                </a:solidFill>
                <a:latin typeface="Roboto"/>
                <a:cs typeface="Roboto"/>
              </a:rPr>
              <a:t>УЧАСТИЕ</a:t>
            </a:r>
            <a:r>
              <a:rPr sz="19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Roboto"/>
                <a:cs typeface="Roboto"/>
              </a:rPr>
              <a:t>ОРГАНИЗАЦИЙ-ПАРТНЕРОВ,</a:t>
            </a:r>
            <a:endParaRPr sz="1900">
              <a:latin typeface="Roboto"/>
              <a:cs typeface="Roboto"/>
            </a:endParaRPr>
          </a:p>
          <a:p>
            <a:pPr marL="37465">
              <a:lnSpc>
                <a:spcPct val="100000"/>
              </a:lnSpc>
            </a:pPr>
            <a:r>
              <a:rPr sz="1900" spc="-10" dirty="0">
                <a:solidFill>
                  <a:srgbClr val="FFFFFF"/>
                </a:solidFill>
                <a:latin typeface="Roboto"/>
                <a:cs typeface="Roboto"/>
              </a:rPr>
              <a:t>ОТРАСЛЕВЫХ</a:t>
            </a:r>
            <a:r>
              <a:rPr sz="19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19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00" spc="20" dirty="0">
                <a:solidFill>
                  <a:srgbClr val="FFFFFF"/>
                </a:solidFill>
                <a:latin typeface="Roboto"/>
                <a:cs typeface="Roboto"/>
              </a:rPr>
              <a:t>ПРОФЕССИОНАЛЬНЫХ</a:t>
            </a:r>
            <a:r>
              <a:rPr sz="1900" spc="-15" dirty="0">
                <a:solidFill>
                  <a:srgbClr val="FFFFFF"/>
                </a:solidFill>
                <a:latin typeface="Roboto"/>
                <a:cs typeface="Roboto"/>
              </a:rPr>
              <a:t> СООБЩЕСТВ</a:t>
            </a:r>
            <a:r>
              <a:rPr sz="19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r>
              <a:rPr sz="19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Roboto"/>
                <a:cs typeface="Roboto"/>
              </a:rPr>
              <a:t>РАЗРАБОТКЕ</a:t>
            </a:r>
            <a:r>
              <a:rPr sz="19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00" dirty="0">
                <a:solidFill>
                  <a:srgbClr val="FFFFFF"/>
                </a:solidFill>
                <a:latin typeface="Roboto"/>
                <a:cs typeface="Roboto"/>
              </a:rPr>
              <a:t>ОМ</a:t>
            </a:r>
            <a:endParaRPr sz="1900">
              <a:latin typeface="Roboto"/>
              <a:cs typeface="Robo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0708340" y="684953"/>
            <a:ext cx="989330" cy="462280"/>
            <a:chOff x="10708340" y="684953"/>
            <a:chExt cx="989330" cy="462280"/>
          </a:xfrm>
        </p:grpSpPr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08340" y="695846"/>
              <a:ext cx="425883" cy="4047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09592" y="684953"/>
              <a:ext cx="487970" cy="46166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779" y="605857"/>
            <a:ext cx="1189887" cy="132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980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190"/>
            <a:ext cx="12191999" cy="681780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46750" y="1340904"/>
            <a:ext cx="10240645" cy="964565"/>
          </a:xfrm>
          <a:prstGeom prst="rect">
            <a:avLst/>
          </a:prstGeom>
          <a:solidFill>
            <a:srgbClr val="223976"/>
          </a:solidFill>
        </p:spPr>
        <p:txBody>
          <a:bodyPr vert="horz" wrap="square" lIns="0" tIns="182880" rIns="0" bIns="0" rtlCol="0">
            <a:spAutoFit/>
          </a:bodyPr>
          <a:lstStyle/>
          <a:p>
            <a:pPr marL="98425" marR="409575">
              <a:lnSpc>
                <a:spcPct val="100000"/>
              </a:lnSpc>
              <a:spcBef>
                <a:spcPts val="1440"/>
              </a:spcBef>
            </a:pPr>
            <a:r>
              <a:rPr sz="1900" spc="-20" dirty="0">
                <a:solidFill>
                  <a:srgbClr val="FFFFFF"/>
                </a:solidFill>
                <a:latin typeface="Roboto"/>
                <a:cs typeface="Roboto"/>
              </a:rPr>
              <a:t>Отбор</a:t>
            </a:r>
            <a:r>
              <a:rPr sz="190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Roboto"/>
                <a:cs typeface="Roboto"/>
              </a:rPr>
              <a:t>кандидатов</a:t>
            </a:r>
            <a:r>
              <a:rPr sz="1900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r>
              <a:rPr sz="1900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Roboto"/>
                <a:cs typeface="Roboto"/>
              </a:rPr>
              <a:t>эксперты-разработчики</a:t>
            </a:r>
            <a:r>
              <a:rPr sz="190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Roboto"/>
                <a:cs typeface="Roboto"/>
              </a:rPr>
              <a:t>оценочных</a:t>
            </a:r>
            <a:r>
              <a:rPr sz="1900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Roboto"/>
                <a:cs typeface="Roboto"/>
              </a:rPr>
              <a:t>материалов</a:t>
            </a:r>
            <a:r>
              <a:rPr sz="190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Roboto"/>
                <a:cs typeface="Roboto"/>
              </a:rPr>
              <a:t>осуществляется </a:t>
            </a:r>
            <a:r>
              <a:rPr sz="1900" spc="-459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Roboto"/>
                <a:cs typeface="Roboto"/>
              </a:rPr>
              <a:t>комиссией</a:t>
            </a:r>
            <a:endParaRPr sz="1900" dirty="0">
              <a:latin typeface="Roboto"/>
              <a:cs typeface="Robo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2208" y="1242752"/>
            <a:ext cx="1062990" cy="2059305"/>
            <a:chOff x="502208" y="1242752"/>
            <a:chExt cx="1062990" cy="20593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908" y="1242752"/>
              <a:ext cx="1049875" cy="10498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4908" y="2889232"/>
              <a:ext cx="434340" cy="400685"/>
            </a:xfrm>
            <a:custGeom>
              <a:avLst/>
              <a:gdLst/>
              <a:ahLst/>
              <a:cxnLst/>
              <a:rect l="l" t="t" r="r" b="b"/>
              <a:pathLst>
                <a:path w="434340" h="400685">
                  <a:moveTo>
                    <a:pt x="217162" y="400109"/>
                  </a:moveTo>
                  <a:lnTo>
                    <a:pt x="167369" y="394825"/>
                  </a:lnTo>
                  <a:lnTo>
                    <a:pt x="121659" y="379775"/>
                  </a:lnTo>
                  <a:lnTo>
                    <a:pt x="81338" y="356159"/>
                  </a:lnTo>
                  <a:lnTo>
                    <a:pt x="47708" y="325178"/>
                  </a:lnTo>
                  <a:lnTo>
                    <a:pt x="22072" y="288033"/>
                  </a:lnTo>
                  <a:lnTo>
                    <a:pt x="5735" y="245925"/>
                  </a:lnTo>
                  <a:lnTo>
                    <a:pt x="0" y="200054"/>
                  </a:lnTo>
                  <a:lnTo>
                    <a:pt x="5735" y="154183"/>
                  </a:lnTo>
                  <a:lnTo>
                    <a:pt x="22072" y="112075"/>
                  </a:lnTo>
                  <a:lnTo>
                    <a:pt x="47708" y="74930"/>
                  </a:lnTo>
                  <a:lnTo>
                    <a:pt x="81338" y="43949"/>
                  </a:lnTo>
                  <a:lnTo>
                    <a:pt x="121659" y="20333"/>
                  </a:lnTo>
                  <a:lnTo>
                    <a:pt x="167369" y="5283"/>
                  </a:lnTo>
                  <a:lnTo>
                    <a:pt x="217162" y="0"/>
                  </a:lnTo>
                  <a:lnTo>
                    <a:pt x="266955" y="5283"/>
                  </a:lnTo>
                  <a:lnTo>
                    <a:pt x="312665" y="20333"/>
                  </a:lnTo>
                  <a:lnTo>
                    <a:pt x="352986" y="43949"/>
                  </a:lnTo>
                  <a:lnTo>
                    <a:pt x="386616" y="74930"/>
                  </a:lnTo>
                  <a:lnTo>
                    <a:pt x="412252" y="112075"/>
                  </a:lnTo>
                  <a:lnTo>
                    <a:pt x="428589" y="154183"/>
                  </a:lnTo>
                  <a:lnTo>
                    <a:pt x="434324" y="200054"/>
                  </a:lnTo>
                  <a:lnTo>
                    <a:pt x="428589" y="245925"/>
                  </a:lnTo>
                  <a:lnTo>
                    <a:pt x="412252" y="288033"/>
                  </a:lnTo>
                  <a:lnTo>
                    <a:pt x="386616" y="325178"/>
                  </a:lnTo>
                  <a:lnTo>
                    <a:pt x="352986" y="356159"/>
                  </a:lnTo>
                  <a:lnTo>
                    <a:pt x="312665" y="379775"/>
                  </a:lnTo>
                  <a:lnTo>
                    <a:pt x="266955" y="394825"/>
                  </a:lnTo>
                  <a:lnTo>
                    <a:pt x="217162" y="400109"/>
                  </a:lnTo>
                  <a:close/>
                </a:path>
              </a:pathLst>
            </a:custGeom>
            <a:solidFill>
              <a:srgbClr val="22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4908" y="2889232"/>
              <a:ext cx="434340" cy="400685"/>
            </a:xfrm>
            <a:custGeom>
              <a:avLst/>
              <a:gdLst/>
              <a:ahLst/>
              <a:cxnLst/>
              <a:rect l="l" t="t" r="r" b="b"/>
              <a:pathLst>
                <a:path w="434340" h="400685">
                  <a:moveTo>
                    <a:pt x="0" y="200054"/>
                  </a:moveTo>
                  <a:lnTo>
                    <a:pt x="5735" y="154183"/>
                  </a:lnTo>
                  <a:lnTo>
                    <a:pt x="22072" y="112075"/>
                  </a:lnTo>
                  <a:lnTo>
                    <a:pt x="47708" y="74930"/>
                  </a:lnTo>
                  <a:lnTo>
                    <a:pt x="81338" y="43949"/>
                  </a:lnTo>
                  <a:lnTo>
                    <a:pt x="121659" y="20333"/>
                  </a:lnTo>
                  <a:lnTo>
                    <a:pt x="167369" y="5283"/>
                  </a:lnTo>
                  <a:lnTo>
                    <a:pt x="217162" y="0"/>
                  </a:lnTo>
                  <a:lnTo>
                    <a:pt x="266955" y="5283"/>
                  </a:lnTo>
                  <a:lnTo>
                    <a:pt x="312665" y="20333"/>
                  </a:lnTo>
                  <a:lnTo>
                    <a:pt x="352986" y="43949"/>
                  </a:lnTo>
                  <a:lnTo>
                    <a:pt x="386616" y="74930"/>
                  </a:lnTo>
                  <a:lnTo>
                    <a:pt x="412252" y="112075"/>
                  </a:lnTo>
                  <a:lnTo>
                    <a:pt x="428589" y="154183"/>
                  </a:lnTo>
                  <a:lnTo>
                    <a:pt x="434324" y="200054"/>
                  </a:lnTo>
                  <a:lnTo>
                    <a:pt x="428589" y="245925"/>
                  </a:lnTo>
                  <a:lnTo>
                    <a:pt x="412252" y="288033"/>
                  </a:lnTo>
                  <a:lnTo>
                    <a:pt x="386616" y="325178"/>
                  </a:lnTo>
                  <a:lnTo>
                    <a:pt x="352986" y="356159"/>
                  </a:lnTo>
                  <a:lnTo>
                    <a:pt x="312665" y="379775"/>
                  </a:lnTo>
                  <a:lnTo>
                    <a:pt x="266955" y="394825"/>
                  </a:lnTo>
                  <a:lnTo>
                    <a:pt x="217162" y="400109"/>
                  </a:lnTo>
                  <a:lnTo>
                    <a:pt x="167369" y="394825"/>
                  </a:lnTo>
                  <a:lnTo>
                    <a:pt x="121659" y="379775"/>
                  </a:lnTo>
                  <a:lnTo>
                    <a:pt x="81338" y="356159"/>
                  </a:lnTo>
                  <a:lnTo>
                    <a:pt x="47708" y="325178"/>
                  </a:lnTo>
                  <a:lnTo>
                    <a:pt x="22072" y="288033"/>
                  </a:lnTo>
                  <a:lnTo>
                    <a:pt x="5735" y="245925"/>
                  </a:lnTo>
                  <a:lnTo>
                    <a:pt x="0" y="200054"/>
                  </a:lnTo>
                  <a:close/>
                </a:path>
              </a:pathLst>
            </a:custGeom>
            <a:ln w="25399">
              <a:solidFill>
                <a:srgbClr val="22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51538" y="2914027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2208" y="3833717"/>
            <a:ext cx="459740" cy="426084"/>
            <a:chOff x="502208" y="3833717"/>
            <a:chExt cx="459740" cy="426084"/>
          </a:xfrm>
        </p:grpSpPr>
        <p:sp>
          <p:nvSpPr>
            <p:cNvPr id="10" name="object 10"/>
            <p:cNvSpPr/>
            <p:nvPr/>
          </p:nvSpPr>
          <p:spPr>
            <a:xfrm>
              <a:off x="514908" y="3846417"/>
              <a:ext cx="434340" cy="400685"/>
            </a:xfrm>
            <a:custGeom>
              <a:avLst/>
              <a:gdLst/>
              <a:ahLst/>
              <a:cxnLst/>
              <a:rect l="l" t="t" r="r" b="b"/>
              <a:pathLst>
                <a:path w="434340" h="400685">
                  <a:moveTo>
                    <a:pt x="217162" y="400108"/>
                  </a:moveTo>
                  <a:lnTo>
                    <a:pt x="167369" y="394825"/>
                  </a:lnTo>
                  <a:lnTo>
                    <a:pt x="121659" y="379775"/>
                  </a:lnTo>
                  <a:lnTo>
                    <a:pt x="81338" y="356159"/>
                  </a:lnTo>
                  <a:lnTo>
                    <a:pt x="47708" y="325178"/>
                  </a:lnTo>
                  <a:lnTo>
                    <a:pt x="22072" y="288033"/>
                  </a:lnTo>
                  <a:lnTo>
                    <a:pt x="5735" y="245924"/>
                  </a:lnTo>
                  <a:lnTo>
                    <a:pt x="0" y="200054"/>
                  </a:lnTo>
                  <a:lnTo>
                    <a:pt x="5735" y="154183"/>
                  </a:lnTo>
                  <a:lnTo>
                    <a:pt x="22072" y="112075"/>
                  </a:lnTo>
                  <a:lnTo>
                    <a:pt x="47708" y="74930"/>
                  </a:lnTo>
                  <a:lnTo>
                    <a:pt x="81338" y="43949"/>
                  </a:lnTo>
                  <a:lnTo>
                    <a:pt x="121659" y="20333"/>
                  </a:lnTo>
                  <a:lnTo>
                    <a:pt x="167369" y="5283"/>
                  </a:lnTo>
                  <a:lnTo>
                    <a:pt x="217162" y="0"/>
                  </a:lnTo>
                  <a:lnTo>
                    <a:pt x="266955" y="5283"/>
                  </a:lnTo>
                  <a:lnTo>
                    <a:pt x="312665" y="20333"/>
                  </a:lnTo>
                  <a:lnTo>
                    <a:pt x="352986" y="43949"/>
                  </a:lnTo>
                  <a:lnTo>
                    <a:pt x="386616" y="74930"/>
                  </a:lnTo>
                  <a:lnTo>
                    <a:pt x="412252" y="112075"/>
                  </a:lnTo>
                  <a:lnTo>
                    <a:pt x="428589" y="154183"/>
                  </a:lnTo>
                  <a:lnTo>
                    <a:pt x="434324" y="200054"/>
                  </a:lnTo>
                  <a:lnTo>
                    <a:pt x="428589" y="245924"/>
                  </a:lnTo>
                  <a:lnTo>
                    <a:pt x="412252" y="288033"/>
                  </a:lnTo>
                  <a:lnTo>
                    <a:pt x="386616" y="325178"/>
                  </a:lnTo>
                  <a:lnTo>
                    <a:pt x="352986" y="356159"/>
                  </a:lnTo>
                  <a:lnTo>
                    <a:pt x="312665" y="379775"/>
                  </a:lnTo>
                  <a:lnTo>
                    <a:pt x="266955" y="394825"/>
                  </a:lnTo>
                  <a:lnTo>
                    <a:pt x="217162" y="400108"/>
                  </a:lnTo>
                  <a:close/>
                </a:path>
              </a:pathLst>
            </a:custGeom>
            <a:solidFill>
              <a:srgbClr val="22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4908" y="3846417"/>
              <a:ext cx="434340" cy="400685"/>
            </a:xfrm>
            <a:custGeom>
              <a:avLst/>
              <a:gdLst/>
              <a:ahLst/>
              <a:cxnLst/>
              <a:rect l="l" t="t" r="r" b="b"/>
              <a:pathLst>
                <a:path w="434340" h="400685">
                  <a:moveTo>
                    <a:pt x="0" y="200054"/>
                  </a:moveTo>
                  <a:lnTo>
                    <a:pt x="5735" y="154183"/>
                  </a:lnTo>
                  <a:lnTo>
                    <a:pt x="22072" y="112075"/>
                  </a:lnTo>
                  <a:lnTo>
                    <a:pt x="47708" y="74930"/>
                  </a:lnTo>
                  <a:lnTo>
                    <a:pt x="81338" y="43949"/>
                  </a:lnTo>
                  <a:lnTo>
                    <a:pt x="121659" y="20333"/>
                  </a:lnTo>
                  <a:lnTo>
                    <a:pt x="167369" y="5283"/>
                  </a:lnTo>
                  <a:lnTo>
                    <a:pt x="217162" y="0"/>
                  </a:lnTo>
                  <a:lnTo>
                    <a:pt x="266955" y="5283"/>
                  </a:lnTo>
                  <a:lnTo>
                    <a:pt x="312665" y="20333"/>
                  </a:lnTo>
                  <a:lnTo>
                    <a:pt x="352986" y="43949"/>
                  </a:lnTo>
                  <a:lnTo>
                    <a:pt x="386616" y="74930"/>
                  </a:lnTo>
                  <a:lnTo>
                    <a:pt x="412252" y="112075"/>
                  </a:lnTo>
                  <a:lnTo>
                    <a:pt x="428589" y="154183"/>
                  </a:lnTo>
                  <a:lnTo>
                    <a:pt x="434324" y="200054"/>
                  </a:lnTo>
                  <a:lnTo>
                    <a:pt x="428589" y="245924"/>
                  </a:lnTo>
                  <a:lnTo>
                    <a:pt x="412252" y="288033"/>
                  </a:lnTo>
                  <a:lnTo>
                    <a:pt x="386616" y="325178"/>
                  </a:lnTo>
                  <a:lnTo>
                    <a:pt x="352986" y="356159"/>
                  </a:lnTo>
                  <a:lnTo>
                    <a:pt x="312665" y="379775"/>
                  </a:lnTo>
                  <a:lnTo>
                    <a:pt x="266955" y="394825"/>
                  </a:lnTo>
                  <a:lnTo>
                    <a:pt x="217162" y="400108"/>
                  </a:lnTo>
                  <a:lnTo>
                    <a:pt x="167369" y="394825"/>
                  </a:lnTo>
                  <a:lnTo>
                    <a:pt x="121659" y="379775"/>
                  </a:lnTo>
                  <a:lnTo>
                    <a:pt x="81338" y="356159"/>
                  </a:lnTo>
                  <a:lnTo>
                    <a:pt x="47708" y="325178"/>
                  </a:lnTo>
                  <a:lnTo>
                    <a:pt x="22072" y="288033"/>
                  </a:lnTo>
                  <a:lnTo>
                    <a:pt x="5735" y="245924"/>
                  </a:lnTo>
                  <a:lnTo>
                    <a:pt x="0" y="200054"/>
                  </a:lnTo>
                  <a:close/>
                </a:path>
              </a:pathLst>
            </a:custGeom>
            <a:ln w="25399">
              <a:solidFill>
                <a:srgbClr val="22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51538" y="3871211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2208" y="4787930"/>
            <a:ext cx="459740" cy="426084"/>
            <a:chOff x="502208" y="4787930"/>
            <a:chExt cx="459740" cy="426084"/>
          </a:xfrm>
        </p:grpSpPr>
        <p:sp>
          <p:nvSpPr>
            <p:cNvPr id="14" name="object 14"/>
            <p:cNvSpPr/>
            <p:nvPr/>
          </p:nvSpPr>
          <p:spPr>
            <a:xfrm>
              <a:off x="514908" y="4800630"/>
              <a:ext cx="434340" cy="400685"/>
            </a:xfrm>
            <a:custGeom>
              <a:avLst/>
              <a:gdLst/>
              <a:ahLst/>
              <a:cxnLst/>
              <a:rect l="l" t="t" r="r" b="b"/>
              <a:pathLst>
                <a:path w="434340" h="400685">
                  <a:moveTo>
                    <a:pt x="217162" y="400109"/>
                  </a:moveTo>
                  <a:lnTo>
                    <a:pt x="167369" y="394825"/>
                  </a:lnTo>
                  <a:lnTo>
                    <a:pt x="121659" y="379775"/>
                  </a:lnTo>
                  <a:lnTo>
                    <a:pt x="81338" y="356159"/>
                  </a:lnTo>
                  <a:lnTo>
                    <a:pt x="47708" y="325178"/>
                  </a:lnTo>
                  <a:lnTo>
                    <a:pt x="22072" y="288033"/>
                  </a:lnTo>
                  <a:lnTo>
                    <a:pt x="5735" y="245925"/>
                  </a:lnTo>
                  <a:lnTo>
                    <a:pt x="0" y="200054"/>
                  </a:lnTo>
                  <a:lnTo>
                    <a:pt x="5735" y="154184"/>
                  </a:lnTo>
                  <a:lnTo>
                    <a:pt x="22072" y="112075"/>
                  </a:lnTo>
                  <a:lnTo>
                    <a:pt x="47708" y="74930"/>
                  </a:lnTo>
                  <a:lnTo>
                    <a:pt x="81338" y="43949"/>
                  </a:lnTo>
                  <a:lnTo>
                    <a:pt x="121659" y="20333"/>
                  </a:lnTo>
                  <a:lnTo>
                    <a:pt x="167369" y="5283"/>
                  </a:lnTo>
                  <a:lnTo>
                    <a:pt x="217162" y="0"/>
                  </a:lnTo>
                  <a:lnTo>
                    <a:pt x="266955" y="5283"/>
                  </a:lnTo>
                  <a:lnTo>
                    <a:pt x="312665" y="20333"/>
                  </a:lnTo>
                  <a:lnTo>
                    <a:pt x="352986" y="43949"/>
                  </a:lnTo>
                  <a:lnTo>
                    <a:pt x="386616" y="74930"/>
                  </a:lnTo>
                  <a:lnTo>
                    <a:pt x="412252" y="112075"/>
                  </a:lnTo>
                  <a:lnTo>
                    <a:pt x="428589" y="154184"/>
                  </a:lnTo>
                  <a:lnTo>
                    <a:pt x="434324" y="200054"/>
                  </a:lnTo>
                  <a:lnTo>
                    <a:pt x="428589" y="245925"/>
                  </a:lnTo>
                  <a:lnTo>
                    <a:pt x="412252" y="288033"/>
                  </a:lnTo>
                  <a:lnTo>
                    <a:pt x="386616" y="325178"/>
                  </a:lnTo>
                  <a:lnTo>
                    <a:pt x="352986" y="356159"/>
                  </a:lnTo>
                  <a:lnTo>
                    <a:pt x="312665" y="379775"/>
                  </a:lnTo>
                  <a:lnTo>
                    <a:pt x="266955" y="394825"/>
                  </a:lnTo>
                  <a:lnTo>
                    <a:pt x="217162" y="400109"/>
                  </a:lnTo>
                  <a:close/>
                </a:path>
              </a:pathLst>
            </a:custGeom>
            <a:solidFill>
              <a:srgbClr val="22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4908" y="4800630"/>
              <a:ext cx="434340" cy="400685"/>
            </a:xfrm>
            <a:custGeom>
              <a:avLst/>
              <a:gdLst/>
              <a:ahLst/>
              <a:cxnLst/>
              <a:rect l="l" t="t" r="r" b="b"/>
              <a:pathLst>
                <a:path w="434340" h="400685">
                  <a:moveTo>
                    <a:pt x="0" y="200054"/>
                  </a:moveTo>
                  <a:lnTo>
                    <a:pt x="5735" y="154184"/>
                  </a:lnTo>
                  <a:lnTo>
                    <a:pt x="22072" y="112075"/>
                  </a:lnTo>
                  <a:lnTo>
                    <a:pt x="47708" y="74930"/>
                  </a:lnTo>
                  <a:lnTo>
                    <a:pt x="81338" y="43949"/>
                  </a:lnTo>
                  <a:lnTo>
                    <a:pt x="121659" y="20333"/>
                  </a:lnTo>
                  <a:lnTo>
                    <a:pt x="167369" y="5283"/>
                  </a:lnTo>
                  <a:lnTo>
                    <a:pt x="217162" y="0"/>
                  </a:lnTo>
                  <a:lnTo>
                    <a:pt x="266955" y="5283"/>
                  </a:lnTo>
                  <a:lnTo>
                    <a:pt x="312665" y="20333"/>
                  </a:lnTo>
                  <a:lnTo>
                    <a:pt x="352986" y="43949"/>
                  </a:lnTo>
                  <a:lnTo>
                    <a:pt x="386616" y="74930"/>
                  </a:lnTo>
                  <a:lnTo>
                    <a:pt x="412252" y="112075"/>
                  </a:lnTo>
                  <a:lnTo>
                    <a:pt x="428589" y="154184"/>
                  </a:lnTo>
                  <a:lnTo>
                    <a:pt x="434324" y="200054"/>
                  </a:lnTo>
                  <a:lnTo>
                    <a:pt x="428589" y="245925"/>
                  </a:lnTo>
                  <a:lnTo>
                    <a:pt x="412252" y="288033"/>
                  </a:lnTo>
                  <a:lnTo>
                    <a:pt x="386616" y="325178"/>
                  </a:lnTo>
                  <a:lnTo>
                    <a:pt x="352986" y="356159"/>
                  </a:lnTo>
                  <a:lnTo>
                    <a:pt x="312665" y="379775"/>
                  </a:lnTo>
                  <a:lnTo>
                    <a:pt x="266955" y="394825"/>
                  </a:lnTo>
                  <a:lnTo>
                    <a:pt x="217162" y="400109"/>
                  </a:lnTo>
                  <a:lnTo>
                    <a:pt x="167369" y="394825"/>
                  </a:lnTo>
                  <a:lnTo>
                    <a:pt x="121659" y="379775"/>
                  </a:lnTo>
                  <a:lnTo>
                    <a:pt x="81338" y="356159"/>
                  </a:lnTo>
                  <a:lnTo>
                    <a:pt x="47708" y="325178"/>
                  </a:lnTo>
                  <a:lnTo>
                    <a:pt x="22072" y="288033"/>
                  </a:lnTo>
                  <a:lnTo>
                    <a:pt x="5735" y="245925"/>
                  </a:lnTo>
                  <a:lnTo>
                    <a:pt x="0" y="200054"/>
                  </a:lnTo>
                  <a:close/>
                </a:path>
              </a:pathLst>
            </a:custGeom>
            <a:ln w="25399">
              <a:solidFill>
                <a:srgbClr val="22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51538" y="4825425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2869" y="2676711"/>
            <a:ext cx="10247630" cy="2793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Roboto"/>
                <a:cs typeface="Roboto"/>
              </a:rPr>
              <a:t>Объявление о</a:t>
            </a:r>
            <a:r>
              <a:rPr sz="1800" spc="5" dirty="0">
                <a:latin typeface="Roboto"/>
                <a:cs typeface="Roboto"/>
              </a:rPr>
              <a:t> </a:t>
            </a:r>
            <a:r>
              <a:rPr sz="1800" spc="-10" dirty="0">
                <a:latin typeface="Roboto"/>
                <a:cs typeface="Roboto"/>
              </a:rPr>
              <a:t>дополнительном</a:t>
            </a:r>
            <a:r>
              <a:rPr sz="1800" dirty="0">
                <a:latin typeface="Roboto"/>
                <a:cs typeface="Roboto"/>
              </a:rPr>
              <a:t> </a:t>
            </a:r>
            <a:r>
              <a:rPr sz="1800" spc="-5" dirty="0">
                <a:latin typeface="Roboto"/>
                <a:cs typeface="Roboto"/>
              </a:rPr>
              <a:t>сборе</a:t>
            </a:r>
            <a:r>
              <a:rPr sz="1800" spc="5" dirty="0">
                <a:latin typeface="Roboto"/>
                <a:cs typeface="Roboto"/>
              </a:rPr>
              <a:t> </a:t>
            </a:r>
            <a:r>
              <a:rPr sz="1800" spc="-25" dirty="0">
                <a:latin typeface="Roboto"/>
                <a:cs typeface="Roboto"/>
              </a:rPr>
              <a:t>заявок</a:t>
            </a:r>
            <a:r>
              <a:rPr sz="1800" dirty="0">
                <a:latin typeface="Roboto"/>
                <a:cs typeface="Roboto"/>
              </a:rPr>
              <a:t> </a:t>
            </a:r>
            <a:r>
              <a:rPr sz="1800" spc="-5" dirty="0">
                <a:latin typeface="Roboto"/>
                <a:cs typeface="Roboto"/>
              </a:rPr>
              <a:t>на</a:t>
            </a:r>
            <a:r>
              <a:rPr sz="180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участие</a:t>
            </a:r>
            <a:r>
              <a:rPr sz="1800" spc="5" dirty="0">
                <a:latin typeface="Roboto"/>
                <a:cs typeface="Roboto"/>
              </a:rPr>
              <a:t> в </a:t>
            </a:r>
            <a:r>
              <a:rPr sz="1800" spc="-20" dirty="0">
                <a:latin typeface="Roboto"/>
                <a:cs typeface="Roboto"/>
              </a:rPr>
              <a:t>отборе</a:t>
            </a:r>
            <a:r>
              <a:rPr sz="1800" spc="5" dirty="0">
                <a:latin typeface="Roboto"/>
                <a:cs typeface="Roboto"/>
              </a:rPr>
              <a:t> </a:t>
            </a:r>
            <a:r>
              <a:rPr sz="1800" spc="-30" dirty="0">
                <a:latin typeface="Roboto"/>
                <a:cs typeface="Roboto"/>
              </a:rPr>
              <a:t>кандидатов</a:t>
            </a:r>
            <a:endParaRPr sz="1800">
              <a:latin typeface="Roboto"/>
              <a:cs typeface="Roboto"/>
            </a:endParaRPr>
          </a:p>
          <a:p>
            <a:pPr marL="12700" marR="1402080">
              <a:lnSpc>
                <a:spcPct val="100000"/>
              </a:lnSpc>
            </a:pPr>
            <a:r>
              <a:rPr sz="1800" spc="5" dirty="0">
                <a:latin typeface="Roboto"/>
                <a:cs typeface="Roboto"/>
              </a:rPr>
              <a:t>в</a:t>
            </a:r>
            <a:r>
              <a:rPr sz="1800" spc="10" dirty="0">
                <a:latin typeface="Roboto"/>
                <a:cs typeface="Roboto"/>
              </a:rPr>
              <a:t> </a:t>
            </a:r>
            <a:r>
              <a:rPr sz="1800" spc="-40" dirty="0">
                <a:latin typeface="Roboto"/>
                <a:cs typeface="Roboto"/>
              </a:rPr>
              <a:t>эксперты-разработчики</a:t>
            </a:r>
            <a:r>
              <a:rPr sz="1800" spc="15" dirty="0">
                <a:latin typeface="Roboto"/>
                <a:cs typeface="Roboto"/>
              </a:rPr>
              <a:t> </a:t>
            </a:r>
            <a:r>
              <a:rPr sz="1800" spc="-10" dirty="0">
                <a:latin typeface="Roboto"/>
                <a:cs typeface="Roboto"/>
              </a:rPr>
              <a:t>оценочных</a:t>
            </a:r>
            <a:r>
              <a:rPr sz="1800" spc="15" dirty="0">
                <a:latin typeface="Roboto"/>
                <a:cs typeface="Roboto"/>
              </a:rPr>
              <a:t> </a:t>
            </a:r>
            <a:r>
              <a:rPr sz="1800" spc="-15" dirty="0">
                <a:latin typeface="Roboto"/>
                <a:cs typeface="Roboto"/>
              </a:rPr>
              <a:t>материалов</a:t>
            </a:r>
            <a:r>
              <a:rPr sz="1800" spc="10" dirty="0">
                <a:latin typeface="Roboto"/>
                <a:cs typeface="Roboto"/>
              </a:rPr>
              <a:t> </a:t>
            </a:r>
            <a:r>
              <a:rPr sz="1800" spc="-5" dirty="0">
                <a:latin typeface="Roboto"/>
                <a:cs typeface="Roboto"/>
              </a:rPr>
              <a:t>опубликовано</a:t>
            </a:r>
            <a:r>
              <a:rPr sz="1800" spc="15" dirty="0">
                <a:latin typeface="Roboto"/>
                <a:cs typeface="Roboto"/>
              </a:rPr>
              <a:t> </a:t>
            </a:r>
            <a:r>
              <a:rPr sz="1800" spc="-5" dirty="0">
                <a:latin typeface="Roboto"/>
                <a:cs typeface="Roboto"/>
              </a:rPr>
              <a:t>на</a:t>
            </a:r>
            <a:r>
              <a:rPr sz="1800" spc="10" dirty="0">
                <a:latin typeface="Roboto"/>
                <a:cs typeface="Roboto"/>
              </a:rPr>
              <a:t> </a:t>
            </a:r>
            <a:r>
              <a:rPr sz="1800" spc="-30" dirty="0">
                <a:latin typeface="Roboto"/>
                <a:cs typeface="Roboto"/>
              </a:rPr>
              <a:t>официальном </a:t>
            </a:r>
            <a:r>
              <a:rPr sz="1800" spc="-434" dirty="0">
                <a:latin typeface="Roboto"/>
                <a:cs typeface="Roboto"/>
              </a:rPr>
              <a:t> </a:t>
            </a:r>
            <a:r>
              <a:rPr sz="1800" spc="-30" dirty="0">
                <a:latin typeface="Roboto"/>
                <a:cs typeface="Roboto"/>
              </a:rPr>
              <a:t>сайте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spc="-25" dirty="0">
                <a:latin typeface="Roboto"/>
                <a:cs typeface="Roboto"/>
              </a:rPr>
              <a:t>Института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spc="5" dirty="0">
                <a:latin typeface="Roboto"/>
                <a:cs typeface="Roboto"/>
              </a:rPr>
              <a:t>по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spc="-10" dirty="0">
                <a:latin typeface="Roboto"/>
                <a:cs typeface="Roboto"/>
              </a:rPr>
              <a:t>ссылке: </a:t>
            </a:r>
            <a:r>
              <a:rPr sz="1800" spc="-25" dirty="0">
                <a:latin typeface="Roboto"/>
                <a:cs typeface="Roboto"/>
              </a:rPr>
              <a:t>https://de.ﬁrpo.ru/docs/d/</a:t>
            </a:r>
            <a:endParaRPr sz="1800">
              <a:latin typeface="Roboto"/>
              <a:cs typeface="Roboto"/>
            </a:endParaRPr>
          </a:p>
          <a:p>
            <a:pPr marL="12700" marR="1305560">
              <a:lnSpc>
                <a:spcPct val="100000"/>
              </a:lnSpc>
              <a:spcBef>
                <a:spcPts val="1200"/>
              </a:spcBef>
            </a:pPr>
            <a:r>
              <a:rPr sz="1800" spc="-25" dirty="0">
                <a:latin typeface="Roboto"/>
                <a:cs typeface="Roboto"/>
              </a:rPr>
              <a:t>В</a:t>
            </a:r>
            <a:r>
              <a:rPr sz="1800" spc="5" dirty="0">
                <a:latin typeface="Roboto"/>
                <a:cs typeface="Roboto"/>
              </a:rPr>
              <a:t> </a:t>
            </a:r>
            <a:r>
              <a:rPr sz="1800" spc="-15" dirty="0">
                <a:latin typeface="Roboto"/>
                <a:cs typeface="Roboto"/>
              </a:rPr>
              <a:t>качестве</a:t>
            </a:r>
            <a:r>
              <a:rPr sz="1800" spc="5" dirty="0">
                <a:latin typeface="Roboto"/>
                <a:cs typeface="Roboto"/>
              </a:rPr>
              <a:t> </a:t>
            </a:r>
            <a:r>
              <a:rPr sz="1800" spc="-25" dirty="0">
                <a:latin typeface="Roboto"/>
                <a:cs typeface="Roboto"/>
              </a:rPr>
              <a:t>кандидатов</a:t>
            </a:r>
            <a:r>
              <a:rPr sz="1800" spc="5" dirty="0">
                <a:latin typeface="Roboto"/>
                <a:cs typeface="Roboto"/>
              </a:rPr>
              <a:t> в </a:t>
            </a:r>
            <a:r>
              <a:rPr sz="1800" spc="-40" dirty="0">
                <a:latin typeface="Roboto"/>
                <a:cs typeface="Roboto"/>
              </a:rPr>
              <a:t>эксперты-разработчики</a:t>
            </a:r>
            <a:r>
              <a:rPr sz="1800" spc="5" dirty="0">
                <a:latin typeface="Roboto"/>
                <a:cs typeface="Roboto"/>
              </a:rPr>
              <a:t> ОМ </a:t>
            </a:r>
            <a:r>
              <a:rPr sz="1800" spc="-25" dirty="0">
                <a:latin typeface="Roboto"/>
                <a:cs typeface="Roboto"/>
              </a:rPr>
              <a:t>выступают</a:t>
            </a:r>
            <a:r>
              <a:rPr sz="1800" spc="5" dirty="0">
                <a:latin typeface="Roboto"/>
                <a:cs typeface="Roboto"/>
              </a:rPr>
              <a:t> </a:t>
            </a:r>
            <a:r>
              <a:rPr sz="1800" spc="-40" dirty="0">
                <a:latin typeface="Roboto"/>
                <a:cs typeface="Roboto"/>
              </a:rPr>
              <a:t>физические</a:t>
            </a:r>
            <a:r>
              <a:rPr sz="1800" spc="5" dirty="0">
                <a:latin typeface="Roboto"/>
                <a:cs typeface="Roboto"/>
              </a:rPr>
              <a:t> лица </a:t>
            </a:r>
            <a:r>
              <a:rPr sz="1800" spc="-434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с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spc="-15" dirty="0">
                <a:latin typeface="Roboto"/>
                <a:cs typeface="Roboto"/>
              </a:rPr>
              <a:t>необходимыми,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spc="5" dirty="0">
                <a:latin typeface="Roboto"/>
                <a:cs typeface="Roboto"/>
              </a:rPr>
              <a:t>в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spc="-40" dirty="0">
                <a:latin typeface="Roboto"/>
                <a:cs typeface="Roboto"/>
              </a:rPr>
              <a:t>том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spc="5" dirty="0">
                <a:latin typeface="Roboto"/>
                <a:cs typeface="Roboto"/>
              </a:rPr>
              <a:t>числе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квалификационными,</a:t>
            </a:r>
            <a:r>
              <a:rPr sz="180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характеристиками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spc="15" dirty="0">
                <a:latin typeface="Roboto"/>
                <a:cs typeface="Roboto"/>
              </a:rPr>
              <a:t>и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spc="-25" dirty="0">
                <a:latin typeface="Roboto"/>
                <a:cs typeface="Roboto"/>
              </a:rPr>
              <a:t>опытом </a:t>
            </a:r>
            <a:r>
              <a:rPr sz="1800" spc="-20" dirty="0">
                <a:latin typeface="Roboto"/>
                <a:cs typeface="Roboto"/>
              </a:rPr>
              <a:t> профессиональной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деятельности.</a:t>
            </a:r>
            <a:endParaRPr sz="1800">
              <a:latin typeface="Roboto"/>
              <a:cs typeface="Roboto"/>
            </a:endParaRPr>
          </a:p>
          <a:p>
            <a:pPr marL="12700" marR="5080" algn="just">
              <a:lnSpc>
                <a:spcPct val="100000"/>
              </a:lnSpc>
              <a:spcBef>
                <a:spcPts val="1150"/>
              </a:spcBef>
            </a:pPr>
            <a:r>
              <a:rPr sz="1800" spc="-10" dirty="0">
                <a:latin typeface="Roboto"/>
                <a:cs typeface="Roboto"/>
              </a:rPr>
              <a:t>Дополнительный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spc="-10" dirty="0">
                <a:latin typeface="Roboto"/>
                <a:cs typeface="Roboto"/>
              </a:rPr>
              <a:t>сбор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spc="-25" dirty="0">
                <a:latin typeface="Roboto"/>
                <a:cs typeface="Roboto"/>
              </a:rPr>
              <a:t>заявок</a:t>
            </a:r>
            <a:r>
              <a:rPr sz="1800" spc="-20" dirty="0">
                <a:latin typeface="Roboto"/>
                <a:cs typeface="Roboto"/>
              </a:rPr>
              <a:t> </a:t>
            </a:r>
            <a:r>
              <a:rPr sz="1800" spc="-5" dirty="0">
                <a:latin typeface="Roboto"/>
                <a:cs typeface="Roboto"/>
              </a:rPr>
              <a:t>на</a:t>
            </a:r>
            <a:r>
              <a:rPr sz="180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участие</a:t>
            </a:r>
            <a:r>
              <a:rPr sz="1800" spc="-15" dirty="0">
                <a:latin typeface="Roboto"/>
                <a:cs typeface="Roboto"/>
              </a:rPr>
              <a:t> </a:t>
            </a:r>
            <a:r>
              <a:rPr sz="1800" spc="5" dirty="0">
                <a:latin typeface="Roboto"/>
                <a:cs typeface="Roboto"/>
              </a:rPr>
              <a:t>в</a:t>
            </a:r>
            <a:r>
              <a:rPr sz="1800" spc="1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отборе</a:t>
            </a:r>
            <a:r>
              <a:rPr sz="1800" spc="-15" dirty="0">
                <a:latin typeface="Roboto"/>
                <a:cs typeface="Roboto"/>
              </a:rPr>
              <a:t> </a:t>
            </a:r>
            <a:r>
              <a:rPr sz="1800" spc="-25" dirty="0">
                <a:latin typeface="Roboto"/>
                <a:cs typeface="Roboto"/>
              </a:rPr>
              <a:t>кандидатов</a:t>
            </a:r>
            <a:r>
              <a:rPr sz="1800" spc="-20" dirty="0">
                <a:latin typeface="Roboto"/>
                <a:cs typeface="Roboto"/>
              </a:rPr>
              <a:t> </a:t>
            </a:r>
            <a:r>
              <a:rPr sz="1800" spc="5" dirty="0">
                <a:latin typeface="Roboto"/>
                <a:cs typeface="Roboto"/>
              </a:rPr>
              <a:t>в</a:t>
            </a:r>
            <a:r>
              <a:rPr sz="1800" spc="10" dirty="0">
                <a:latin typeface="Roboto"/>
                <a:cs typeface="Roboto"/>
              </a:rPr>
              <a:t> </a:t>
            </a:r>
            <a:r>
              <a:rPr sz="1800" spc="-40" dirty="0">
                <a:latin typeface="Roboto"/>
                <a:cs typeface="Roboto"/>
              </a:rPr>
              <a:t>эксперты-разработчики </a:t>
            </a:r>
            <a:r>
              <a:rPr sz="1800" spc="-35" dirty="0">
                <a:latin typeface="Roboto"/>
                <a:cs typeface="Roboto"/>
              </a:rPr>
              <a:t> </a:t>
            </a:r>
            <a:r>
              <a:rPr sz="1800" spc="-10" dirty="0">
                <a:latin typeface="Roboto"/>
                <a:cs typeface="Roboto"/>
              </a:rPr>
              <a:t>оценочных </a:t>
            </a:r>
            <a:r>
              <a:rPr sz="1800" spc="-15" dirty="0">
                <a:latin typeface="Roboto"/>
                <a:cs typeface="Roboto"/>
              </a:rPr>
              <a:t>материалов </a:t>
            </a:r>
            <a:r>
              <a:rPr sz="1800" spc="-25" dirty="0">
                <a:latin typeface="Roboto"/>
                <a:cs typeface="Roboto"/>
              </a:rPr>
              <a:t>осуществляется </a:t>
            </a:r>
            <a:r>
              <a:rPr sz="1800" spc="5" dirty="0">
                <a:latin typeface="Roboto"/>
                <a:cs typeface="Roboto"/>
              </a:rPr>
              <a:t>по </a:t>
            </a:r>
            <a:r>
              <a:rPr sz="1800" b="1" spc="-5" dirty="0">
                <a:latin typeface="Roboto"/>
                <a:cs typeface="Roboto"/>
              </a:rPr>
              <a:t>81 </a:t>
            </a:r>
            <a:r>
              <a:rPr sz="1800" spc="-35" dirty="0">
                <a:latin typeface="Roboto"/>
                <a:cs typeface="Roboto"/>
              </a:rPr>
              <a:t>профессии </a:t>
            </a:r>
            <a:r>
              <a:rPr sz="1800" spc="15" dirty="0">
                <a:latin typeface="Roboto"/>
                <a:cs typeface="Roboto"/>
              </a:rPr>
              <a:t>и </a:t>
            </a:r>
            <a:r>
              <a:rPr sz="1800" spc="-5" dirty="0">
                <a:latin typeface="Roboto"/>
                <a:cs typeface="Roboto"/>
              </a:rPr>
              <a:t>специальности </a:t>
            </a:r>
            <a:r>
              <a:rPr sz="1800" spc="15" dirty="0">
                <a:latin typeface="Roboto"/>
                <a:cs typeface="Roboto"/>
              </a:rPr>
              <a:t>СПО </a:t>
            </a:r>
            <a:r>
              <a:rPr sz="1800" dirty="0">
                <a:latin typeface="Roboto"/>
                <a:cs typeface="Roboto"/>
              </a:rPr>
              <a:t>(17 </a:t>
            </a:r>
            <a:r>
              <a:rPr sz="1800" spc="5" dirty="0">
                <a:latin typeface="Roboto"/>
                <a:cs typeface="Roboto"/>
              </a:rPr>
              <a:t>УГПС, </a:t>
            </a:r>
            <a:r>
              <a:rPr sz="1800" spc="-10" dirty="0">
                <a:latin typeface="Roboto"/>
                <a:cs typeface="Roboto"/>
              </a:rPr>
              <a:t>43 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spc="-40" dirty="0">
                <a:latin typeface="Roboto"/>
                <a:cs typeface="Roboto"/>
              </a:rPr>
              <a:t>профессиям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spc="15" dirty="0">
                <a:latin typeface="Roboto"/>
                <a:cs typeface="Roboto"/>
              </a:rPr>
              <a:t>и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spc="-10" dirty="0">
                <a:latin typeface="Roboto"/>
                <a:cs typeface="Roboto"/>
              </a:rPr>
              <a:t>38</a:t>
            </a:r>
            <a:r>
              <a:rPr sz="1800" spc="-5" dirty="0">
                <a:latin typeface="Roboto"/>
                <a:cs typeface="Roboto"/>
              </a:rPr>
              <a:t> специальностям)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2328" y="524115"/>
            <a:ext cx="11527790" cy="462280"/>
          </a:xfrm>
          <a:custGeom>
            <a:avLst/>
            <a:gdLst/>
            <a:ahLst/>
            <a:cxnLst/>
            <a:rect l="l" t="t" r="r" b="b"/>
            <a:pathLst>
              <a:path w="11527790" h="462280">
                <a:moveTo>
                  <a:pt x="11527341" y="461662"/>
                </a:moveTo>
                <a:lnTo>
                  <a:pt x="0" y="461662"/>
                </a:lnTo>
                <a:lnTo>
                  <a:pt x="0" y="0"/>
                </a:lnTo>
                <a:lnTo>
                  <a:pt x="11527341" y="0"/>
                </a:lnTo>
                <a:lnTo>
                  <a:pt x="11527341" y="461662"/>
                </a:lnTo>
                <a:close/>
              </a:path>
            </a:pathLst>
          </a:custGeom>
          <a:solidFill>
            <a:srgbClr val="223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40420" y="553608"/>
            <a:ext cx="11622023" cy="4622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04"/>
              </a:spcBef>
            </a:pPr>
            <a:r>
              <a:rPr dirty="0"/>
              <a:t>ОТБОР</a:t>
            </a:r>
            <a:r>
              <a:rPr spc="-20" dirty="0"/>
              <a:t> </a:t>
            </a:r>
            <a:r>
              <a:rPr spc="-15" dirty="0"/>
              <a:t>ЭКСПЕРТОВ-РАЗРАБОТЧИКОВ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9946275" y="554226"/>
            <a:ext cx="1864360" cy="2970530"/>
            <a:chOff x="9946275" y="554226"/>
            <a:chExt cx="1864360" cy="297053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21410" y="565118"/>
              <a:ext cx="425882" cy="4047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22661" y="554226"/>
              <a:ext cx="487970" cy="46166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46275" y="2404149"/>
              <a:ext cx="1198519" cy="1120349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262" y="482493"/>
            <a:ext cx="1107266" cy="123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95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6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171" y="1270000"/>
            <a:ext cx="1185067" cy="11850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66782" y="1356588"/>
            <a:ext cx="9966960" cy="964565"/>
          </a:xfrm>
          <a:prstGeom prst="rect">
            <a:avLst/>
          </a:prstGeom>
          <a:solidFill>
            <a:srgbClr val="223976"/>
          </a:solidFill>
        </p:spPr>
        <p:txBody>
          <a:bodyPr vert="horz" wrap="square" lIns="0" tIns="61594" rIns="0" bIns="0" rtlCol="0">
            <a:spAutoFit/>
          </a:bodyPr>
          <a:lstStyle/>
          <a:p>
            <a:pPr marL="97790" marR="407670">
              <a:lnSpc>
                <a:spcPct val="100000"/>
              </a:lnSpc>
              <a:spcBef>
                <a:spcPts val="484"/>
              </a:spcBef>
            </a:pPr>
            <a:r>
              <a:rPr sz="1800" spc="-25" dirty="0">
                <a:solidFill>
                  <a:srgbClr val="FFFFFF"/>
                </a:solidFill>
                <a:latin typeface="Roboto"/>
                <a:cs typeface="Roboto"/>
              </a:rPr>
              <a:t>Кандидаты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Roboto"/>
                <a:cs typeface="Roboto"/>
              </a:rPr>
              <a:t>в </a:t>
            </a:r>
            <a:r>
              <a:rPr sz="1800" spc="-40" dirty="0">
                <a:solidFill>
                  <a:srgbClr val="FFFFFF"/>
                </a:solidFill>
                <a:latin typeface="Roboto"/>
                <a:cs typeface="Roboto"/>
              </a:rPr>
              <a:t>эксперты-разработчики</a:t>
            </a:r>
            <a:r>
              <a:rPr sz="180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Roboto"/>
                <a:cs typeface="Roboto"/>
              </a:rPr>
              <a:t>оценочных</a:t>
            </a:r>
            <a:r>
              <a:rPr sz="180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Roboto"/>
                <a:cs typeface="Roboto"/>
              </a:rPr>
              <a:t>материалов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Roboto"/>
                <a:cs typeface="Roboto"/>
              </a:rPr>
              <a:t>должны </a:t>
            </a:r>
            <a:r>
              <a:rPr sz="1800" spc="-25" dirty="0">
                <a:solidFill>
                  <a:srgbClr val="FFFFFF"/>
                </a:solidFill>
                <a:latin typeface="Roboto"/>
                <a:cs typeface="Roboto"/>
              </a:rPr>
              <a:t>соответствовать </a:t>
            </a:r>
            <a:r>
              <a:rPr sz="1800" spc="-4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Roboto"/>
                <a:cs typeface="Roboto"/>
              </a:rPr>
              <a:t>одному</a:t>
            </a:r>
            <a:r>
              <a:rPr sz="18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Roboto"/>
                <a:cs typeface="Roboto"/>
              </a:rPr>
              <a:t>или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Roboto"/>
                <a:cs typeface="Roboto"/>
              </a:rPr>
              <a:t>нескольким </a:t>
            </a:r>
            <a:r>
              <a:rPr sz="1800" spc="-15" dirty="0">
                <a:solidFill>
                  <a:srgbClr val="FFFFFF"/>
                </a:solidFill>
                <a:latin typeface="Roboto"/>
                <a:cs typeface="Roboto"/>
              </a:rPr>
              <a:t>следующим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Roboto"/>
                <a:cs typeface="Roboto"/>
              </a:rPr>
              <a:t>минимальным</a:t>
            </a:r>
            <a:r>
              <a:rPr sz="18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Roboto"/>
                <a:cs typeface="Roboto"/>
              </a:rPr>
              <a:t>квалификационным </a:t>
            </a:r>
            <a:r>
              <a:rPr sz="1800" spc="-20" dirty="0">
                <a:solidFill>
                  <a:srgbClr val="FFFFFF"/>
                </a:solidFill>
                <a:latin typeface="Roboto"/>
                <a:cs typeface="Roboto"/>
              </a:rPr>
              <a:t> характеристикам,</a:t>
            </a:r>
            <a:r>
              <a:rPr sz="18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Roboto"/>
                <a:cs typeface="Roboto"/>
              </a:rPr>
              <a:t>требованиям</a:t>
            </a:r>
            <a:r>
              <a:rPr sz="18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Roboto"/>
                <a:cs typeface="Roboto"/>
              </a:rPr>
              <a:t>к</a:t>
            </a:r>
            <a:r>
              <a:rPr sz="18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Roboto"/>
                <a:cs typeface="Roboto"/>
              </a:rPr>
              <a:t>опыту</a:t>
            </a:r>
            <a:r>
              <a:rPr sz="18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Roboto"/>
                <a:cs typeface="Roboto"/>
              </a:rPr>
              <a:t>профессиональной</a:t>
            </a:r>
            <a:r>
              <a:rPr sz="18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Roboto"/>
                <a:cs typeface="Roboto"/>
              </a:rPr>
              <a:t>деятельности:</a:t>
            </a:r>
            <a:endParaRPr sz="1800" dirty="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9791" y="4793693"/>
            <a:ext cx="10298430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  <a:tabLst>
                <a:tab pos="1515110" algn="l"/>
                <a:tab pos="2503170" algn="l"/>
                <a:tab pos="3687445" algn="l"/>
                <a:tab pos="5109845" algn="l"/>
                <a:tab pos="6376035" algn="l"/>
                <a:tab pos="7450455" algn="l"/>
                <a:tab pos="8696960" algn="l"/>
                <a:tab pos="10027285" algn="l"/>
              </a:tabLst>
            </a:pPr>
            <a:r>
              <a:rPr sz="1600" spc="-25" dirty="0">
                <a:latin typeface="Roboto"/>
                <a:cs typeface="Roboto"/>
              </a:rPr>
              <a:t>соответствующей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spc="-25" dirty="0">
                <a:latin typeface="Roboto"/>
                <a:cs typeface="Roboto"/>
              </a:rPr>
              <a:t>квалификации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по</a:t>
            </a:r>
            <a:r>
              <a:rPr sz="1600" spc="10" dirty="0">
                <a:latin typeface="Roboto"/>
                <a:cs typeface="Roboto"/>
              </a:rPr>
              <a:t> </a:t>
            </a:r>
            <a:r>
              <a:rPr sz="1600" spc="-10" dirty="0">
                <a:latin typeface="Roboto"/>
                <a:cs typeface="Roboto"/>
              </a:rPr>
              <a:t>программам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-10" dirty="0">
                <a:latin typeface="Roboto"/>
                <a:cs typeface="Roboto"/>
              </a:rPr>
              <a:t>среднего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-15" dirty="0">
                <a:latin typeface="Roboto"/>
                <a:cs typeface="Roboto"/>
              </a:rPr>
              <a:t>профессионального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spc="-15" dirty="0">
                <a:latin typeface="Roboto"/>
                <a:cs typeface="Roboto"/>
              </a:rPr>
              <a:t>образования,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spc="-35" dirty="0">
                <a:latin typeface="Roboto"/>
                <a:cs typeface="Roboto"/>
              </a:rPr>
              <a:t>профиль </a:t>
            </a:r>
            <a:r>
              <a:rPr sz="1600" spc="-385" dirty="0">
                <a:latin typeface="Roboto"/>
                <a:cs typeface="Roboto"/>
              </a:rPr>
              <a:t> </a:t>
            </a:r>
            <a:r>
              <a:rPr sz="1600" spc="-20" dirty="0">
                <a:latin typeface="Roboto"/>
                <a:cs typeface="Roboto"/>
              </a:rPr>
              <a:t>деятельности	</a:t>
            </a:r>
            <a:r>
              <a:rPr sz="1600" spc="-30" dirty="0">
                <a:latin typeface="Roboto"/>
                <a:cs typeface="Roboto"/>
              </a:rPr>
              <a:t>которых	</a:t>
            </a:r>
            <a:r>
              <a:rPr sz="1600" spc="-15" dirty="0">
                <a:latin typeface="Roboto"/>
                <a:cs typeface="Roboto"/>
              </a:rPr>
              <a:t>позволяет	</a:t>
            </a:r>
            <a:r>
              <a:rPr sz="1600" spc="-20" dirty="0">
                <a:latin typeface="Roboto"/>
                <a:cs typeface="Roboto"/>
              </a:rPr>
              <a:t>осуществить	</a:t>
            </a:r>
            <a:r>
              <a:rPr sz="1600" spc="-30" dirty="0">
                <a:latin typeface="Roboto"/>
                <a:cs typeface="Roboto"/>
              </a:rPr>
              <a:t>разработку	</a:t>
            </a:r>
            <a:r>
              <a:rPr sz="1600" spc="-15" dirty="0">
                <a:latin typeface="Roboto"/>
                <a:cs typeface="Roboto"/>
              </a:rPr>
              <a:t>проектов	</a:t>
            </a:r>
            <a:r>
              <a:rPr sz="1600" spc="-10" dirty="0">
                <a:latin typeface="Roboto"/>
                <a:cs typeface="Roboto"/>
              </a:rPr>
              <a:t>оценочных	</a:t>
            </a:r>
            <a:r>
              <a:rPr sz="1600" spc="-15" dirty="0">
                <a:latin typeface="Roboto"/>
                <a:cs typeface="Roboto"/>
              </a:rPr>
              <a:t>материалов	</a:t>
            </a:r>
            <a:r>
              <a:rPr sz="1600" dirty="0">
                <a:latin typeface="Roboto"/>
                <a:cs typeface="Roboto"/>
              </a:rPr>
              <a:t>по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5681" y="2660928"/>
            <a:ext cx="596265" cy="574675"/>
            <a:chOff x="455681" y="2660928"/>
            <a:chExt cx="596265" cy="574675"/>
          </a:xfrm>
        </p:grpSpPr>
        <p:sp>
          <p:nvSpPr>
            <p:cNvPr id="7" name="object 7"/>
            <p:cNvSpPr/>
            <p:nvPr/>
          </p:nvSpPr>
          <p:spPr>
            <a:xfrm>
              <a:off x="468381" y="2673628"/>
              <a:ext cx="570865" cy="549275"/>
            </a:xfrm>
            <a:custGeom>
              <a:avLst/>
              <a:gdLst/>
              <a:ahLst/>
              <a:cxnLst/>
              <a:rect l="l" t="t" r="r" b="b"/>
              <a:pathLst>
                <a:path w="570865" h="549275">
                  <a:moveTo>
                    <a:pt x="285149" y="548699"/>
                  </a:moveTo>
                  <a:lnTo>
                    <a:pt x="238897" y="545109"/>
                  </a:lnTo>
                  <a:lnTo>
                    <a:pt x="195020" y="534713"/>
                  </a:lnTo>
                  <a:lnTo>
                    <a:pt x="154107" y="518077"/>
                  </a:lnTo>
                  <a:lnTo>
                    <a:pt x="116744" y="495766"/>
                  </a:lnTo>
                  <a:lnTo>
                    <a:pt x="83518" y="468344"/>
                  </a:lnTo>
                  <a:lnTo>
                    <a:pt x="55017" y="436377"/>
                  </a:lnTo>
                  <a:lnTo>
                    <a:pt x="31827" y="400429"/>
                  </a:lnTo>
                  <a:lnTo>
                    <a:pt x="14537" y="361065"/>
                  </a:lnTo>
                  <a:lnTo>
                    <a:pt x="3732" y="318850"/>
                  </a:lnTo>
                  <a:lnTo>
                    <a:pt x="0" y="274349"/>
                  </a:lnTo>
                  <a:lnTo>
                    <a:pt x="3732" y="229848"/>
                  </a:lnTo>
                  <a:lnTo>
                    <a:pt x="14537" y="187634"/>
                  </a:lnTo>
                  <a:lnTo>
                    <a:pt x="31827" y="148270"/>
                  </a:lnTo>
                  <a:lnTo>
                    <a:pt x="55017" y="112322"/>
                  </a:lnTo>
                  <a:lnTo>
                    <a:pt x="83518" y="80355"/>
                  </a:lnTo>
                  <a:lnTo>
                    <a:pt x="116744" y="52933"/>
                  </a:lnTo>
                  <a:lnTo>
                    <a:pt x="154107" y="30622"/>
                  </a:lnTo>
                  <a:lnTo>
                    <a:pt x="195020" y="13986"/>
                  </a:lnTo>
                  <a:lnTo>
                    <a:pt x="238897" y="3590"/>
                  </a:lnTo>
                  <a:lnTo>
                    <a:pt x="285149" y="0"/>
                  </a:lnTo>
                  <a:lnTo>
                    <a:pt x="341039" y="5320"/>
                  </a:lnTo>
                  <a:lnTo>
                    <a:pt x="394272" y="20883"/>
                  </a:lnTo>
                  <a:lnTo>
                    <a:pt x="443351" y="46094"/>
                  </a:lnTo>
                  <a:lnTo>
                    <a:pt x="486781" y="80355"/>
                  </a:lnTo>
                  <a:lnTo>
                    <a:pt x="522391" y="122140"/>
                  </a:lnTo>
                  <a:lnTo>
                    <a:pt x="548594" y="169360"/>
                  </a:lnTo>
                  <a:lnTo>
                    <a:pt x="564770" y="220576"/>
                  </a:lnTo>
                  <a:lnTo>
                    <a:pt x="570299" y="274349"/>
                  </a:lnTo>
                  <a:lnTo>
                    <a:pt x="566567" y="318850"/>
                  </a:lnTo>
                  <a:lnTo>
                    <a:pt x="555762" y="361065"/>
                  </a:lnTo>
                  <a:lnTo>
                    <a:pt x="538472" y="400429"/>
                  </a:lnTo>
                  <a:lnTo>
                    <a:pt x="515282" y="436377"/>
                  </a:lnTo>
                  <a:lnTo>
                    <a:pt x="486781" y="468344"/>
                  </a:lnTo>
                  <a:lnTo>
                    <a:pt x="453555" y="495766"/>
                  </a:lnTo>
                  <a:lnTo>
                    <a:pt x="416192" y="518077"/>
                  </a:lnTo>
                  <a:lnTo>
                    <a:pt x="375279" y="534713"/>
                  </a:lnTo>
                  <a:lnTo>
                    <a:pt x="331402" y="545109"/>
                  </a:lnTo>
                  <a:lnTo>
                    <a:pt x="285149" y="548699"/>
                  </a:lnTo>
                  <a:close/>
                </a:path>
              </a:pathLst>
            </a:custGeom>
            <a:solidFill>
              <a:srgbClr val="22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8381" y="2673628"/>
              <a:ext cx="570865" cy="549275"/>
            </a:xfrm>
            <a:custGeom>
              <a:avLst/>
              <a:gdLst/>
              <a:ahLst/>
              <a:cxnLst/>
              <a:rect l="l" t="t" r="r" b="b"/>
              <a:pathLst>
                <a:path w="570865" h="549275">
                  <a:moveTo>
                    <a:pt x="0" y="274349"/>
                  </a:moveTo>
                  <a:lnTo>
                    <a:pt x="3732" y="229848"/>
                  </a:lnTo>
                  <a:lnTo>
                    <a:pt x="14537" y="187634"/>
                  </a:lnTo>
                  <a:lnTo>
                    <a:pt x="31827" y="148270"/>
                  </a:lnTo>
                  <a:lnTo>
                    <a:pt x="55017" y="112322"/>
                  </a:lnTo>
                  <a:lnTo>
                    <a:pt x="83518" y="80355"/>
                  </a:lnTo>
                  <a:lnTo>
                    <a:pt x="116744" y="52933"/>
                  </a:lnTo>
                  <a:lnTo>
                    <a:pt x="154107" y="30622"/>
                  </a:lnTo>
                  <a:lnTo>
                    <a:pt x="195020" y="13986"/>
                  </a:lnTo>
                  <a:lnTo>
                    <a:pt x="238897" y="3590"/>
                  </a:lnTo>
                  <a:lnTo>
                    <a:pt x="285149" y="0"/>
                  </a:lnTo>
                  <a:lnTo>
                    <a:pt x="341039" y="5320"/>
                  </a:lnTo>
                  <a:lnTo>
                    <a:pt x="394272" y="20883"/>
                  </a:lnTo>
                  <a:lnTo>
                    <a:pt x="443351" y="46094"/>
                  </a:lnTo>
                  <a:lnTo>
                    <a:pt x="486781" y="80355"/>
                  </a:lnTo>
                  <a:lnTo>
                    <a:pt x="522391" y="122140"/>
                  </a:lnTo>
                  <a:lnTo>
                    <a:pt x="548594" y="169360"/>
                  </a:lnTo>
                  <a:lnTo>
                    <a:pt x="564770" y="220576"/>
                  </a:lnTo>
                  <a:lnTo>
                    <a:pt x="570299" y="274349"/>
                  </a:lnTo>
                  <a:lnTo>
                    <a:pt x="566567" y="318850"/>
                  </a:lnTo>
                  <a:lnTo>
                    <a:pt x="555762" y="361065"/>
                  </a:lnTo>
                  <a:lnTo>
                    <a:pt x="538472" y="400429"/>
                  </a:lnTo>
                  <a:lnTo>
                    <a:pt x="515282" y="436377"/>
                  </a:lnTo>
                  <a:lnTo>
                    <a:pt x="486781" y="468344"/>
                  </a:lnTo>
                  <a:lnTo>
                    <a:pt x="453555" y="495766"/>
                  </a:lnTo>
                  <a:lnTo>
                    <a:pt x="416192" y="518077"/>
                  </a:lnTo>
                  <a:lnTo>
                    <a:pt x="375279" y="534713"/>
                  </a:lnTo>
                  <a:lnTo>
                    <a:pt x="331402" y="545109"/>
                  </a:lnTo>
                  <a:lnTo>
                    <a:pt x="285149" y="548699"/>
                  </a:lnTo>
                  <a:lnTo>
                    <a:pt x="238897" y="545109"/>
                  </a:lnTo>
                  <a:lnTo>
                    <a:pt x="195020" y="534713"/>
                  </a:lnTo>
                  <a:lnTo>
                    <a:pt x="154107" y="518077"/>
                  </a:lnTo>
                  <a:lnTo>
                    <a:pt x="116744" y="495766"/>
                  </a:lnTo>
                  <a:lnTo>
                    <a:pt x="83518" y="468344"/>
                  </a:lnTo>
                  <a:lnTo>
                    <a:pt x="55017" y="436377"/>
                  </a:lnTo>
                  <a:lnTo>
                    <a:pt x="31827" y="400429"/>
                  </a:lnTo>
                  <a:lnTo>
                    <a:pt x="14537" y="361065"/>
                  </a:lnTo>
                  <a:lnTo>
                    <a:pt x="3732" y="318850"/>
                  </a:lnTo>
                  <a:lnTo>
                    <a:pt x="0" y="274349"/>
                  </a:lnTo>
                  <a:close/>
                </a:path>
              </a:pathLst>
            </a:custGeom>
            <a:ln w="25399">
              <a:solidFill>
                <a:srgbClr val="22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24924" y="2675182"/>
            <a:ext cx="228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6774" y="3667330"/>
            <a:ext cx="596265" cy="574675"/>
            <a:chOff x="456774" y="3667330"/>
            <a:chExt cx="596265" cy="574675"/>
          </a:xfrm>
        </p:grpSpPr>
        <p:sp>
          <p:nvSpPr>
            <p:cNvPr id="11" name="object 11"/>
            <p:cNvSpPr/>
            <p:nvPr/>
          </p:nvSpPr>
          <p:spPr>
            <a:xfrm>
              <a:off x="469474" y="3680030"/>
              <a:ext cx="570865" cy="549275"/>
            </a:xfrm>
            <a:custGeom>
              <a:avLst/>
              <a:gdLst/>
              <a:ahLst/>
              <a:cxnLst/>
              <a:rect l="l" t="t" r="r" b="b"/>
              <a:pathLst>
                <a:path w="570865" h="549275">
                  <a:moveTo>
                    <a:pt x="285149" y="548699"/>
                  </a:moveTo>
                  <a:lnTo>
                    <a:pt x="238897" y="545109"/>
                  </a:lnTo>
                  <a:lnTo>
                    <a:pt x="195020" y="534713"/>
                  </a:lnTo>
                  <a:lnTo>
                    <a:pt x="154107" y="518077"/>
                  </a:lnTo>
                  <a:lnTo>
                    <a:pt x="116744" y="495766"/>
                  </a:lnTo>
                  <a:lnTo>
                    <a:pt x="83518" y="468344"/>
                  </a:lnTo>
                  <a:lnTo>
                    <a:pt x="55017" y="436377"/>
                  </a:lnTo>
                  <a:lnTo>
                    <a:pt x="31827" y="400429"/>
                  </a:lnTo>
                  <a:lnTo>
                    <a:pt x="14537" y="361065"/>
                  </a:lnTo>
                  <a:lnTo>
                    <a:pt x="3732" y="318851"/>
                  </a:lnTo>
                  <a:lnTo>
                    <a:pt x="0" y="274349"/>
                  </a:lnTo>
                  <a:lnTo>
                    <a:pt x="3732" y="229849"/>
                  </a:lnTo>
                  <a:lnTo>
                    <a:pt x="14537" y="187634"/>
                  </a:lnTo>
                  <a:lnTo>
                    <a:pt x="31827" y="148270"/>
                  </a:lnTo>
                  <a:lnTo>
                    <a:pt x="55017" y="112322"/>
                  </a:lnTo>
                  <a:lnTo>
                    <a:pt x="83518" y="80355"/>
                  </a:lnTo>
                  <a:lnTo>
                    <a:pt x="116744" y="52933"/>
                  </a:lnTo>
                  <a:lnTo>
                    <a:pt x="154107" y="30622"/>
                  </a:lnTo>
                  <a:lnTo>
                    <a:pt x="195020" y="13986"/>
                  </a:lnTo>
                  <a:lnTo>
                    <a:pt x="238897" y="3590"/>
                  </a:lnTo>
                  <a:lnTo>
                    <a:pt x="285149" y="0"/>
                  </a:lnTo>
                  <a:lnTo>
                    <a:pt x="341039" y="5320"/>
                  </a:lnTo>
                  <a:lnTo>
                    <a:pt x="394272" y="20883"/>
                  </a:lnTo>
                  <a:lnTo>
                    <a:pt x="443351" y="46094"/>
                  </a:lnTo>
                  <a:lnTo>
                    <a:pt x="486781" y="80355"/>
                  </a:lnTo>
                  <a:lnTo>
                    <a:pt x="522391" y="122140"/>
                  </a:lnTo>
                  <a:lnTo>
                    <a:pt x="548594" y="169360"/>
                  </a:lnTo>
                  <a:lnTo>
                    <a:pt x="564770" y="220577"/>
                  </a:lnTo>
                  <a:lnTo>
                    <a:pt x="570299" y="274349"/>
                  </a:lnTo>
                  <a:lnTo>
                    <a:pt x="566567" y="318851"/>
                  </a:lnTo>
                  <a:lnTo>
                    <a:pt x="555762" y="361065"/>
                  </a:lnTo>
                  <a:lnTo>
                    <a:pt x="538472" y="400429"/>
                  </a:lnTo>
                  <a:lnTo>
                    <a:pt x="515282" y="436377"/>
                  </a:lnTo>
                  <a:lnTo>
                    <a:pt x="486781" y="468344"/>
                  </a:lnTo>
                  <a:lnTo>
                    <a:pt x="453555" y="495766"/>
                  </a:lnTo>
                  <a:lnTo>
                    <a:pt x="416192" y="518077"/>
                  </a:lnTo>
                  <a:lnTo>
                    <a:pt x="375279" y="534713"/>
                  </a:lnTo>
                  <a:lnTo>
                    <a:pt x="331402" y="545109"/>
                  </a:lnTo>
                  <a:lnTo>
                    <a:pt x="285149" y="548699"/>
                  </a:lnTo>
                  <a:close/>
                </a:path>
              </a:pathLst>
            </a:custGeom>
            <a:solidFill>
              <a:srgbClr val="22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9474" y="3680030"/>
              <a:ext cx="570865" cy="549275"/>
            </a:xfrm>
            <a:custGeom>
              <a:avLst/>
              <a:gdLst/>
              <a:ahLst/>
              <a:cxnLst/>
              <a:rect l="l" t="t" r="r" b="b"/>
              <a:pathLst>
                <a:path w="570865" h="549275">
                  <a:moveTo>
                    <a:pt x="0" y="274349"/>
                  </a:moveTo>
                  <a:lnTo>
                    <a:pt x="3732" y="229849"/>
                  </a:lnTo>
                  <a:lnTo>
                    <a:pt x="14537" y="187634"/>
                  </a:lnTo>
                  <a:lnTo>
                    <a:pt x="31827" y="148270"/>
                  </a:lnTo>
                  <a:lnTo>
                    <a:pt x="55017" y="112322"/>
                  </a:lnTo>
                  <a:lnTo>
                    <a:pt x="83518" y="80355"/>
                  </a:lnTo>
                  <a:lnTo>
                    <a:pt x="116744" y="52933"/>
                  </a:lnTo>
                  <a:lnTo>
                    <a:pt x="154107" y="30622"/>
                  </a:lnTo>
                  <a:lnTo>
                    <a:pt x="195020" y="13986"/>
                  </a:lnTo>
                  <a:lnTo>
                    <a:pt x="238897" y="3590"/>
                  </a:lnTo>
                  <a:lnTo>
                    <a:pt x="285149" y="0"/>
                  </a:lnTo>
                  <a:lnTo>
                    <a:pt x="341039" y="5320"/>
                  </a:lnTo>
                  <a:lnTo>
                    <a:pt x="394272" y="20883"/>
                  </a:lnTo>
                  <a:lnTo>
                    <a:pt x="443351" y="46094"/>
                  </a:lnTo>
                  <a:lnTo>
                    <a:pt x="486781" y="80355"/>
                  </a:lnTo>
                  <a:lnTo>
                    <a:pt x="522391" y="122140"/>
                  </a:lnTo>
                  <a:lnTo>
                    <a:pt x="548594" y="169360"/>
                  </a:lnTo>
                  <a:lnTo>
                    <a:pt x="564770" y="220577"/>
                  </a:lnTo>
                  <a:lnTo>
                    <a:pt x="570299" y="274349"/>
                  </a:lnTo>
                  <a:lnTo>
                    <a:pt x="566567" y="318851"/>
                  </a:lnTo>
                  <a:lnTo>
                    <a:pt x="555762" y="361065"/>
                  </a:lnTo>
                  <a:lnTo>
                    <a:pt x="538472" y="400429"/>
                  </a:lnTo>
                  <a:lnTo>
                    <a:pt x="515282" y="436377"/>
                  </a:lnTo>
                  <a:lnTo>
                    <a:pt x="486781" y="468344"/>
                  </a:lnTo>
                  <a:lnTo>
                    <a:pt x="453555" y="495766"/>
                  </a:lnTo>
                  <a:lnTo>
                    <a:pt x="416192" y="518077"/>
                  </a:lnTo>
                  <a:lnTo>
                    <a:pt x="375279" y="534713"/>
                  </a:lnTo>
                  <a:lnTo>
                    <a:pt x="331402" y="545109"/>
                  </a:lnTo>
                  <a:lnTo>
                    <a:pt x="285149" y="548699"/>
                  </a:lnTo>
                  <a:lnTo>
                    <a:pt x="238897" y="545109"/>
                  </a:lnTo>
                  <a:lnTo>
                    <a:pt x="195020" y="534713"/>
                  </a:lnTo>
                  <a:lnTo>
                    <a:pt x="154107" y="518077"/>
                  </a:lnTo>
                  <a:lnTo>
                    <a:pt x="116744" y="495766"/>
                  </a:lnTo>
                  <a:lnTo>
                    <a:pt x="83518" y="468344"/>
                  </a:lnTo>
                  <a:lnTo>
                    <a:pt x="55017" y="436377"/>
                  </a:lnTo>
                  <a:lnTo>
                    <a:pt x="31827" y="400429"/>
                  </a:lnTo>
                  <a:lnTo>
                    <a:pt x="14537" y="361065"/>
                  </a:lnTo>
                  <a:lnTo>
                    <a:pt x="3732" y="318851"/>
                  </a:lnTo>
                  <a:lnTo>
                    <a:pt x="0" y="274349"/>
                  </a:lnTo>
                  <a:close/>
                </a:path>
              </a:pathLst>
            </a:custGeom>
            <a:ln w="25399">
              <a:solidFill>
                <a:srgbClr val="22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26018" y="3681584"/>
            <a:ext cx="228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5681" y="4749934"/>
            <a:ext cx="596265" cy="574675"/>
            <a:chOff x="455681" y="4749934"/>
            <a:chExt cx="596265" cy="574675"/>
          </a:xfrm>
        </p:grpSpPr>
        <p:sp>
          <p:nvSpPr>
            <p:cNvPr id="15" name="object 15"/>
            <p:cNvSpPr/>
            <p:nvPr/>
          </p:nvSpPr>
          <p:spPr>
            <a:xfrm>
              <a:off x="468381" y="4762634"/>
              <a:ext cx="570865" cy="549275"/>
            </a:xfrm>
            <a:custGeom>
              <a:avLst/>
              <a:gdLst/>
              <a:ahLst/>
              <a:cxnLst/>
              <a:rect l="l" t="t" r="r" b="b"/>
              <a:pathLst>
                <a:path w="570865" h="549275">
                  <a:moveTo>
                    <a:pt x="285149" y="548699"/>
                  </a:moveTo>
                  <a:lnTo>
                    <a:pt x="238897" y="545109"/>
                  </a:lnTo>
                  <a:lnTo>
                    <a:pt x="195020" y="534713"/>
                  </a:lnTo>
                  <a:lnTo>
                    <a:pt x="154107" y="518077"/>
                  </a:lnTo>
                  <a:lnTo>
                    <a:pt x="116744" y="495766"/>
                  </a:lnTo>
                  <a:lnTo>
                    <a:pt x="83518" y="468344"/>
                  </a:lnTo>
                  <a:lnTo>
                    <a:pt x="55017" y="436377"/>
                  </a:lnTo>
                  <a:lnTo>
                    <a:pt x="31827" y="400429"/>
                  </a:lnTo>
                  <a:lnTo>
                    <a:pt x="14537" y="361065"/>
                  </a:lnTo>
                  <a:lnTo>
                    <a:pt x="3732" y="318851"/>
                  </a:lnTo>
                  <a:lnTo>
                    <a:pt x="0" y="274349"/>
                  </a:lnTo>
                  <a:lnTo>
                    <a:pt x="3732" y="229849"/>
                  </a:lnTo>
                  <a:lnTo>
                    <a:pt x="14537" y="187634"/>
                  </a:lnTo>
                  <a:lnTo>
                    <a:pt x="31827" y="148270"/>
                  </a:lnTo>
                  <a:lnTo>
                    <a:pt x="55017" y="112322"/>
                  </a:lnTo>
                  <a:lnTo>
                    <a:pt x="83518" y="80354"/>
                  </a:lnTo>
                  <a:lnTo>
                    <a:pt x="116744" y="52933"/>
                  </a:lnTo>
                  <a:lnTo>
                    <a:pt x="154107" y="30622"/>
                  </a:lnTo>
                  <a:lnTo>
                    <a:pt x="195020" y="13986"/>
                  </a:lnTo>
                  <a:lnTo>
                    <a:pt x="238897" y="3590"/>
                  </a:lnTo>
                  <a:lnTo>
                    <a:pt x="285149" y="0"/>
                  </a:lnTo>
                  <a:lnTo>
                    <a:pt x="341039" y="5320"/>
                  </a:lnTo>
                  <a:lnTo>
                    <a:pt x="394272" y="20883"/>
                  </a:lnTo>
                  <a:lnTo>
                    <a:pt x="443351" y="46093"/>
                  </a:lnTo>
                  <a:lnTo>
                    <a:pt x="486781" y="80355"/>
                  </a:lnTo>
                  <a:lnTo>
                    <a:pt x="522391" y="122140"/>
                  </a:lnTo>
                  <a:lnTo>
                    <a:pt x="548594" y="169360"/>
                  </a:lnTo>
                  <a:lnTo>
                    <a:pt x="564770" y="220577"/>
                  </a:lnTo>
                  <a:lnTo>
                    <a:pt x="570299" y="274349"/>
                  </a:lnTo>
                  <a:lnTo>
                    <a:pt x="566567" y="318851"/>
                  </a:lnTo>
                  <a:lnTo>
                    <a:pt x="555762" y="361065"/>
                  </a:lnTo>
                  <a:lnTo>
                    <a:pt x="538472" y="400429"/>
                  </a:lnTo>
                  <a:lnTo>
                    <a:pt x="515282" y="436377"/>
                  </a:lnTo>
                  <a:lnTo>
                    <a:pt x="486781" y="468344"/>
                  </a:lnTo>
                  <a:lnTo>
                    <a:pt x="453555" y="495766"/>
                  </a:lnTo>
                  <a:lnTo>
                    <a:pt x="416192" y="518077"/>
                  </a:lnTo>
                  <a:lnTo>
                    <a:pt x="375279" y="534713"/>
                  </a:lnTo>
                  <a:lnTo>
                    <a:pt x="331402" y="545109"/>
                  </a:lnTo>
                  <a:lnTo>
                    <a:pt x="285149" y="548699"/>
                  </a:lnTo>
                  <a:close/>
                </a:path>
              </a:pathLst>
            </a:custGeom>
            <a:solidFill>
              <a:srgbClr val="22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8381" y="4762634"/>
              <a:ext cx="570865" cy="549275"/>
            </a:xfrm>
            <a:custGeom>
              <a:avLst/>
              <a:gdLst/>
              <a:ahLst/>
              <a:cxnLst/>
              <a:rect l="l" t="t" r="r" b="b"/>
              <a:pathLst>
                <a:path w="570865" h="549275">
                  <a:moveTo>
                    <a:pt x="0" y="274349"/>
                  </a:moveTo>
                  <a:lnTo>
                    <a:pt x="3732" y="229849"/>
                  </a:lnTo>
                  <a:lnTo>
                    <a:pt x="14537" y="187634"/>
                  </a:lnTo>
                  <a:lnTo>
                    <a:pt x="31827" y="148270"/>
                  </a:lnTo>
                  <a:lnTo>
                    <a:pt x="55017" y="112322"/>
                  </a:lnTo>
                  <a:lnTo>
                    <a:pt x="83518" y="80355"/>
                  </a:lnTo>
                  <a:lnTo>
                    <a:pt x="116744" y="52933"/>
                  </a:lnTo>
                  <a:lnTo>
                    <a:pt x="154107" y="30622"/>
                  </a:lnTo>
                  <a:lnTo>
                    <a:pt x="195020" y="13986"/>
                  </a:lnTo>
                  <a:lnTo>
                    <a:pt x="238897" y="3590"/>
                  </a:lnTo>
                  <a:lnTo>
                    <a:pt x="285149" y="0"/>
                  </a:lnTo>
                  <a:lnTo>
                    <a:pt x="341039" y="5320"/>
                  </a:lnTo>
                  <a:lnTo>
                    <a:pt x="394272" y="20883"/>
                  </a:lnTo>
                  <a:lnTo>
                    <a:pt x="443351" y="46093"/>
                  </a:lnTo>
                  <a:lnTo>
                    <a:pt x="486781" y="80354"/>
                  </a:lnTo>
                  <a:lnTo>
                    <a:pt x="522391" y="122140"/>
                  </a:lnTo>
                  <a:lnTo>
                    <a:pt x="548594" y="169360"/>
                  </a:lnTo>
                  <a:lnTo>
                    <a:pt x="564770" y="220577"/>
                  </a:lnTo>
                  <a:lnTo>
                    <a:pt x="570299" y="274349"/>
                  </a:lnTo>
                  <a:lnTo>
                    <a:pt x="566567" y="318851"/>
                  </a:lnTo>
                  <a:lnTo>
                    <a:pt x="555762" y="361065"/>
                  </a:lnTo>
                  <a:lnTo>
                    <a:pt x="538472" y="400429"/>
                  </a:lnTo>
                  <a:lnTo>
                    <a:pt x="515282" y="436377"/>
                  </a:lnTo>
                  <a:lnTo>
                    <a:pt x="486781" y="468344"/>
                  </a:lnTo>
                  <a:lnTo>
                    <a:pt x="453555" y="495766"/>
                  </a:lnTo>
                  <a:lnTo>
                    <a:pt x="416192" y="518077"/>
                  </a:lnTo>
                  <a:lnTo>
                    <a:pt x="375279" y="534713"/>
                  </a:lnTo>
                  <a:lnTo>
                    <a:pt x="331402" y="545109"/>
                  </a:lnTo>
                  <a:lnTo>
                    <a:pt x="285149" y="548699"/>
                  </a:lnTo>
                  <a:lnTo>
                    <a:pt x="238897" y="545109"/>
                  </a:lnTo>
                  <a:lnTo>
                    <a:pt x="195020" y="534713"/>
                  </a:lnTo>
                  <a:lnTo>
                    <a:pt x="154107" y="518077"/>
                  </a:lnTo>
                  <a:lnTo>
                    <a:pt x="116744" y="495766"/>
                  </a:lnTo>
                  <a:lnTo>
                    <a:pt x="83518" y="468344"/>
                  </a:lnTo>
                  <a:lnTo>
                    <a:pt x="55017" y="436377"/>
                  </a:lnTo>
                  <a:lnTo>
                    <a:pt x="31827" y="400429"/>
                  </a:lnTo>
                  <a:lnTo>
                    <a:pt x="14537" y="361065"/>
                  </a:lnTo>
                  <a:lnTo>
                    <a:pt x="3732" y="318851"/>
                  </a:lnTo>
                  <a:lnTo>
                    <a:pt x="0" y="274349"/>
                  </a:lnTo>
                  <a:close/>
                </a:path>
              </a:pathLst>
            </a:custGeom>
            <a:ln w="25399">
              <a:solidFill>
                <a:srgbClr val="22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4924" y="4764188"/>
            <a:ext cx="228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9791" y="2515740"/>
            <a:ext cx="10213340" cy="808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0"/>
              </a:spcBef>
            </a:pPr>
            <a:r>
              <a:rPr sz="1600" spc="-20" dirty="0">
                <a:latin typeface="Roboto"/>
                <a:cs typeface="Roboto"/>
              </a:rPr>
              <a:t>являться </a:t>
            </a:r>
            <a:r>
              <a:rPr sz="1600" spc="-10" dirty="0">
                <a:latin typeface="Roboto"/>
                <a:cs typeface="Roboto"/>
              </a:rPr>
              <a:t>педагогическим </a:t>
            </a:r>
            <a:r>
              <a:rPr sz="1600" spc="-15" dirty="0">
                <a:latin typeface="Roboto"/>
                <a:cs typeface="Roboto"/>
              </a:rPr>
              <a:t>работником, </a:t>
            </a:r>
            <a:r>
              <a:rPr sz="1600" spc="-10" dirty="0">
                <a:latin typeface="Roboto"/>
                <a:cs typeface="Roboto"/>
              </a:rPr>
              <a:t>имеющим </a:t>
            </a:r>
            <a:r>
              <a:rPr sz="1600" spc="-15" dirty="0">
                <a:latin typeface="Roboto"/>
                <a:cs typeface="Roboto"/>
              </a:rPr>
              <a:t>высшую </a:t>
            </a:r>
            <a:r>
              <a:rPr sz="1600" spc="-20" dirty="0">
                <a:latin typeface="Roboto"/>
                <a:cs typeface="Roboto"/>
              </a:rPr>
              <a:t>квалификационную категорию, </a:t>
            </a:r>
            <a:r>
              <a:rPr sz="1600" spc="10" dirty="0">
                <a:latin typeface="Roboto"/>
                <a:cs typeface="Roboto"/>
              </a:rPr>
              <a:t>и </a:t>
            </a:r>
            <a:r>
              <a:rPr sz="1600" spc="-15" dirty="0">
                <a:latin typeface="Roboto"/>
                <a:cs typeface="Roboto"/>
              </a:rPr>
              <a:t>иметь </a:t>
            </a:r>
            <a:r>
              <a:rPr sz="1600" spc="-20" dirty="0">
                <a:latin typeface="Roboto"/>
                <a:cs typeface="Roboto"/>
              </a:rPr>
              <a:t>опыт 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spc="-25" dirty="0">
                <a:latin typeface="Roboto"/>
                <a:cs typeface="Roboto"/>
              </a:rPr>
              <a:t>работы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в</a:t>
            </a:r>
            <a:r>
              <a:rPr sz="1600" spc="5" dirty="0">
                <a:latin typeface="Roboto"/>
                <a:cs typeface="Roboto"/>
              </a:rPr>
              <a:t> </a:t>
            </a:r>
            <a:r>
              <a:rPr sz="1600" spc="-15" dirty="0">
                <a:latin typeface="Roboto"/>
                <a:cs typeface="Roboto"/>
              </a:rPr>
              <a:t>качестве</a:t>
            </a:r>
            <a:r>
              <a:rPr sz="1600" spc="-10" dirty="0">
                <a:latin typeface="Roboto"/>
                <a:cs typeface="Roboto"/>
              </a:rPr>
              <a:t> педагогического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-15" dirty="0">
                <a:latin typeface="Roboto"/>
                <a:cs typeface="Roboto"/>
              </a:rPr>
              <a:t>работника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в</a:t>
            </a:r>
            <a:r>
              <a:rPr sz="1600" spc="5" dirty="0">
                <a:latin typeface="Roboto"/>
                <a:cs typeface="Roboto"/>
              </a:rPr>
              <a:t> </a:t>
            </a:r>
            <a:r>
              <a:rPr sz="1600" spc="-20" dirty="0">
                <a:latin typeface="Roboto"/>
                <a:cs typeface="Roboto"/>
              </a:rPr>
              <a:t>образовательных</a:t>
            </a:r>
            <a:r>
              <a:rPr sz="1600" spc="360" dirty="0">
                <a:latin typeface="Roboto"/>
                <a:cs typeface="Roboto"/>
              </a:rPr>
              <a:t> </a:t>
            </a:r>
            <a:r>
              <a:rPr sz="1600" spc="-15" dirty="0">
                <a:latin typeface="Roboto"/>
                <a:cs typeface="Roboto"/>
              </a:rPr>
              <a:t>организациях,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spc="-15" dirty="0">
                <a:latin typeface="Roboto"/>
                <a:cs typeface="Roboto"/>
              </a:rPr>
              <a:t>реализующих </a:t>
            </a:r>
            <a:r>
              <a:rPr sz="1600" spc="-10" dirty="0">
                <a:latin typeface="Roboto"/>
                <a:cs typeface="Roboto"/>
              </a:rPr>
              <a:t> программы среднего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-15" dirty="0">
                <a:latin typeface="Roboto"/>
                <a:cs typeface="Roboto"/>
              </a:rPr>
              <a:t>профессионального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-15" dirty="0">
                <a:latin typeface="Roboto"/>
                <a:cs typeface="Roboto"/>
              </a:rPr>
              <a:t>образования,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не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менее</a:t>
            </a:r>
            <a:r>
              <a:rPr sz="1600" spc="-5" dirty="0">
                <a:latin typeface="Roboto"/>
                <a:cs typeface="Roboto"/>
              </a:rPr>
              <a:t> 5 </a:t>
            </a:r>
            <a:r>
              <a:rPr sz="1600" spc="-25" dirty="0">
                <a:latin typeface="Roboto"/>
                <a:cs typeface="Roboto"/>
              </a:rPr>
              <a:t>лет;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99791" y="3653877"/>
            <a:ext cx="10267950" cy="1165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600" spc="-20" dirty="0">
                <a:latin typeface="Roboto"/>
                <a:cs typeface="Roboto"/>
              </a:rPr>
              <a:t>являться</a:t>
            </a:r>
            <a:r>
              <a:rPr sz="1600" spc="14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членом</a:t>
            </a:r>
            <a:r>
              <a:rPr sz="1600" spc="140" dirty="0">
                <a:latin typeface="Roboto"/>
                <a:cs typeface="Roboto"/>
              </a:rPr>
              <a:t> </a:t>
            </a:r>
            <a:r>
              <a:rPr sz="1600" spc="25" dirty="0">
                <a:latin typeface="Roboto"/>
                <a:cs typeface="Roboto"/>
              </a:rPr>
              <a:t>ФУМО</a:t>
            </a:r>
            <a:r>
              <a:rPr sz="1600" spc="140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по</a:t>
            </a:r>
            <a:r>
              <a:rPr sz="1600" spc="140" dirty="0">
                <a:latin typeface="Roboto"/>
                <a:cs typeface="Roboto"/>
              </a:rPr>
              <a:t> </a:t>
            </a:r>
            <a:r>
              <a:rPr sz="1600" spc="-25" dirty="0">
                <a:latin typeface="Roboto"/>
                <a:cs typeface="Roboto"/>
              </a:rPr>
              <a:t>соответствующей</a:t>
            </a:r>
            <a:r>
              <a:rPr sz="1600" spc="140" dirty="0">
                <a:latin typeface="Roboto"/>
                <a:cs typeface="Roboto"/>
              </a:rPr>
              <a:t> </a:t>
            </a:r>
            <a:r>
              <a:rPr sz="1600" spc="-10" dirty="0">
                <a:latin typeface="Roboto"/>
                <a:cs typeface="Roboto"/>
              </a:rPr>
              <a:t>укрупненной</a:t>
            </a:r>
            <a:r>
              <a:rPr sz="1600" spc="140" dirty="0">
                <a:latin typeface="Roboto"/>
                <a:cs typeface="Roboto"/>
              </a:rPr>
              <a:t> </a:t>
            </a:r>
            <a:r>
              <a:rPr sz="1600" spc="-10" dirty="0">
                <a:latin typeface="Roboto"/>
                <a:cs typeface="Roboto"/>
              </a:rPr>
              <a:t>группе</a:t>
            </a:r>
            <a:r>
              <a:rPr sz="1600" spc="145" dirty="0">
                <a:latin typeface="Roboto"/>
                <a:cs typeface="Roboto"/>
              </a:rPr>
              <a:t> </a:t>
            </a:r>
            <a:r>
              <a:rPr sz="1600" spc="-30" dirty="0">
                <a:latin typeface="Roboto"/>
                <a:cs typeface="Roboto"/>
              </a:rPr>
              <a:t>профессий</a:t>
            </a:r>
            <a:r>
              <a:rPr sz="1600" spc="140" dirty="0">
                <a:latin typeface="Roboto"/>
                <a:cs typeface="Roboto"/>
              </a:rPr>
              <a:t> </a:t>
            </a:r>
            <a:r>
              <a:rPr sz="1600" spc="-5" dirty="0">
                <a:latin typeface="Roboto"/>
                <a:cs typeface="Roboto"/>
              </a:rPr>
              <a:t>(специальностей)</a:t>
            </a:r>
            <a:r>
              <a:rPr sz="1600" spc="140" dirty="0">
                <a:latin typeface="Roboto"/>
                <a:cs typeface="Roboto"/>
              </a:rPr>
              <a:t> </a:t>
            </a:r>
            <a:r>
              <a:rPr sz="1600" spc="-10" dirty="0">
                <a:latin typeface="Roboto"/>
                <a:cs typeface="Roboto"/>
              </a:rPr>
              <a:t>среднего </a:t>
            </a:r>
            <a:r>
              <a:rPr sz="1600" spc="-380" dirty="0">
                <a:latin typeface="Roboto"/>
                <a:cs typeface="Roboto"/>
              </a:rPr>
              <a:t> </a:t>
            </a:r>
            <a:r>
              <a:rPr sz="1600" spc="-15" dirty="0">
                <a:latin typeface="Roboto"/>
                <a:cs typeface="Roboto"/>
              </a:rPr>
              <a:t>профессионального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spc="-20" dirty="0">
                <a:latin typeface="Roboto"/>
                <a:cs typeface="Roboto"/>
              </a:rPr>
              <a:t>образования;</a:t>
            </a:r>
            <a:endParaRPr sz="1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tabLst>
                <a:tab pos="1099820" algn="l"/>
                <a:tab pos="2886075" algn="l"/>
                <a:tab pos="4360545" algn="l"/>
                <a:tab pos="5917565" algn="l"/>
                <a:tab pos="7929245" algn="l"/>
                <a:tab pos="8252459" algn="l"/>
                <a:tab pos="9546590" algn="l"/>
              </a:tabLst>
            </a:pPr>
            <a:r>
              <a:rPr sz="1600" spc="-20" dirty="0">
                <a:latin typeface="Roboto"/>
                <a:cs typeface="Roboto"/>
              </a:rPr>
              <a:t>являться	</a:t>
            </a:r>
            <a:r>
              <a:rPr sz="1600" spc="-15" dirty="0">
                <a:latin typeface="Roboto"/>
                <a:cs typeface="Roboto"/>
              </a:rPr>
              <a:t>представителем	</a:t>
            </a:r>
            <a:r>
              <a:rPr sz="1600" spc="-10" dirty="0">
                <a:latin typeface="Roboto"/>
                <a:cs typeface="Roboto"/>
              </a:rPr>
              <a:t>организации,	</a:t>
            </a:r>
            <a:r>
              <a:rPr sz="1600" spc="-30" dirty="0">
                <a:latin typeface="Roboto"/>
                <a:cs typeface="Roboto"/>
              </a:rPr>
              <a:t>работодателя,	</a:t>
            </a:r>
            <a:r>
              <a:rPr sz="1600" spc="-15" dirty="0">
                <a:latin typeface="Roboto"/>
                <a:cs typeface="Roboto"/>
              </a:rPr>
              <a:t>заинтересованных	</a:t>
            </a:r>
            <a:r>
              <a:rPr sz="1600" dirty="0">
                <a:latin typeface="Roboto"/>
                <a:cs typeface="Roboto"/>
              </a:rPr>
              <a:t>в	</a:t>
            </a:r>
            <a:r>
              <a:rPr sz="1600" spc="-25" dirty="0">
                <a:latin typeface="Roboto"/>
                <a:cs typeface="Roboto"/>
              </a:rPr>
              <a:t>подготовке	</a:t>
            </a:r>
            <a:r>
              <a:rPr sz="1600" spc="-20" dirty="0">
                <a:latin typeface="Roboto"/>
                <a:cs typeface="Roboto"/>
              </a:rPr>
              <a:t>кадров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9791" y="5332579"/>
            <a:ext cx="8047990" cy="416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40"/>
              </a:lnSpc>
              <a:spcBef>
                <a:spcPts val="100"/>
              </a:spcBef>
            </a:pPr>
            <a:r>
              <a:rPr sz="1600" spc="-10" dirty="0">
                <a:latin typeface="Roboto"/>
                <a:cs typeface="Roboto"/>
              </a:rPr>
              <a:t>конкретной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-30" dirty="0">
                <a:latin typeface="Roboto"/>
                <a:cs typeface="Roboto"/>
              </a:rPr>
              <a:t>профессии,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-5" dirty="0">
                <a:latin typeface="Roboto"/>
                <a:cs typeface="Roboto"/>
              </a:rPr>
              <a:t>специальности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-10" dirty="0">
                <a:latin typeface="Roboto"/>
                <a:cs typeface="Roboto"/>
              </a:rPr>
              <a:t>среднего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-15" dirty="0">
                <a:latin typeface="Roboto"/>
                <a:cs typeface="Roboto"/>
              </a:rPr>
              <a:t>профессионального</a:t>
            </a:r>
            <a:r>
              <a:rPr sz="1600" spc="5" dirty="0">
                <a:latin typeface="Roboto"/>
                <a:cs typeface="Roboto"/>
              </a:rPr>
              <a:t> </a:t>
            </a:r>
            <a:r>
              <a:rPr sz="1600" spc="-15" dirty="0">
                <a:latin typeface="Roboto"/>
                <a:cs typeface="Roboto"/>
              </a:rPr>
              <a:t>образования.</a:t>
            </a:r>
            <a:endParaRPr sz="1600">
              <a:latin typeface="Roboto"/>
              <a:cs typeface="Roboto"/>
            </a:endParaRPr>
          </a:p>
          <a:p>
            <a:pPr marL="1233170">
              <a:lnSpc>
                <a:spcPts val="1540"/>
              </a:lnSpc>
              <a:tabLst>
                <a:tab pos="1995805" algn="l"/>
                <a:tab pos="3561079" algn="l"/>
                <a:tab pos="4825365" algn="l"/>
                <a:tab pos="7177405" algn="l"/>
              </a:tabLst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spc="3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эк	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ты-разрабо	оцено	териа	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фе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2328" y="507153"/>
            <a:ext cx="11527790" cy="462280"/>
          </a:xfrm>
          <a:custGeom>
            <a:avLst/>
            <a:gdLst/>
            <a:ahLst/>
            <a:cxnLst/>
            <a:rect l="l" t="t" r="r" b="b"/>
            <a:pathLst>
              <a:path w="11527790" h="462280">
                <a:moveTo>
                  <a:pt x="11527199" y="461699"/>
                </a:moveTo>
                <a:lnTo>
                  <a:pt x="0" y="461699"/>
                </a:lnTo>
                <a:lnTo>
                  <a:pt x="0" y="0"/>
                </a:lnTo>
                <a:lnTo>
                  <a:pt x="11527199" y="0"/>
                </a:lnTo>
                <a:lnTo>
                  <a:pt x="11527199" y="461699"/>
                </a:lnTo>
                <a:close/>
              </a:path>
            </a:pathLst>
          </a:custGeom>
          <a:solidFill>
            <a:srgbClr val="223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61999" y="502200"/>
            <a:ext cx="11622023" cy="4622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04"/>
              </a:spcBef>
            </a:pPr>
            <a:r>
              <a:rPr spc="-20" dirty="0">
                <a:latin typeface="Arial"/>
                <a:cs typeface="Arial"/>
              </a:rPr>
              <a:t>ТРЕБОВАНИЯ</a:t>
            </a:r>
            <a:r>
              <a:rPr dirty="0">
                <a:latin typeface="Arial"/>
                <a:cs typeface="Arial"/>
              </a:rPr>
              <a:t> К </a:t>
            </a:r>
            <a:r>
              <a:rPr spc="-35" dirty="0">
                <a:latin typeface="Arial"/>
                <a:cs typeface="Arial"/>
              </a:rPr>
              <a:t>КАНДИДАТАМ</a:t>
            </a:r>
            <a:r>
              <a:rPr dirty="0">
                <a:latin typeface="Arial"/>
                <a:cs typeface="Arial"/>
              </a:rPr>
              <a:t> В </a:t>
            </a:r>
            <a:r>
              <a:rPr spc="-30" dirty="0">
                <a:latin typeface="Arial"/>
                <a:cs typeface="Arial"/>
              </a:rPr>
              <a:t>ЭКСПЕРТЫ-РАЗРАБОТЧИКИ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10821410" y="537265"/>
            <a:ext cx="989330" cy="462280"/>
            <a:chOff x="10821410" y="537265"/>
            <a:chExt cx="989330" cy="462280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21410" y="548157"/>
              <a:ext cx="425882" cy="4047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22661" y="537265"/>
              <a:ext cx="487970" cy="461662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21" y="507154"/>
            <a:ext cx="1124579" cy="111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889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171" y="1270000"/>
            <a:ext cx="1185067" cy="11850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66782" y="1356588"/>
            <a:ext cx="9966960" cy="964565"/>
          </a:xfrm>
          <a:prstGeom prst="rect">
            <a:avLst/>
          </a:prstGeom>
          <a:solidFill>
            <a:srgbClr val="223976"/>
          </a:solidFill>
        </p:spPr>
        <p:txBody>
          <a:bodyPr vert="horz" wrap="square" lIns="0" tIns="198755" rIns="0" bIns="0" rtlCol="0">
            <a:spAutoFit/>
          </a:bodyPr>
          <a:lstStyle/>
          <a:p>
            <a:pPr marL="97790" marR="96520">
              <a:lnSpc>
                <a:spcPct val="100000"/>
              </a:lnSpc>
              <a:spcBef>
                <a:spcPts val="1565"/>
              </a:spcBef>
            </a:pPr>
            <a:r>
              <a:rPr sz="1800" spc="-25" dirty="0">
                <a:solidFill>
                  <a:srgbClr val="FFFFFF"/>
                </a:solidFill>
                <a:latin typeface="Roboto"/>
                <a:cs typeface="Roboto"/>
              </a:rPr>
              <a:t>Кандидаты</a:t>
            </a:r>
            <a:r>
              <a:rPr sz="1800" spc="5" dirty="0">
                <a:solidFill>
                  <a:srgbClr val="FFFFFF"/>
                </a:solidFill>
                <a:latin typeface="Roboto"/>
                <a:cs typeface="Roboto"/>
              </a:rPr>
              <a:t> в </a:t>
            </a:r>
            <a:r>
              <a:rPr sz="1800" spc="-40" dirty="0">
                <a:solidFill>
                  <a:srgbClr val="FFFFFF"/>
                </a:solidFill>
                <a:latin typeface="Roboto"/>
                <a:cs typeface="Roboto"/>
              </a:rPr>
              <a:t>эксперты-разработчики</a:t>
            </a:r>
            <a:r>
              <a:rPr sz="1800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Roboto"/>
                <a:cs typeface="Roboto"/>
              </a:rPr>
              <a:t>оценочных</a:t>
            </a:r>
            <a:r>
              <a:rPr sz="180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Roboto"/>
                <a:cs typeface="Roboto"/>
              </a:rPr>
              <a:t>материалов</a:t>
            </a:r>
            <a:r>
              <a:rPr sz="1800" spc="5" dirty="0">
                <a:solidFill>
                  <a:srgbClr val="FFFFFF"/>
                </a:solidFill>
                <a:latin typeface="Roboto"/>
                <a:cs typeface="Roboto"/>
              </a:rPr>
              <a:t> в </a:t>
            </a:r>
            <a:r>
              <a:rPr sz="1800" spc="-15" dirty="0">
                <a:solidFill>
                  <a:srgbClr val="FFFFFF"/>
                </a:solidFill>
                <a:latin typeface="Roboto"/>
                <a:cs typeface="Roboto"/>
              </a:rPr>
              <a:t>составе</a:t>
            </a:r>
            <a:r>
              <a:rPr sz="180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Roboto"/>
                <a:cs typeface="Roboto"/>
              </a:rPr>
              <a:t>заявки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Roboto"/>
                <a:cs typeface="Roboto"/>
              </a:rPr>
              <a:t>на</a:t>
            </a:r>
            <a:r>
              <a:rPr sz="1800" spc="11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Roboto"/>
                <a:cs typeface="Roboto"/>
              </a:rPr>
              <a:t>участие </a:t>
            </a:r>
            <a:r>
              <a:rPr sz="1800" spc="-4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r>
              <a:rPr sz="18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Roboto"/>
                <a:cs typeface="Roboto"/>
              </a:rPr>
              <a:t>отборе</a:t>
            </a:r>
            <a:r>
              <a:rPr sz="18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Roboto"/>
                <a:cs typeface="Roboto"/>
              </a:rPr>
              <a:t>могут</a:t>
            </a:r>
            <a:r>
              <a:rPr sz="18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Roboto"/>
                <a:cs typeface="Roboto"/>
              </a:rPr>
              <a:t>направлять дополнительно</a:t>
            </a:r>
            <a:r>
              <a:rPr sz="18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Roboto"/>
                <a:cs typeface="Roboto"/>
              </a:rPr>
              <a:t>следующие</a:t>
            </a:r>
            <a:r>
              <a:rPr sz="18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Roboto"/>
                <a:cs typeface="Roboto"/>
              </a:rPr>
              <a:t>документы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18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Roboto"/>
                <a:cs typeface="Roboto"/>
              </a:rPr>
              <a:t>материалы:</a:t>
            </a:r>
            <a:endParaRPr sz="1800" dirty="0">
              <a:latin typeface="Roboto"/>
              <a:cs typeface="Robo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5681" y="2660928"/>
            <a:ext cx="596265" cy="574675"/>
            <a:chOff x="455681" y="2660928"/>
            <a:chExt cx="596265" cy="574675"/>
          </a:xfrm>
        </p:grpSpPr>
        <p:sp>
          <p:nvSpPr>
            <p:cNvPr id="6" name="object 6"/>
            <p:cNvSpPr/>
            <p:nvPr/>
          </p:nvSpPr>
          <p:spPr>
            <a:xfrm>
              <a:off x="468381" y="2673628"/>
              <a:ext cx="570865" cy="549275"/>
            </a:xfrm>
            <a:custGeom>
              <a:avLst/>
              <a:gdLst/>
              <a:ahLst/>
              <a:cxnLst/>
              <a:rect l="l" t="t" r="r" b="b"/>
              <a:pathLst>
                <a:path w="570865" h="549275">
                  <a:moveTo>
                    <a:pt x="285187" y="548798"/>
                  </a:moveTo>
                  <a:lnTo>
                    <a:pt x="238929" y="545207"/>
                  </a:lnTo>
                  <a:lnTo>
                    <a:pt x="195046" y="534809"/>
                  </a:lnTo>
                  <a:lnTo>
                    <a:pt x="154127" y="518171"/>
                  </a:lnTo>
                  <a:lnTo>
                    <a:pt x="116759" y="495855"/>
                  </a:lnTo>
                  <a:lnTo>
                    <a:pt x="83529" y="468429"/>
                  </a:lnTo>
                  <a:lnTo>
                    <a:pt x="55024" y="436456"/>
                  </a:lnTo>
                  <a:lnTo>
                    <a:pt x="31832" y="400501"/>
                  </a:lnTo>
                  <a:lnTo>
                    <a:pt x="14539" y="361130"/>
                  </a:lnTo>
                  <a:lnTo>
                    <a:pt x="3732" y="318908"/>
                  </a:lnTo>
                  <a:lnTo>
                    <a:pt x="0" y="274399"/>
                  </a:lnTo>
                  <a:lnTo>
                    <a:pt x="3732" y="229890"/>
                  </a:lnTo>
                  <a:lnTo>
                    <a:pt x="14539" y="187668"/>
                  </a:lnTo>
                  <a:lnTo>
                    <a:pt x="31832" y="148297"/>
                  </a:lnTo>
                  <a:lnTo>
                    <a:pt x="55024" y="112342"/>
                  </a:lnTo>
                  <a:lnTo>
                    <a:pt x="83529" y="80369"/>
                  </a:lnTo>
                  <a:lnTo>
                    <a:pt x="116759" y="52943"/>
                  </a:lnTo>
                  <a:lnTo>
                    <a:pt x="154127" y="30627"/>
                  </a:lnTo>
                  <a:lnTo>
                    <a:pt x="195046" y="13989"/>
                  </a:lnTo>
                  <a:lnTo>
                    <a:pt x="238929" y="3591"/>
                  </a:lnTo>
                  <a:lnTo>
                    <a:pt x="285187" y="0"/>
                  </a:lnTo>
                  <a:lnTo>
                    <a:pt x="341085" y="5321"/>
                  </a:lnTo>
                  <a:lnTo>
                    <a:pt x="394324" y="20887"/>
                  </a:lnTo>
                  <a:lnTo>
                    <a:pt x="443410" y="46102"/>
                  </a:lnTo>
                  <a:lnTo>
                    <a:pt x="486846" y="80369"/>
                  </a:lnTo>
                  <a:lnTo>
                    <a:pt x="522461" y="122162"/>
                  </a:lnTo>
                  <a:lnTo>
                    <a:pt x="548667" y="169391"/>
                  </a:lnTo>
                  <a:lnTo>
                    <a:pt x="564845" y="220616"/>
                  </a:lnTo>
                  <a:lnTo>
                    <a:pt x="570375" y="274399"/>
                  </a:lnTo>
                  <a:lnTo>
                    <a:pt x="566643" y="318908"/>
                  </a:lnTo>
                  <a:lnTo>
                    <a:pt x="555836" y="361130"/>
                  </a:lnTo>
                  <a:lnTo>
                    <a:pt x="538543" y="400501"/>
                  </a:lnTo>
                  <a:lnTo>
                    <a:pt x="515351" y="436456"/>
                  </a:lnTo>
                  <a:lnTo>
                    <a:pt x="486846" y="468429"/>
                  </a:lnTo>
                  <a:lnTo>
                    <a:pt x="453616" y="495855"/>
                  </a:lnTo>
                  <a:lnTo>
                    <a:pt x="416248" y="518171"/>
                  </a:lnTo>
                  <a:lnTo>
                    <a:pt x="375329" y="534809"/>
                  </a:lnTo>
                  <a:lnTo>
                    <a:pt x="331446" y="545207"/>
                  </a:lnTo>
                  <a:lnTo>
                    <a:pt x="285187" y="548798"/>
                  </a:lnTo>
                  <a:close/>
                </a:path>
              </a:pathLst>
            </a:custGeom>
            <a:solidFill>
              <a:srgbClr val="22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8381" y="2673628"/>
              <a:ext cx="570865" cy="549275"/>
            </a:xfrm>
            <a:custGeom>
              <a:avLst/>
              <a:gdLst/>
              <a:ahLst/>
              <a:cxnLst/>
              <a:rect l="l" t="t" r="r" b="b"/>
              <a:pathLst>
                <a:path w="570865" h="549275">
                  <a:moveTo>
                    <a:pt x="0" y="274399"/>
                  </a:moveTo>
                  <a:lnTo>
                    <a:pt x="3732" y="229890"/>
                  </a:lnTo>
                  <a:lnTo>
                    <a:pt x="14539" y="187668"/>
                  </a:lnTo>
                  <a:lnTo>
                    <a:pt x="31832" y="148297"/>
                  </a:lnTo>
                  <a:lnTo>
                    <a:pt x="55024" y="112342"/>
                  </a:lnTo>
                  <a:lnTo>
                    <a:pt x="83529" y="80369"/>
                  </a:lnTo>
                  <a:lnTo>
                    <a:pt x="116759" y="52943"/>
                  </a:lnTo>
                  <a:lnTo>
                    <a:pt x="154127" y="30627"/>
                  </a:lnTo>
                  <a:lnTo>
                    <a:pt x="195046" y="13989"/>
                  </a:lnTo>
                  <a:lnTo>
                    <a:pt x="238929" y="3591"/>
                  </a:lnTo>
                  <a:lnTo>
                    <a:pt x="285187" y="0"/>
                  </a:lnTo>
                  <a:lnTo>
                    <a:pt x="341085" y="5321"/>
                  </a:lnTo>
                  <a:lnTo>
                    <a:pt x="394324" y="20887"/>
                  </a:lnTo>
                  <a:lnTo>
                    <a:pt x="443410" y="46102"/>
                  </a:lnTo>
                  <a:lnTo>
                    <a:pt x="486846" y="80369"/>
                  </a:lnTo>
                  <a:lnTo>
                    <a:pt x="522461" y="122162"/>
                  </a:lnTo>
                  <a:lnTo>
                    <a:pt x="548667" y="169391"/>
                  </a:lnTo>
                  <a:lnTo>
                    <a:pt x="564845" y="220616"/>
                  </a:lnTo>
                  <a:lnTo>
                    <a:pt x="570375" y="274399"/>
                  </a:lnTo>
                  <a:lnTo>
                    <a:pt x="566643" y="318908"/>
                  </a:lnTo>
                  <a:lnTo>
                    <a:pt x="555836" y="361130"/>
                  </a:lnTo>
                  <a:lnTo>
                    <a:pt x="538543" y="400501"/>
                  </a:lnTo>
                  <a:lnTo>
                    <a:pt x="515351" y="436456"/>
                  </a:lnTo>
                  <a:lnTo>
                    <a:pt x="486846" y="468429"/>
                  </a:lnTo>
                  <a:lnTo>
                    <a:pt x="453616" y="495855"/>
                  </a:lnTo>
                  <a:lnTo>
                    <a:pt x="416248" y="518171"/>
                  </a:lnTo>
                  <a:lnTo>
                    <a:pt x="375329" y="534809"/>
                  </a:lnTo>
                  <a:lnTo>
                    <a:pt x="331446" y="545207"/>
                  </a:lnTo>
                  <a:lnTo>
                    <a:pt x="285187" y="548798"/>
                  </a:lnTo>
                  <a:lnTo>
                    <a:pt x="238929" y="545207"/>
                  </a:lnTo>
                  <a:lnTo>
                    <a:pt x="195046" y="534809"/>
                  </a:lnTo>
                  <a:lnTo>
                    <a:pt x="154127" y="518171"/>
                  </a:lnTo>
                  <a:lnTo>
                    <a:pt x="116759" y="495855"/>
                  </a:lnTo>
                  <a:lnTo>
                    <a:pt x="83529" y="468429"/>
                  </a:lnTo>
                  <a:lnTo>
                    <a:pt x="55024" y="436456"/>
                  </a:lnTo>
                  <a:lnTo>
                    <a:pt x="31832" y="400501"/>
                  </a:lnTo>
                  <a:lnTo>
                    <a:pt x="14539" y="361130"/>
                  </a:lnTo>
                  <a:lnTo>
                    <a:pt x="3732" y="318908"/>
                  </a:lnTo>
                  <a:lnTo>
                    <a:pt x="0" y="274399"/>
                  </a:lnTo>
                  <a:close/>
                </a:path>
              </a:pathLst>
            </a:custGeom>
            <a:ln w="25399">
              <a:solidFill>
                <a:srgbClr val="22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4935" y="2675231"/>
            <a:ext cx="228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6774" y="3514930"/>
            <a:ext cx="596265" cy="574675"/>
            <a:chOff x="456774" y="3514930"/>
            <a:chExt cx="596265" cy="574675"/>
          </a:xfrm>
        </p:grpSpPr>
        <p:sp>
          <p:nvSpPr>
            <p:cNvPr id="10" name="object 10"/>
            <p:cNvSpPr/>
            <p:nvPr/>
          </p:nvSpPr>
          <p:spPr>
            <a:xfrm>
              <a:off x="469474" y="3527630"/>
              <a:ext cx="570865" cy="549275"/>
            </a:xfrm>
            <a:custGeom>
              <a:avLst/>
              <a:gdLst/>
              <a:ahLst/>
              <a:cxnLst/>
              <a:rect l="l" t="t" r="r" b="b"/>
              <a:pathLst>
                <a:path w="570865" h="549275">
                  <a:moveTo>
                    <a:pt x="285187" y="548799"/>
                  </a:moveTo>
                  <a:lnTo>
                    <a:pt x="238929" y="545207"/>
                  </a:lnTo>
                  <a:lnTo>
                    <a:pt x="195046" y="534810"/>
                  </a:lnTo>
                  <a:lnTo>
                    <a:pt x="154127" y="518171"/>
                  </a:lnTo>
                  <a:lnTo>
                    <a:pt x="116759" y="495856"/>
                  </a:lnTo>
                  <a:lnTo>
                    <a:pt x="83529" y="468429"/>
                  </a:lnTo>
                  <a:lnTo>
                    <a:pt x="55024" y="436456"/>
                  </a:lnTo>
                  <a:lnTo>
                    <a:pt x="31832" y="400502"/>
                  </a:lnTo>
                  <a:lnTo>
                    <a:pt x="14539" y="361131"/>
                  </a:lnTo>
                  <a:lnTo>
                    <a:pt x="3732" y="318908"/>
                  </a:lnTo>
                  <a:lnTo>
                    <a:pt x="0" y="274399"/>
                  </a:lnTo>
                  <a:lnTo>
                    <a:pt x="3732" y="229890"/>
                  </a:lnTo>
                  <a:lnTo>
                    <a:pt x="14539" y="187668"/>
                  </a:lnTo>
                  <a:lnTo>
                    <a:pt x="31832" y="148297"/>
                  </a:lnTo>
                  <a:lnTo>
                    <a:pt x="55024" y="112342"/>
                  </a:lnTo>
                  <a:lnTo>
                    <a:pt x="83529" y="80369"/>
                  </a:lnTo>
                  <a:lnTo>
                    <a:pt x="116759" y="52943"/>
                  </a:lnTo>
                  <a:lnTo>
                    <a:pt x="154127" y="30628"/>
                  </a:lnTo>
                  <a:lnTo>
                    <a:pt x="195046" y="13989"/>
                  </a:lnTo>
                  <a:lnTo>
                    <a:pt x="238929" y="3591"/>
                  </a:lnTo>
                  <a:lnTo>
                    <a:pt x="285187" y="0"/>
                  </a:lnTo>
                  <a:lnTo>
                    <a:pt x="341085" y="5321"/>
                  </a:lnTo>
                  <a:lnTo>
                    <a:pt x="394324" y="20887"/>
                  </a:lnTo>
                  <a:lnTo>
                    <a:pt x="443410" y="46102"/>
                  </a:lnTo>
                  <a:lnTo>
                    <a:pt x="486846" y="80369"/>
                  </a:lnTo>
                  <a:lnTo>
                    <a:pt x="522461" y="122162"/>
                  </a:lnTo>
                  <a:lnTo>
                    <a:pt x="548667" y="169391"/>
                  </a:lnTo>
                  <a:lnTo>
                    <a:pt x="564845" y="220616"/>
                  </a:lnTo>
                  <a:lnTo>
                    <a:pt x="570375" y="274399"/>
                  </a:lnTo>
                  <a:lnTo>
                    <a:pt x="566643" y="318908"/>
                  </a:lnTo>
                  <a:lnTo>
                    <a:pt x="555836" y="361131"/>
                  </a:lnTo>
                  <a:lnTo>
                    <a:pt x="538543" y="400502"/>
                  </a:lnTo>
                  <a:lnTo>
                    <a:pt x="515351" y="436456"/>
                  </a:lnTo>
                  <a:lnTo>
                    <a:pt x="486846" y="468429"/>
                  </a:lnTo>
                  <a:lnTo>
                    <a:pt x="453616" y="495856"/>
                  </a:lnTo>
                  <a:lnTo>
                    <a:pt x="416248" y="518171"/>
                  </a:lnTo>
                  <a:lnTo>
                    <a:pt x="375329" y="534810"/>
                  </a:lnTo>
                  <a:lnTo>
                    <a:pt x="331446" y="545207"/>
                  </a:lnTo>
                  <a:lnTo>
                    <a:pt x="285187" y="548799"/>
                  </a:lnTo>
                  <a:close/>
                </a:path>
              </a:pathLst>
            </a:custGeom>
            <a:solidFill>
              <a:srgbClr val="22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9474" y="3527630"/>
              <a:ext cx="570865" cy="549275"/>
            </a:xfrm>
            <a:custGeom>
              <a:avLst/>
              <a:gdLst/>
              <a:ahLst/>
              <a:cxnLst/>
              <a:rect l="l" t="t" r="r" b="b"/>
              <a:pathLst>
                <a:path w="570865" h="549275">
                  <a:moveTo>
                    <a:pt x="0" y="274399"/>
                  </a:moveTo>
                  <a:lnTo>
                    <a:pt x="3732" y="229890"/>
                  </a:lnTo>
                  <a:lnTo>
                    <a:pt x="14539" y="187668"/>
                  </a:lnTo>
                  <a:lnTo>
                    <a:pt x="31832" y="148297"/>
                  </a:lnTo>
                  <a:lnTo>
                    <a:pt x="55024" y="112342"/>
                  </a:lnTo>
                  <a:lnTo>
                    <a:pt x="83529" y="80369"/>
                  </a:lnTo>
                  <a:lnTo>
                    <a:pt x="116759" y="52943"/>
                  </a:lnTo>
                  <a:lnTo>
                    <a:pt x="154127" y="30628"/>
                  </a:lnTo>
                  <a:lnTo>
                    <a:pt x="195046" y="13989"/>
                  </a:lnTo>
                  <a:lnTo>
                    <a:pt x="238929" y="3591"/>
                  </a:lnTo>
                  <a:lnTo>
                    <a:pt x="285187" y="0"/>
                  </a:lnTo>
                  <a:lnTo>
                    <a:pt x="341085" y="5321"/>
                  </a:lnTo>
                  <a:lnTo>
                    <a:pt x="394324" y="20887"/>
                  </a:lnTo>
                  <a:lnTo>
                    <a:pt x="443410" y="46102"/>
                  </a:lnTo>
                  <a:lnTo>
                    <a:pt x="486846" y="80369"/>
                  </a:lnTo>
                  <a:lnTo>
                    <a:pt x="522461" y="122162"/>
                  </a:lnTo>
                  <a:lnTo>
                    <a:pt x="548667" y="169391"/>
                  </a:lnTo>
                  <a:lnTo>
                    <a:pt x="564845" y="220616"/>
                  </a:lnTo>
                  <a:lnTo>
                    <a:pt x="570375" y="274399"/>
                  </a:lnTo>
                  <a:lnTo>
                    <a:pt x="566643" y="318908"/>
                  </a:lnTo>
                  <a:lnTo>
                    <a:pt x="555836" y="361131"/>
                  </a:lnTo>
                  <a:lnTo>
                    <a:pt x="538543" y="400502"/>
                  </a:lnTo>
                  <a:lnTo>
                    <a:pt x="515351" y="436456"/>
                  </a:lnTo>
                  <a:lnTo>
                    <a:pt x="486846" y="468429"/>
                  </a:lnTo>
                  <a:lnTo>
                    <a:pt x="453616" y="495856"/>
                  </a:lnTo>
                  <a:lnTo>
                    <a:pt x="416248" y="518171"/>
                  </a:lnTo>
                  <a:lnTo>
                    <a:pt x="375329" y="534810"/>
                  </a:lnTo>
                  <a:lnTo>
                    <a:pt x="331446" y="545207"/>
                  </a:lnTo>
                  <a:lnTo>
                    <a:pt x="285187" y="548799"/>
                  </a:lnTo>
                  <a:lnTo>
                    <a:pt x="238929" y="545207"/>
                  </a:lnTo>
                  <a:lnTo>
                    <a:pt x="195046" y="534810"/>
                  </a:lnTo>
                  <a:lnTo>
                    <a:pt x="154127" y="518171"/>
                  </a:lnTo>
                  <a:lnTo>
                    <a:pt x="116759" y="495856"/>
                  </a:lnTo>
                  <a:lnTo>
                    <a:pt x="83529" y="468429"/>
                  </a:lnTo>
                  <a:lnTo>
                    <a:pt x="55024" y="436456"/>
                  </a:lnTo>
                  <a:lnTo>
                    <a:pt x="31832" y="400502"/>
                  </a:lnTo>
                  <a:lnTo>
                    <a:pt x="14539" y="361131"/>
                  </a:lnTo>
                  <a:lnTo>
                    <a:pt x="3732" y="318908"/>
                  </a:lnTo>
                  <a:lnTo>
                    <a:pt x="0" y="274399"/>
                  </a:lnTo>
                  <a:close/>
                </a:path>
              </a:pathLst>
            </a:custGeom>
            <a:ln w="25399">
              <a:solidFill>
                <a:srgbClr val="22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26029" y="3529234"/>
            <a:ext cx="228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5681" y="4368934"/>
            <a:ext cx="596265" cy="574675"/>
            <a:chOff x="455681" y="4368934"/>
            <a:chExt cx="596265" cy="574675"/>
          </a:xfrm>
        </p:grpSpPr>
        <p:sp>
          <p:nvSpPr>
            <p:cNvPr id="14" name="object 14"/>
            <p:cNvSpPr/>
            <p:nvPr/>
          </p:nvSpPr>
          <p:spPr>
            <a:xfrm>
              <a:off x="468381" y="4381634"/>
              <a:ext cx="570865" cy="549275"/>
            </a:xfrm>
            <a:custGeom>
              <a:avLst/>
              <a:gdLst/>
              <a:ahLst/>
              <a:cxnLst/>
              <a:rect l="l" t="t" r="r" b="b"/>
              <a:pathLst>
                <a:path w="570865" h="549275">
                  <a:moveTo>
                    <a:pt x="285187" y="548798"/>
                  </a:moveTo>
                  <a:lnTo>
                    <a:pt x="238929" y="545207"/>
                  </a:lnTo>
                  <a:lnTo>
                    <a:pt x="195046" y="534809"/>
                  </a:lnTo>
                  <a:lnTo>
                    <a:pt x="154127" y="518170"/>
                  </a:lnTo>
                  <a:lnTo>
                    <a:pt x="116759" y="495855"/>
                  </a:lnTo>
                  <a:lnTo>
                    <a:pt x="83529" y="468429"/>
                  </a:lnTo>
                  <a:lnTo>
                    <a:pt x="55024" y="436456"/>
                  </a:lnTo>
                  <a:lnTo>
                    <a:pt x="31832" y="400501"/>
                  </a:lnTo>
                  <a:lnTo>
                    <a:pt x="14539" y="361130"/>
                  </a:lnTo>
                  <a:lnTo>
                    <a:pt x="3732" y="318908"/>
                  </a:lnTo>
                  <a:lnTo>
                    <a:pt x="0" y="274399"/>
                  </a:lnTo>
                  <a:lnTo>
                    <a:pt x="3732" y="229890"/>
                  </a:lnTo>
                  <a:lnTo>
                    <a:pt x="14539" y="187667"/>
                  </a:lnTo>
                  <a:lnTo>
                    <a:pt x="31832" y="148297"/>
                  </a:lnTo>
                  <a:lnTo>
                    <a:pt x="55024" y="112342"/>
                  </a:lnTo>
                  <a:lnTo>
                    <a:pt x="83529" y="80369"/>
                  </a:lnTo>
                  <a:lnTo>
                    <a:pt x="116759" y="52943"/>
                  </a:lnTo>
                  <a:lnTo>
                    <a:pt x="154127" y="30627"/>
                  </a:lnTo>
                  <a:lnTo>
                    <a:pt x="195046" y="13989"/>
                  </a:lnTo>
                  <a:lnTo>
                    <a:pt x="238929" y="3591"/>
                  </a:lnTo>
                  <a:lnTo>
                    <a:pt x="285187" y="0"/>
                  </a:lnTo>
                  <a:lnTo>
                    <a:pt x="341085" y="5321"/>
                  </a:lnTo>
                  <a:lnTo>
                    <a:pt x="394324" y="20887"/>
                  </a:lnTo>
                  <a:lnTo>
                    <a:pt x="443410" y="46102"/>
                  </a:lnTo>
                  <a:lnTo>
                    <a:pt x="486846" y="80369"/>
                  </a:lnTo>
                  <a:lnTo>
                    <a:pt x="522461" y="122162"/>
                  </a:lnTo>
                  <a:lnTo>
                    <a:pt x="548667" y="169391"/>
                  </a:lnTo>
                  <a:lnTo>
                    <a:pt x="564845" y="220616"/>
                  </a:lnTo>
                  <a:lnTo>
                    <a:pt x="570375" y="274399"/>
                  </a:lnTo>
                  <a:lnTo>
                    <a:pt x="566643" y="318908"/>
                  </a:lnTo>
                  <a:lnTo>
                    <a:pt x="555836" y="361130"/>
                  </a:lnTo>
                  <a:lnTo>
                    <a:pt x="538543" y="400501"/>
                  </a:lnTo>
                  <a:lnTo>
                    <a:pt x="515351" y="436456"/>
                  </a:lnTo>
                  <a:lnTo>
                    <a:pt x="486846" y="468429"/>
                  </a:lnTo>
                  <a:lnTo>
                    <a:pt x="453616" y="495855"/>
                  </a:lnTo>
                  <a:lnTo>
                    <a:pt x="416248" y="518170"/>
                  </a:lnTo>
                  <a:lnTo>
                    <a:pt x="375329" y="534809"/>
                  </a:lnTo>
                  <a:lnTo>
                    <a:pt x="331446" y="545207"/>
                  </a:lnTo>
                  <a:lnTo>
                    <a:pt x="285187" y="548798"/>
                  </a:lnTo>
                  <a:close/>
                </a:path>
              </a:pathLst>
            </a:custGeom>
            <a:solidFill>
              <a:srgbClr val="22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8381" y="4381634"/>
              <a:ext cx="570865" cy="549275"/>
            </a:xfrm>
            <a:custGeom>
              <a:avLst/>
              <a:gdLst/>
              <a:ahLst/>
              <a:cxnLst/>
              <a:rect l="l" t="t" r="r" b="b"/>
              <a:pathLst>
                <a:path w="570865" h="549275">
                  <a:moveTo>
                    <a:pt x="0" y="274399"/>
                  </a:moveTo>
                  <a:lnTo>
                    <a:pt x="3732" y="229890"/>
                  </a:lnTo>
                  <a:lnTo>
                    <a:pt x="14539" y="187667"/>
                  </a:lnTo>
                  <a:lnTo>
                    <a:pt x="31832" y="148297"/>
                  </a:lnTo>
                  <a:lnTo>
                    <a:pt x="55024" y="112342"/>
                  </a:lnTo>
                  <a:lnTo>
                    <a:pt x="83529" y="80369"/>
                  </a:lnTo>
                  <a:lnTo>
                    <a:pt x="116759" y="52943"/>
                  </a:lnTo>
                  <a:lnTo>
                    <a:pt x="154127" y="30627"/>
                  </a:lnTo>
                  <a:lnTo>
                    <a:pt x="195046" y="13989"/>
                  </a:lnTo>
                  <a:lnTo>
                    <a:pt x="238929" y="3591"/>
                  </a:lnTo>
                  <a:lnTo>
                    <a:pt x="285187" y="0"/>
                  </a:lnTo>
                  <a:lnTo>
                    <a:pt x="341085" y="5321"/>
                  </a:lnTo>
                  <a:lnTo>
                    <a:pt x="394324" y="20887"/>
                  </a:lnTo>
                  <a:lnTo>
                    <a:pt x="443410" y="46102"/>
                  </a:lnTo>
                  <a:lnTo>
                    <a:pt x="486846" y="80369"/>
                  </a:lnTo>
                  <a:lnTo>
                    <a:pt x="522461" y="122162"/>
                  </a:lnTo>
                  <a:lnTo>
                    <a:pt x="548667" y="169391"/>
                  </a:lnTo>
                  <a:lnTo>
                    <a:pt x="564845" y="220616"/>
                  </a:lnTo>
                  <a:lnTo>
                    <a:pt x="570375" y="274399"/>
                  </a:lnTo>
                  <a:lnTo>
                    <a:pt x="566643" y="318908"/>
                  </a:lnTo>
                  <a:lnTo>
                    <a:pt x="555836" y="361130"/>
                  </a:lnTo>
                  <a:lnTo>
                    <a:pt x="538543" y="400501"/>
                  </a:lnTo>
                  <a:lnTo>
                    <a:pt x="515351" y="436456"/>
                  </a:lnTo>
                  <a:lnTo>
                    <a:pt x="486846" y="468429"/>
                  </a:lnTo>
                  <a:lnTo>
                    <a:pt x="453616" y="495855"/>
                  </a:lnTo>
                  <a:lnTo>
                    <a:pt x="416248" y="518170"/>
                  </a:lnTo>
                  <a:lnTo>
                    <a:pt x="375329" y="534809"/>
                  </a:lnTo>
                  <a:lnTo>
                    <a:pt x="331446" y="545207"/>
                  </a:lnTo>
                  <a:lnTo>
                    <a:pt x="285187" y="548798"/>
                  </a:lnTo>
                  <a:lnTo>
                    <a:pt x="238929" y="545207"/>
                  </a:lnTo>
                  <a:lnTo>
                    <a:pt x="195046" y="534809"/>
                  </a:lnTo>
                  <a:lnTo>
                    <a:pt x="154127" y="518170"/>
                  </a:lnTo>
                  <a:lnTo>
                    <a:pt x="116759" y="495855"/>
                  </a:lnTo>
                  <a:lnTo>
                    <a:pt x="83529" y="468429"/>
                  </a:lnTo>
                  <a:lnTo>
                    <a:pt x="55024" y="436456"/>
                  </a:lnTo>
                  <a:lnTo>
                    <a:pt x="31832" y="400501"/>
                  </a:lnTo>
                  <a:lnTo>
                    <a:pt x="14539" y="361130"/>
                  </a:lnTo>
                  <a:lnTo>
                    <a:pt x="3732" y="318908"/>
                  </a:lnTo>
                  <a:lnTo>
                    <a:pt x="0" y="274399"/>
                  </a:lnTo>
                  <a:close/>
                </a:path>
              </a:pathLst>
            </a:custGeom>
            <a:ln w="25399">
              <a:solidFill>
                <a:srgbClr val="22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4935" y="4383237"/>
            <a:ext cx="228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65844" y="2621469"/>
            <a:ext cx="1018730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600" spc="-5" dirty="0">
                <a:latin typeface="Roboto"/>
                <a:cs typeface="Roboto"/>
              </a:rPr>
              <a:t>гарантийное</a:t>
            </a:r>
            <a:r>
              <a:rPr sz="1600" spc="75" dirty="0">
                <a:latin typeface="Roboto"/>
                <a:cs typeface="Roboto"/>
              </a:rPr>
              <a:t> </a:t>
            </a:r>
            <a:r>
              <a:rPr sz="1600" spc="-5" dirty="0">
                <a:latin typeface="Roboto"/>
                <a:cs typeface="Roboto"/>
              </a:rPr>
              <a:t>письмо</a:t>
            </a:r>
            <a:r>
              <a:rPr sz="1600" spc="80" dirty="0">
                <a:latin typeface="Roboto"/>
                <a:cs typeface="Roboto"/>
              </a:rPr>
              <a:t> </a:t>
            </a:r>
            <a:r>
              <a:rPr sz="1600" spc="-35" dirty="0">
                <a:latin typeface="Roboto"/>
                <a:cs typeface="Roboto"/>
              </a:rPr>
              <a:t>от</a:t>
            </a:r>
            <a:r>
              <a:rPr sz="1600" spc="80" dirty="0">
                <a:latin typeface="Roboto"/>
                <a:cs typeface="Roboto"/>
              </a:rPr>
              <a:t> </a:t>
            </a:r>
            <a:r>
              <a:rPr sz="1600" spc="-10" dirty="0">
                <a:latin typeface="Roboto"/>
                <a:cs typeface="Roboto"/>
              </a:rPr>
              <a:t>организации,</a:t>
            </a:r>
            <a:r>
              <a:rPr sz="1600" spc="75" dirty="0">
                <a:latin typeface="Roboto"/>
                <a:cs typeface="Roboto"/>
              </a:rPr>
              <a:t> </a:t>
            </a:r>
            <a:r>
              <a:rPr sz="1600" spc="-25" dirty="0">
                <a:latin typeface="Roboto"/>
                <a:cs typeface="Roboto"/>
              </a:rPr>
              <a:t>сотрудником</a:t>
            </a:r>
            <a:r>
              <a:rPr sz="1600" spc="80" dirty="0">
                <a:latin typeface="Roboto"/>
                <a:cs typeface="Roboto"/>
              </a:rPr>
              <a:t> </a:t>
            </a:r>
            <a:r>
              <a:rPr sz="1600" spc="-20" dirty="0">
                <a:latin typeface="Roboto"/>
                <a:cs typeface="Roboto"/>
              </a:rPr>
              <a:t>которой</a:t>
            </a:r>
            <a:r>
              <a:rPr sz="1600" spc="75" dirty="0">
                <a:latin typeface="Roboto"/>
                <a:cs typeface="Roboto"/>
              </a:rPr>
              <a:t> </a:t>
            </a:r>
            <a:r>
              <a:rPr sz="1600" spc="-25" dirty="0">
                <a:latin typeface="Roboto"/>
                <a:cs typeface="Roboto"/>
              </a:rPr>
              <a:t>является</a:t>
            </a:r>
            <a:r>
              <a:rPr sz="1600" spc="80" dirty="0">
                <a:latin typeface="Roboto"/>
                <a:cs typeface="Roboto"/>
              </a:rPr>
              <a:t> </a:t>
            </a:r>
            <a:r>
              <a:rPr sz="1600" spc="-25" dirty="0">
                <a:latin typeface="Roboto"/>
                <a:cs typeface="Roboto"/>
              </a:rPr>
              <a:t>кандидат</a:t>
            </a:r>
            <a:r>
              <a:rPr sz="1600" spc="7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в</a:t>
            </a:r>
            <a:r>
              <a:rPr sz="1600" spc="85" dirty="0">
                <a:latin typeface="Roboto"/>
                <a:cs typeface="Roboto"/>
              </a:rPr>
              <a:t> </a:t>
            </a:r>
            <a:r>
              <a:rPr sz="1600" spc="-35" dirty="0">
                <a:latin typeface="Roboto"/>
                <a:cs typeface="Roboto"/>
              </a:rPr>
              <a:t>эксперты-разработчики </a:t>
            </a:r>
            <a:r>
              <a:rPr sz="1600" spc="-385" dirty="0">
                <a:latin typeface="Roboto"/>
                <a:cs typeface="Roboto"/>
              </a:rPr>
              <a:t> </a:t>
            </a:r>
            <a:r>
              <a:rPr sz="1600" spc="-10" dirty="0">
                <a:latin typeface="Roboto"/>
                <a:cs typeface="Roboto"/>
              </a:rPr>
              <a:t>оценочных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-15" dirty="0">
                <a:latin typeface="Roboto"/>
                <a:cs typeface="Roboto"/>
              </a:rPr>
              <a:t>материалов</a:t>
            </a:r>
            <a:r>
              <a:rPr sz="1600" spc="-5" dirty="0">
                <a:latin typeface="Roboto"/>
                <a:cs typeface="Roboto"/>
              </a:rPr>
              <a:t> (далее </a:t>
            </a:r>
            <a:r>
              <a:rPr sz="1600" spc="-60" dirty="0">
                <a:latin typeface="Roboto"/>
                <a:cs typeface="Roboto"/>
              </a:rPr>
              <a:t>–</a:t>
            </a:r>
            <a:r>
              <a:rPr sz="1600" spc="-5" dirty="0">
                <a:latin typeface="Roboto"/>
                <a:cs typeface="Roboto"/>
              </a:rPr>
              <a:t> гарантийное письмо </a:t>
            </a:r>
            <a:r>
              <a:rPr sz="1600" dirty="0">
                <a:latin typeface="Roboto"/>
                <a:cs typeface="Roboto"/>
              </a:rPr>
              <a:t>с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-20" dirty="0">
                <a:latin typeface="Roboto"/>
                <a:cs typeface="Roboto"/>
              </a:rPr>
              <a:t>места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spc="-25" dirty="0">
                <a:latin typeface="Roboto"/>
                <a:cs typeface="Roboto"/>
              </a:rPr>
              <a:t>работы);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62729" y="3401123"/>
            <a:ext cx="10267315" cy="1483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35" algn="just">
              <a:lnSpc>
                <a:spcPct val="107000"/>
              </a:lnSpc>
              <a:spcBef>
                <a:spcPts val="100"/>
              </a:spcBef>
            </a:pPr>
            <a:r>
              <a:rPr sz="1600" spc="-5" dirty="0">
                <a:latin typeface="Roboto"/>
                <a:cs typeface="Roboto"/>
              </a:rPr>
              <a:t>гарантийное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-5" dirty="0">
                <a:latin typeface="Roboto"/>
                <a:cs typeface="Roboto"/>
              </a:rPr>
              <a:t>письмо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-35" dirty="0">
                <a:latin typeface="Roboto"/>
                <a:cs typeface="Roboto"/>
              </a:rPr>
              <a:t>от</a:t>
            </a:r>
            <a:r>
              <a:rPr sz="1600" spc="-30" dirty="0">
                <a:latin typeface="Roboto"/>
                <a:cs typeface="Roboto"/>
              </a:rPr>
              <a:t> профильных</a:t>
            </a:r>
            <a:r>
              <a:rPr sz="1600" spc="-25" dirty="0">
                <a:latin typeface="Roboto"/>
                <a:cs typeface="Roboto"/>
              </a:rPr>
              <a:t> </a:t>
            </a:r>
            <a:r>
              <a:rPr sz="1600" spc="-10" dirty="0">
                <a:latin typeface="Roboto"/>
                <a:cs typeface="Roboto"/>
              </a:rPr>
              <a:t>организаций,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-30" dirty="0">
                <a:latin typeface="Roboto"/>
                <a:cs typeface="Roboto"/>
              </a:rPr>
              <a:t>организаций-работодателей,</a:t>
            </a:r>
            <a:r>
              <a:rPr sz="1600" spc="-25" dirty="0">
                <a:latin typeface="Roboto"/>
                <a:cs typeface="Roboto"/>
              </a:rPr>
              <a:t> </a:t>
            </a:r>
            <a:r>
              <a:rPr sz="1600" spc="-15" dirty="0">
                <a:latin typeface="Roboto"/>
                <a:cs typeface="Roboto"/>
              </a:rPr>
              <a:t>заинтересованных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в </a:t>
            </a:r>
            <a:r>
              <a:rPr sz="1600" spc="5" dirty="0">
                <a:latin typeface="Roboto"/>
                <a:cs typeface="Roboto"/>
              </a:rPr>
              <a:t> </a:t>
            </a:r>
            <a:r>
              <a:rPr sz="1600" spc="-25" dirty="0">
                <a:latin typeface="Roboto"/>
                <a:cs typeface="Roboto"/>
              </a:rPr>
              <a:t>подготовке</a:t>
            </a:r>
            <a:r>
              <a:rPr sz="1600" spc="-20" dirty="0">
                <a:latin typeface="Roboto"/>
                <a:cs typeface="Roboto"/>
              </a:rPr>
              <a:t> кадров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spc="-25" dirty="0">
                <a:latin typeface="Roboto"/>
                <a:cs typeface="Roboto"/>
              </a:rPr>
              <a:t>соответствующей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spc="-25" dirty="0">
                <a:latin typeface="Roboto"/>
                <a:cs typeface="Roboto"/>
              </a:rPr>
              <a:t>квалификации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и </a:t>
            </a:r>
            <a:r>
              <a:rPr sz="1600" spc="-25" dirty="0">
                <a:latin typeface="Roboto"/>
                <a:cs typeface="Roboto"/>
              </a:rPr>
              <a:t>готовых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spc="-15" dirty="0">
                <a:latin typeface="Roboto"/>
                <a:cs typeface="Roboto"/>
              </a:rPr>
              <a:t>принять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spc="-20" dirty="0">
                <a:latin typeface="Roboto"/>
                <a:cs typeface="Roboto"/>
              </a:rPr>
              <a:t>участие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в</a:t>
            </a:r>
            <a:r>
              <a:rPr sz="1600" spc="5" dirty="0">
                <a:latin typeface="Roboto"/>
                <a:cs typeface="Roboto"/>
              </a:rPr>
              <a:t> </a:t>
            </a:r>
            <a:r>
              <a:rPr sz="1600" spc="-25" dirty="0">
                <a:latin typeface="Roboto"/>
                <a:cs typeface="Roboto"/>
              </a:rPr>
              <a:t>разработке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и </a:t>
            </a:r>
            <a:r>
              <a:rPr sz="1600" spc="15" dirty="0">
                <a:latin typeface="Roboto"/>
                <a:cs typeface="Roboto"/>
              </a:rPr>
              <a:t>(или) </a:t>
            </a:r>
            <a:r>
              <a:rPr sz="1600" spc="20" dirty="0">
                <a:latin typeface="Roboto"/>
                <a:cs typeface="Roboto"/>
              </a:rPr>
              <a:t> </a:t>
            </a:r>
            <a:r>
              <a:rPr sz="1600" spc="-5" dirty="0">
                <a:latin typeface="Roboto"/>
                <a:cs typeface="Roboto"/>
              </a:rPr>
              <a:t>оценке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spc="-15" dirty="0">
                <a:latin typeface="Roboto"/>
                <a:cs typeface="Roboto"/>
              </a:rPr>
              <a:t>качества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-15" dirty="0">
                <a:latin typeface="Roboto"/>
                <a:cs typeface="Roboto"/>
              </a:rPr>
              <a:t>(экспертизе)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-10" dirty="0">
                <a:latin typeface="Roboto"/>
                <a:cs typeface="Roboto"/>
              </a:rPr>
              <a:t>оценочных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-20" dirty="0">
                <a:latin typeface="Roboto"/>
                <a:cs typeface="Roboto"/>
              </a:rPr>
              <a:t>материалов;</a:t>
            </a:r>
            <a:endParaRPr sz="1600">
              <a:latin typeface="Roboto"/>
              <a:cs typeface="Roboto"/>
            </a:endParaRPr>
          </a:p>
          <a:p>
            <a:pPr marL="12700" marR="5080" algn="just">
              <a:lnSpc>
                <a:spcPct val="107000"/>
              </a:lnSpc>
              <a:spcBef>
                <a:spcPts val="1205"/>
              </a:spcBef>
            </a:pPr>
            <a:r>
              <a:rPr sz="1600" spc="-15" dirty="0">
                <a:latin typeface="Roboto"/>
                <a:cs typeface="Roboto"/>
              </a:rPr>
              <a:t>рекомендательное </a:t>
            </a:r>
            <a:r>
              <a:rPr sz="1600" spc="-5" dirty="0">
                <a:latin typeface="Roboto"/>
                <a:cs typeface="Roboto"/>
              </a:rPr>
              <a:t>письмо </a:t>
            </a:r>
            <a:r>
              <a:rPr sz="1600" spc="-35" dirty="0">
                <a:latin typeface="Roboto"/>
                <a:cs typeface="Roboto"/>
              </a:rPr>
              <a:t>от </a:t>
            </a:r>
            <a:r>
              <a:rPr sz="1600" spc="-25" dirty="0">
                <a:latin typeface="Roboto"/>
                <a:cs typeface="Roboto"/>
              </a:rPr>
              <a:t>профильного </a:t>
            </a:r>
            <a:r>
              <a:rPr sz="1600" spc="-30" dirty="0">
                <a:latin typeface="Roboto"/>
                <a:cs typeface="Roboto"/>
              </a:rPr>
              <a:t>федерального </a:t>
            </a:r>
            <a:r>
              <a:rPr sz="1600" spc="-35" dirty="0">
                <a:latin typeface="Roboto"/>
                <a:cs typeface="Roboto"/>
              </a:rPr>
              <a:t>учебно-методического </a:t>
            </a:r>
            <a:r>
              <a:rPr sz="1600" spc="-5" dirty="0">
                <a:latin typeface="Roboto"/>
                <a:cs typeface="Roboto"/>
              </a:rPr>
              <a:t>объединения </a:t>
            </a:r>
            <a:r>
              <a:rPr sz="1600" dirty="0">
                <a:latin typeface="Roboto"/>
                <a:cs typeface="Roboto"/>
              </a:rPr>
              <a:t>в </a:t>
            </a:r>
            <a:r>
              <a:rPr sz="1600" spc="-20" dirty="0">
                <a:latin typeface="Roboto"/>
                <a:cs typeface="Roboto"/>
              </a:rPr>
              <a:t>системе 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spc="-10" dirty="0">
                <a:latin typeface="Roboto"/>
                <a:cs typeface="Roboto"/>
              </a:rPr>
              <a:t>среднего </a:t>
            </a:r>
            <a:r>
              <a:rPr sz="1600" spc="-15" dirty="0">
                <a:latin typeface="Roboto"/>
                <a:cs typeface="Roboto"/>
              </a:rPr>
              <a:t>профессионального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-15" dirty="0">
                <a:latin typeface="Roboto"/>
                <a:cs typeface="Roboto"/>
              </a:rPr>
              <a:t>образования.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2328" y="507153"/>
            <a:ext cx="11527790" cy="462280"/>
          </a:xfrm>
          <a:custGeom>
            <a:avLst/>
            <a:gdLst/>
            <a:ahLst/>
            <a:cxnLst/>
            <a:rect l="l" t="t" r="r" b="b"/>
            <a:pathLst>
              <a:path w="11527790" h="462280">
                <a:moveTo>
                  <a:pt x="11527341" y="461662"/>
                </a:moveTo>
                <a:lnTo>
                  <a:pt x="0" y="461662"/>
                </a:lnTo>
                <a:lnTo>
                  <a:pt x="0" y="0"/>
                </a:lnTo>
                <a:lnTo>
                  <a:pt x="11527341" y="0"/>
                </a:lnTo>
                <a:lnTo>
                  <a:pt x="11527341" y="461662"/>
                </a:lnTo>
                <a:close/>
              </a:path>
            </a:pathLst>
          </a:custGeom>
          <a:solidFill>
            <a:srgbClr val="223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46489" y="536647"/>
            <a:ext cx="11622023" cy="4622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04"/>
              </a:spcBef>
            </a:pPr>
            <a:r>
              <a:rPr spc="20" dirty="0"/>
              <a:t>ТРЕБОВАНИЯ</a:t>
            </a:r>
            <a:r>
              <a:rPr spc="-5" dirty="0"/>
              <a:t> </a:t>
            </a:r>
            <a:r>
              <a:rPr spc="20" dirty="0"/>
              <a:t>К</a:t>
            </a:r>
            <a:r>
              <a:rPr dirty="0"/>
              <a:t> </a:t>
            </a:r>
            <a:r>
              <a:rPr spc="30" dirty="0"/>
              <a:t>КАНДИДАТАМ</a:t>
            </a:r>
            <a:r>
              <a:rPr dirty="0"/>
              <a:t> В </a:t>
            </a:r>
            <a:r>
              <a:rPr spc="-15" dirty="0"/>
              <a:t>ЭКСПЕРТЫ-РАЗРАБОТЧИКИ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10821410" y="537265"/>
            <a:ext cx="989330" cy="462280"/>
            <a:chOff x="10821410" y="537265"/>
            <a:chExt cx="989330" cy="46228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21410" y="548158"/>
              <a:ext cx="425882" cy="4047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22661" y="537265"/>
              <a:ext cx="487970" cy="461662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05699"/>
            <a:ext cx="991610" cy="1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004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16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6936" y="1332991"/>
            <a:ext cx="1033335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5890" algn="just">
              <a:lnSpc>
                <a:spcPct val="100000"/>
              </a:lnSpc>
              <a:spcBef>
                <a:spcPts val="100"/>
              </a:spcBef>
            </a:pPr>
            <a:r>
              <a:rPr sz="3200" spc="-30" dirty="0">
                <a:latin typeface="Arial"/>
                <a:cs typeface="Arial"/>
              </a:rPr>
              <a:t>УЧАСТИЕ </a:t>
            </a:r>
            <a:r>
              <a:rPr sz="3200" dirty="0">
                <a:latin typeface="Arial"/>
                <a:cs typeface="Arial"/>
              </a:rPr>
              <a:t>В </a:t>
            </a:r>
            <a:r>
              <a:rPr sz="3200" spc="-10" dirty="0">
                <a:latin typeface="Arial"/>
                <a:cs typeface="Arial"/>
              </a:rPr>
              <a:t>ОТБОРЕ </a:t>
            </a:r>
            <a:r>
              <a:rPr sz="3200" spc="-30" dirty="0">
                <a:latin typeface="Arial"/>
                <a:cs typeface="Arial"/>
              </a:rPr>
              <a:t>КАНДИДАТОВ </a:t>
            </a:r>
            <a:r>
              <a:rPr sz="3200" dirty="0">
                <a:latin typeface="Arial"/>
                <a:cs typeface="Arial"/>
              </a:rPr>
              <a:t>В </a:t>
            </a:r>
            <a:r>
              <a:rPr sz="3200" spc="-15" dirty="0">
                <a:latin typeface="Arial"/>
                <a:cs typeface="Arial"/>
              </a:rPr>
              <a:t>ЭКСПЕРТЫ- 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РАЗРАБОТЧИКИ </a:t>
            </a:r>
            <a:r>
              <a:rPr sz="3200" spc="-10" dirty="0">
                <a:latin typeface="Arial"/>
                <a:cs typeface="Arial"/>
              </a:rPr>
              <a:t>ОЦЕНОЧНЫХ </a:t>
            </a:r>
            <a:r>
              <a:rPr sz="3200" spc="-20" dirty="0">
                <a:latin typeface="Arial"/>
                <a:cs typeface="Arial"/>
              </a:rPr>
              <a:t>МАТЕРИАЛОВ </a:t>
            </a:r>
            <a:r>
              <a:rPr sz="3200" spc="-5" dirty="0">
                <a:latin typeface="Arial"/>
                <a:cs typeface="Arial"/>
              </a:rPr>
              <a:t>ДЛЯ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ПРОВЕДЕНИЯ</a:t>
            </a:r>
            <a:r>
              <a:rPr sz="3200" spc="-30" dirty="0">
                <a:latin typeface="Arial"/>
                <a:cs typeface="Arial"/>
              </a:rPr>
              <a:t> ДЕМОНСТРАЦИОННОГО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ЭКЗАМЕНА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240" y="3073381"/>
            <a:ext cx="7486015" cy="315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Roboto"/>
                <a:cs typeface="Roboto"/>
              </a:rPr>
              <a:t>Перечень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Roboto"/>
                <a:cs typeface="Roboto"/>
              </a:rPr>
              <a:t>профессий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специальностей </a:t>
            </a:r>
            <a:r>
              <a:rPr sz="1800" b="1" spc="5" dirty="0">
                <a:solidFill>
                  <a:srgbClr val="FFFFFF"/>
                </a:solidFill>
                <a:latin typeface="Roboto"/>
                <a:cs typeface="Roboto"/>
              </a:rPr>
              <a:t>СПО</a:t>
            </a:r>
            <a:endParaRPr sz="1800">
              <a:latin typeface="Roboto"/>
              <a:cs typeface="Roboto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spc="-25" dirty="0">
                <a:solidFill>
                  <a:srgbClr val="FFFFFF"/>
                </a:solidFill>
                <a:latin typeface="Roboto"/>
                <a:cs typeface="Roboto"/>
              </a:rPr>
              <a:t>для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 дополнительного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сбора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Roboto"/>
                <a:cs typeface="Roboto"/>
              </a:rPr>
              <a:t>заявок</a:t>
            </a:r>
            <a:r>
              <a:rPr sz="1800" b="1" spc="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на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участие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отборе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Roboto"/>
                <a:cs typeface="Roboto"/>
              </a:rPr>
              <a:t>кандидатов </a:t>
            </a:r>
            <a:r>
              <a:rPr sz="1800" b="1" spc="-43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Roboto"/>
                <a:cs typeface="Roboto"/>
              </a:rPr>
              <a:t>эксперты-разработчики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оценочных 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материалов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Roboto"/>
                <a:cs typeface="Roboto"/>
              </a:rPr>
              <a:t>для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 проведения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Roboto"/>
                <a:cs typeface="Roboto"/>
              </a:rPr>
              <a:t>государственной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итоговой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Roboto"/>
                <a:cs typeface="Roboto"/>
              </a:rPr>
              <a:t>аттестации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 в </a:t>
            </a:r>
            <a:r>
              <a:rPr sz="1800" b="1" spc="-50" dirty="0">
                <a:solidFill>
                  <a:srgbClr val="FFFFFF"/>
                </a:solidFill>
                <a:latin typeface="Roboto"/>
                <a:cs typeface="Roboto"/>
              </a:rPr>
              <a:t>форме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демонстрационного 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Roboto"/>
                <a:cs typeface="Roboto"/>
              </a:rPr>
              <a:t>экзамена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 2024 </a:t>
            </a:r>
            <a:r>
              <a:rPr sz="1800" b="1" spc="-45" dirty="0">
                <a:solidFill>
                  <a:srgbClr val="FFFFFF"/>
                </a:solidFill>
                <a:latin typeface="Roboto"/>
                <a:cs typeface="Roboto"/>
              </a:rPr>
              <a:t>году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доступен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по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 ссылке: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Roboto"/>
                <a:cs typeface="Roboto"/>
              </a:rPr>
              <a:t>https://disk.yandex.ru/i/Q059C1ph2_Tl6w</a:t>
            </a:r>
            <a:endParaRPr sz="1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500">
              <a:latin typeface="Roboto"/>
              <a:cs typeface="Roboto"/>
            </a:endParaRPr>
          </a:p>
          <a:p>
            <a:pPr marR="656590" algn="ctr">
              <a:lnSpc>
                <a:spcPct val="100000"/>
              </a:lnSpc>
            </a:pPr>
            <a:r>
              <a:rPr sz="1800" b="1" spc="5" dirty="0">
                <a:solidFill>
                  <a:srgbClr val="FFFFFF"/>
                </a:solidFill>
                <a:latin typeface="Roboto"/>
                <a:cs typeface="Roboto"/>
              </a:rPr>
              <a:t>Объявление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о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 дополнительном </a:t>
            </a:r>
            <a:r>
              <a:rPr sz="1800" b="1" spc="5" dirty="0">
                <a:solidFill>
                  <a:srgbClr val="FFFFFF"/>
                </a:solidFill>
                <a:latin typeface="Roboto"/>
                <a:cs typeface="Roboto"/>
              </a:rPr>
              <a:t>сборе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Roboto"/>
                <a:cs typeface="Roboto"/>
              </a:rPr>
              <a:t>заявок</a:t>
            </a:r>
            <a:endParaRPr sz="1800">
              <a:latin typeface="Roboto"/>
              <a:cs typeface="Roboto"/>
            </a:endParaRPr>
          </a:p>
          <a:p>
            <a:pPr marL="217170" marR="873760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на участие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отборе </a:t>
            </a:r>
            <a:r>
              <a:rPr sz="1800" b="1" spc="-25" dirty="0">
                <a:solidFill>
                  <a:srgbClr val="FFFFFF"/>
                </a:solidFill>
                <a:latin typeface="Roboto"/>
                <a:cs typeface="Roboto"/>
              </a:rPr>
              <a:t>кандидатов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в </a:t>
            </a:r>
            <a:r>
              <a:rPr sz="1800" b="1" spc="-20" dirty="0">
                <a:solidFill>
                  <a:srgbClr val="FFFFFF"/>
                </a:solidFill>
                <a:latin typeface="Roboto"/>
                <a:cs typeface="Roboto"/>
              </a:rPr>
              <a:t>эксперты-разработчики </a:t>
            </a:r>
            <a:r>
              <a:rPr sz="1800" b="1" spc="-43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оценочных 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материалов</a:t>
            </a:r>
            <a:r>
              <a:rPr sz="1800" b="1" spc="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опубликовано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на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Roboto"/>
                <a:cs typeface="Roboto"/>
              </a:rPr>
              <a:t>официальном </a:t>
            </a:r>
            <a:r>
              <a:rPr sz="18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Roboto"/>
                <a:cs typeface="Roboto"/>
              </a:rPr>
              <a:t>сайте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Roboto"/>
                <a:cs typeface="Roboto"/>
              </a:rPr>
              <a:t>Института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по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ссылке: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Roboto"/>
                <a:cs typeface="Roboto"/>
              </a:rPr>
              <a:t>https://de.ﬁrpo.ru/docs/d/</a:t>
            </a:r>
            <a:endParaRPr sz="1800">
              <a:latin typeface="Roboto"/>
              <a:cs typeface="Robot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756" y="269803"/>
            <a:ext cx="994214" cy="9449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91600" y="42635"/>
            <a:ext cx="3739243" cy="13993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51901" y="3057124"/>
            <a:ext cx="1409699" cy="14097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51900" y="4893000"/>
            <a:ext cx="1409699" cy="13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1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290" y="141173"/>
            <a:ext cx="1099185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Нормативная</a:t>
            </a:r>
            <a:r>
              <a:rPr spc="-160" dirty="0"/>
              <a:t> </a:t>
            </a:r>
            <a:r>
              <a:rPr spc="-10" dirty="0"/>
              <a:t>правовая</a:t>
            </a:r>
            <a:r>
              <a:rPr spc="-140" dirty="0"/>
              <a:t> </a:t>
            </a:r>
            <a:r>
              <a:rPr dirty="0"/>
              <a:t>база,</a:t>
            </a:r>
            <a:r>
              <a:rPr spc="-140" dirty="0"/>
              <a:t> </a:t>
            </a:r>
            <a:r>
              <a:rPr spc="-25" dirty="0"/>
              <a:t>обеспечивающая</a:t>
            </a:r>
            <a:r>
              <a:rPr spc="-135" dirty="0"/>
              <a:t> </a:t>
            </a:r>
            <a:r>
              <a:rPr spc="-10" dirty="0"/>
              <a:t>организацию </a:t>
            </a:r>
            <a:r>
              <a:rPr dirty="0"/>
              <a:t>и</a:t>
            </a:r>
            <a:r>
              <a:rPr spc="-100" dirty="0"/>
              <a:t> </a:t>
            </a:r>
            <a:r>
              <a:rPr spc="-10" dirty="0"/>
              <a:t>проведение</a:t>
            </a:r>
            <a:r>
              <a:rPr spc="-105" dirty="0"/>
              <a:t> </a:t>
            </a:r>
            <a:r>
              <a:rPr dirty="0"/>
              <a:t>ГИА</a:t>
            </a:r>
            <a:r>
              <a:rPr spc="-110" dirty="0"/>
              <a:t> </a:t>
            </a:r>
            <a:r>
              <a:rPr dirty="0"/>
              <a:t>в</a:t>
            </a:r>
            <a:r>
              <a:rPr spc="-105" dirty="0"/>
              <a:t> </a:t>
            </a:r>
            <a:r>
              <a:rPr dirty="0"/>
              <a:t>форме</a:t>
            </a:r>
            <a:r>
              <a:rPr spc="-120" dirty="0"/>
              <a:t> </a:t>
            </a:r>
            <a:r>
              <a:rPr spc="-25" dirty="0"/>
              <a:t>демонстрационного</a:t>
            </a:r>
            <a:r>
              <a:rPr spc="-125" dirty="0"/>
              <a:t> </a:t>
            </a:r>
            <a:r>
              <a:rPr spc="-10" dirty="0"/>
              <a:t>экзамена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50520"/>
            <a:ext cx="509270" cy="0"/>
          </a:xfrm>
          <a:custGeom>
            <a:avLst/>
            <a:gdLst/>
            <a:ahLst/>
            <a:cxnLst/>
            <a:rect l="l" t="t" r="r" b="b"/>
            <a:pathLst>
              <a:path w="509270">
                <a:moveTo>
                  <a:pt x="0" y="0"/>
                </a:moveTo>
                <a:lnTo>
                  <a:pt x="508762" y="0"/>
                </a:lnTo>
              </a:path>
            </a:pathLst>
          </a:custGeom>
          <a:ln w="57912">
            <a:solidFill>
              <a:srgbClr val="1F39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4339" y="1763394"/>
            <a:ext cx="1051115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 indent="42672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39420" algn="l"/>
              </a:tabLst>
            </a:pP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Федеральный</a:t>
            </a:r>
            <a:r>
              <a:rPr sz="2800" spc="5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закон</a:t>
            </a:r>
            <a:r>
              <a:rPr sz="2800" spc="5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от</a:t>
            </a:r>
            <a:r>
              <a:rPr sz="2800" spc="5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29.12.2012</a:t>
            </a:r>
            <a:r>
              <a:rPr sz="2800" spc="5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№</a:t>
            </a:r>
            <a:r>
              <a:rPr sz="2800" spc="5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273-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ФЗ</a:t>
            </a:r>
            <a:r>
              <a:rPr sz="2800" spc="5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«Об</a:t>
            </a:r>
            <a:r>
              <a:rPr sz="2800" spc="5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образовании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28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Российской</a:t>
            </a:r>
            <a:r>
              <a:rPr sz="28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Федерации».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44060"/>
              </a:buClr>
              <a:buFont typeface="Calibri"/>
              <a:buAutoNum type="arabicPeriod"/>
            </a:pPr>
            <a:endParaRPr sz="275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 indent="568960" algn="just">
              <a:lnSpc>
                <a:spcPct val="100000"/>
              </a:lnSpc>
              <a:buAutoNum type="arabicPeriod"/>
              <a:tabLst>
                <a:tab pos="581660" algn="l"/>
              </a:tabLst>
            </a:pP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Порядок</a:t>
            </a:r>
            <a:r>
              <a:rPr sz="2800" spc="434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проведения</a:t>
            </a:r>
            <a:r>
              <a:rPr sz="2800" spc="44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государственной</a:t>
            </a:r>
            <a:r>
              <a:rPr sz="2800" spc="44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итоговой</a:t>
            </a:r>
            <a:r>
              <a:rPr sz="2800" spc="44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аттестации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по</a:t>
            </a:r>
            <a:r>
              <a:rPr sz="2800" spc="3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образовательным</a:t>
            </a:r>
            <a:r>
              <a:rPr sz="2800" spc="30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программам</a:t>
            </a:r>
            <a:r>
              <a:rPr sz="2800" spc="3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среднего</a:t>
            </a:r>
            <a:r>
              <a:rPr sz="2800" spc="3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профессионального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образования,</a:t>
            </a:r>
            <a:r>
              <a:rPr sz="2800" spc="1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утвержденный</a:t>
            </a:r>
            <a:r>
              <a:rPr sz="2800" spc="1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приказом</a:t>
            </a:r>
            <a:r>
              <a:rPr sz="2800" spc="1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Министерства</a:t>
            </a:r>
            <a:r>
              <a:rPr sz="2800" spc="1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просвещения Российской</a:t>
            </a:r>
            <a:r>
              <a:rPr sz="28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Федерации</a:t>
            </a:r>
            <a:r>
              <a:rPr sz="2800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от</a:t>
            </a:r>
            <a:r>
              <a:rPr sz="28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08.11.2021</a:t>
            </a:r>
            <a:r>
              <a:rPr sz="28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№</a:t>
            </a:r>
            <a:r>
              <a:rPr sz="28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800.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44060"/>
              </a:buClr>
              <a:buFont typeface="Calibri"/>
              <a:buAutoNum type="arabicPeriod"/>
            </a:pPr>
            <a:endParaRPr sz="275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6985" indent="590550" algn="just">
              <a:lnSpc>
                <a:spcPct val="100000"/>
              </a:lnSpc>
              <a:buAutoNum type="arabicPeriod"/>
              <a:tabLst>
                <a:tab pos="603250" algn="l"/>
              </a:tabLst>
            </a:pP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Федеральные</a:t>
            </a:r>
            <a:r>
              <a:rPr sz="2800" spc="459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государственные</a:t>
            </a:r>
            <a:r>
              <a:rPr sz="2800" spc="459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образовательные</a:t>
            </a:r>
            <a:r>
              <a:rPr sz="2800" spc="4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стандарты среднего</a:t>
            </a:r>
            <a:r>
              <a:rPr sz="2800" spc="-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профессионального</a:t>
            </a:r>
            <a:r>
              <a:rPr sz="2800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образования.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711" y="1543811"/>
            <a:ext cx="806195" cy="8077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711" y="2855976"/>
            <a:ext cx="786384" cy="7863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2711" y="4953000"/>
            <a:ext cx="813816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63" y="2629281"/>
            <a:ext cx="11129873" cy="553998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СПАСИБО ЗА ВНИМАНИЕ!</a:t>
            </a:r>
            <a:endParaRPr lang="ru-RU" sz="36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1600" y="42635"/>
            <a:ext cx="3739243" cy="13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9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290" y="141173"/>
            <a:ext cx="89839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latin typeface="Bookman Old Style" panose="02050604050505020204" pitchFamily="18" charset="0"/>
              </a:rPr>
              <a:t>Применение</a:t>
            </a:r>
            <a:r>
              <a:rPr spc="-140" dirty="0">
                <a:latin typeface="Bookman Old Style" panose="02050604050505020204" pitchFamily="18" charset="0"/>
              </a:rPr>
              <a:t> </a:t>
            </a:r>
            <a:r>
              <a:rPr spc="-10" dirty="0">
                <a:latin typeface="Bookman Old Style" panose="02050604050505020204" pitchFamily="18" charset="0"/>
              </a:rPr>
              <a:t>Порядка</a:t>
            </a:r>
            <a:r>
              <a:rPr spc="-130" dirty="0">
                <a:latin typeface="Bookman Old Style" panose="02050604050505020204" pitchFamily="18" charset="0"/>
              </a:rPr>
              <a:t> </a:t>
            </a:r>
            <a:r>
              <a:rPr dirty="0">
                <a:latin typeface="Bookman Old Style" panose="02050604050505020204" pitchFamily="18" charset="0"/>
              </a:rPr>
              <a:t>ГИА,</a:t>
            </a:r>
            <a:r>
              <a:rPr spc="-130" dirty="0">
                <a:latin typeface="Bookman Old Style" panose="02050604050505020204" pitchFamily="18" charset="0"/>
              </a:rPr>
              <a:t> </a:t>
            </a:r>
            <a:r>
              <a:rPr dirty="0">
                <a:latin typeface="Bookman Old Style" panose="02050604050505020204" pitchFamily="18" charset="0"/>
              </a:rPr>
              <a:t>утв.</a:t>
            </a:r>
            <a:r>
              <a:rPr spc="-135" dirty="0">
                <a:latin typeface="Bookman Old Style" panose="02050604050505020204" pitchFamily="18" charset="0"/>
              </a:rPr>
              <a:t> </a:t>
            </a:r>
            <a:r>
              <a:rPr spc="-10" dirty="0">
                <a:latin typeface="Bookman Old Style" panose="02050604050505020204" pitchFamily="18" charset="0"/>
              </a:rPr>
              <a:t>Приказом</a:t>
            </a:r>
            <a:r>
              <a:rPr spc="-145" dirty="0">
                <a:latin typeface="Bookman Old Style" panose="02050604050505020204" pitchFamily="18" charset="0"/>
              </a:rPr>
              <a:t> </a:t>
            </a:r>
            <a:r>
              <a:rPr dirty="0">
                <a:latin typeface="Bookman Old Style" panose="02050604050505020204" pitchFamily="18" charset="0"/>
              </a:rPr>
              <a:t>№</a:t>
            </a:r>
            <a:r>
              <a:rPr spc="-120" dirty="0">
                <a:latin typeface="Bookman Old Style" panose="02050604050505020204" pitchFamily="18" charset="0"/>
              </a:rPr>
              <a:t> </a:t>
            </a:r>
            <a:r>
              <a:rPr spc="-25" dirty="0">
                <a:latin typeface="Bookman Old Style" panose="02050604050505020204" pitchFamily="18" charset="0"/>
              </a:rPr>
              <a:t>800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50520"/>
            <a:ext cx="509270" cy="0"/>
          </a:xfrm>
          <a:custGeom>
            <a:avLst/>
            <a:gdLst/>
            <a:ahLst/>
            <a:cxnLst/>
            <a:rect l="l" t="t" r="r" b="b"/>
            <a:pathLst>
              <a:path w="509270">
                <a:moveTo>
                  <a:pt x="0" y="0"/>
                </a:moveTo>
                <a:lnTo>
                  <a:pt x="508762" y="0"/>
                </a:lnTo>
              </a:path>
            </a:pathLst>
          </a:custGeom>
          <a:ln w="57912">
            <a:solidFill>
              <a:srgbClr val="1F39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8060" y="1004061"/>
            <a:ext cx="1051242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2400" spc="5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настоящее</a:t>
            </a:r>
            <a:r>
              <a:rPr sz="2400" spc="5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время</a:t>
            </a:r>
            <a:r>
              <a:rPr sz="2400" spc="5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при</a:t>
            </a:r>
            <a:r>
              <a:rPr sz="2400" spc="5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организации</a:t>
            </a:r>
            <a:r>
              <a:rPr sz="2400" spc="5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и</a:t>
            </a:r>
            <a:r>
              <a:rPr sz="2400" spc="5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проведении</a:t>
            </a:r>
            <a:r>
              <a:rPr sz="2400" spc="5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ГИА</a:t>
            </a:r>
            <a:r>
              <a:rPr sz="2400" spc="5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руководствуемся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Приказом</a:t>
            </a:r>
            <a:r>
              <a:rPr sz="24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№</a:t>
            </a:r>
            <a:r>
              <a:rPr sz="24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800,</a:t>
            </a:r>
            <a:r>
              <a:rPr sz="24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но</a:t>
            </a:r>
            <a:r>
              <a:rPr sz="24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во</a:t>
            </a:r>
            <a:r>
              <a:rPr sz="24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взаимосвязи</a:t>
            </a:r>
            <a:r>
              <a:rPr sz="2400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24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Программами</a:t>
            </a:r>
            <a:r>
              <a:rPr sz="24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ГИА,</a:t>
            </a:r>
            <a:r>
              <a:rPr sz="24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утвержденными</a:t>
            </a:r>
            <a:r>
              <a:rPr sz="2400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в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соответствии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с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Приказом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№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968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(до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01.03.2023).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 indent="342900" algn="just">
              <a:lnSpc>
                <a:spcPct val="100000"/>
              </a:lnSpc>
              <a:spcBef>
                <a:spcPts val="960"/>
              </a:spcBef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Так,</a:t>
            </a:r>
            <a:r>
              <a:rPr sz="2400" spc="2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ГИА</a:t>
            </a:r>
            <a:r>
              <a:rPr sz="2400" spc="1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с</a:t>
            </a:r>
            <a:r>
              <a:rPr sz="2400" spc="2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01.09.2022</a:t>
            </a:r>
            <a:r>
              <a:rPr sz="2400" spc="2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по</a:t>
            </a:r>
            <a:r>
              <a:rPr sz="2400" spc="2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01.03.2023</a:t>
            </a:r>
            <a:r>
              <a:rPr sz="2400" spc="2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проводится</a:t>
            </a:r>
            <a:r>
              <a:rPr sz="2400" spc="2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по</a:t>
            </a:r>
            <a:r>
              <a:rPr sz="2400" spc="2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формам,</a:t>
            </a:r>
            <a:r>
              <a:rPr sz="2400" spc="2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установленным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Программами</a:t>
            </a:r>
            <a:r>
              <a:rPr sz="2400" spc="440" dirty="0">
                <a:solidFill>
                  <a:schemeClr val="bg1"/>
                </a:solidFill>
                <a:latin typeface="Calibri"/>
                <a:cs typeface="Calibri"/>
              </a:rPr>
              <a:t>  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ГИА</a:t>
            </a:r>
            <a:r>
              <a:rPr sz="2400" spc="445" dirty="0">
                <a:solidFill>
                  <a:schemeClr val="bg1"/>
                </a:solidFill>
                <a:latin typeface="Calibri"/>
                <a:cs typeface="Calibri"/>
              </a:rPr>
              <a:t>  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(принятыми</a:t>
            </a:r>
            <a:r>
              <a:rPr sz="2400" spc="440" dirty="0">
                <a:solidFill>
                  <a:schemeClr val="bg1"/>
                </a:solidFill>
                <a:latin typeface="Calibri"/>
                <a:cs typeface="Calibri"/>
              </a:rPr>
              <a:t>  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образовательными</a:t>
            </a:r>
            <a:r>
              <a:rPr sz="2400" spc="445" dirty="0">
                <a:solidFill>
                  <a:schemeClr val="bg1"/>
                </a:solidFill>
                <a:latin typeface="Calibri"/>
                <a:cs typeface="Calibri"/>
              </a:rPr>
              <a:t>   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организациями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до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01.09.2022).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715" indent="342900" algn="just">
              <a:lnSpc>
                <a:spcPct val="100000"/>
              </a:lnSpc>
              <a:spcBef>
                <a:spcPts val="965"/>
              </a:spcBef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Или,</a:t>
            </a:r>
            <a:r>
              <a:rPr sz="2400" spc="32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например,</a:t>
            </a:r>
            <a:r>
              <a:rPr sz="2400" spc="33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ГИА</a:t>
            </a:r>
            <a:r>
              <a:rPr sz="2400" spc="33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2400" spc="32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форме</a:t>
            </a:r>
            <a:r>
              <a:rPr sz="2400" spc="32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ДЭ</a:t>
            </a:r>
            <a:r>
              <a:rPr sz="2400" spc="33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с</a:t>
            </a:r>
            <a:r>
              <a:rPr sz="2400" spc="32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01.09.2022</a:t>
            </a:r>
            <a:r>
              <a:rPr sz="2400" spc="32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по</a:t>
            </a:r>
            <a:r>
              <a:rPr sz="2400" spc="32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01.03.2023</a:t>
            </a:r>
            <a:r>
              <a:rPr sz="2400" spc="32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может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проводиться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без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привязки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к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уровням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(базовый/профильный).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 marR="762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Вместе</a:t>
            </a:r>
            <a:r>
              <a:rPr sz="2400" i="1" spc="24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с</a:t>
            </a:r>
            <a:r>
              <a:rPr sz="2400" i="1" spc="2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тем</a:t>
            </a:r>
            <a:r>
              <a:rPr sz="2400" i="1" spc="2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образовательные</a:t>
            </a:r>
            <a:r>
              <a:rPr sz="2400" i="1" spc="2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организации</a:t>
            </a:r>
            <a:r>
              <a:rPr sz="2400" i="1" spc="254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имеют</a:t>
            </a:r>
            <a:r>
              <a:rPr sz="2400" i="1" spc="2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право</a:t>
            </a:r>
            <a:r>
              <a:rPr sz="2400" i="1" spc="2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spc="-10" dirty="0">
                <a:solidFill>
                  <a:schemeClr val="bg1"/>
                </a:solidFill>
                <a:latin typeface="Calibri"/>
                <a:cs typeface="Calibri"/>
              </a:rPr>
              <a:t>вносить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изменения</a:t>
            </a:r>
            <a:r>
              <a:rPr sz="2400" i="1" spc="2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2400" i="1" spc="22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Программы</a:t>
            </a:r>
            <a:r>
              <a:rPr sz="2400" i="1" spc="22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ГИА,</a:t>
            </a:r>
            <a:r>
              <a:rPr sz="2400" i="1" spc="22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принятых</a:t>
            </a:r>
            <a:r>
              <a:rPr sz="2400" i="1" spc="2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до</a:t>
            </a:r>
            <a:r>
              <a:rPr sz="2400" i="1" spc="22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01.09.2022,</a:t>
            </a:r>
            <a:r>
              <a:rPr sz="2400" i="1" spc="22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2400" i="1" spc="22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целях</a:t>
            </a:r>
            <a:r>
              <a:rPr sz="2400" i="1" spc="22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chemeClr val="bg1"/>
                </a:solidFill>
                <a:latin typeface="Calibri"/>
                <a:cs typeface="Calibri"/>
              </a:rPr>
              <a:t>приведения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их</a:t>
            </a:r>
            <a:r>
              <a:rPr sz="2400" i="1" spc="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2400" i="1" spc="7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соответствие</a:t>
            </a:r>
            <a:r>
              <a:rPr sz="2400" i="1" spc="8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с</a:t>
            </a:r>
            <a:r>
              <a:rPr sz="2400" i="1" spc="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Порядком</a:t>
            </a:r>
            <a:r>
              <a:rPr sz="2400" i="1" spc="7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ГИА,</a:t>
            </a:r>
            <a:r>
              <a:rPr sz="2400" i="1" spc="7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утвержденным</a:t>
            </a:r>
            <a:r>
              <a:rPr sz="2400" i="1" spc="7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Приказом</a:t>
            </a:r>
            <a:r>
              <a:rPr sz="2400" i="1" spc="7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№</a:t>
            </a:r>
            <a:r>
              <a:rPr sz="2400" i="1" spc="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spc="-20" dirty="0">
                <a:solidFill>
                  <a:schemeClr val="bg1"/>
                </a:solidFill>
                <a:latin typeface="Calibri"/>
                <a:cs typeface="Calibri"/>
              </a:rPr>
              <a:t>800,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2400" i="1" spc="5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том</a:t>
            </a:r>
            <a:r>
              <a:rPr sz="2400" i="1" spc="6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числе</a:t>
            </a:r>
            <a:r>
              <a:rPr sz="2400" i="1" spc="6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2400" i="1" spc="5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части</a:t>
            </a:r>
            <a:r>
              <a:rPr sz="2400" i="1" spc="6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форм</a:t>
            </a:r>
            <a:r>
              <a:rPr sz="2400" i="1" spc="6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ГИА</a:t>
            </a:r>
            <a:r>
              <a:rPr sz="2400" i="1" spc="5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и</a:t>
            </a:r>
            <a:r>
              <a:rPr sz="2400" i="1" spc="5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(или)</a:t>
            </a:r>
            <a:r>
              <a:rPr sz="2400" i="1" spc="5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уровней</a:t>
            </a:r>
            <a:r>
              <a:rPr sz="2400" i="1" spc="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ДЭ</a:t>
            </a:r>
            <a:r>
              <a:rPr sz="2400" i="1" spc="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(с</a:t>
            </a:r>
            <a:r>
              <a:rPr sz="2400" i="1" spc="6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учетом</a:t>
            </a:r>
            <a:r>
              <a:rPr sz="2400" i="1" spc="6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spc="-10" dirty="0">
                <a:solidFill>
                  <a:schemeClr val="bg1"/>
                </a:solidFill>
                <a:latin typeface="Calibri"/>
                <a:cs typeface="Calibri"/>
              </a:rPr>
              <a:t>мнения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обучающихся,</a:t>
            </a:r>
            <a:r>
              <a:rPr sz="2400" i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планирующих</a:t>
            </a:r>
            <a:r>
              <a:rPr sz="24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участие</a:t>
            </a:r>
            <a:r>
              <a:rPr sz="24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2400" i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chemeClr val="bg1"/>
                </a:solidFill>
                <a:latin typeface="Calibri"/>
                <a:cs typeface="Calibri"/>
              </a:rPr>
              <a:t>ГИА).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4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290" y="141173"/>
            <a:ext cx="1100391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41270" algn="l"/>
                <a:tab pos="3016250" algn="l"/>
                <a:tab pos="4077335" algn="l"/>
                <a:tab pos="5120005" algn="l"/>
                <a:tab pos="6967220" algn="l"/>
                <a:tab pos="8183245" algn="l"/>
                <a:tab pos="9154795" algn="l"/>
              </a:tabLst>
            </a:pPr>
            <a:r>
              <a:rPr spc="-10" dirty="0"/>
              <a:t>Применение</a:t>
            </a:r>
            <a:r>
              <a:rPr dirty="0"/>
              <a:t>	</a:t>
            </a:r>
            <a:r>
              <a:rPr spc="-50" dirty="0"/>
              <a:t>в</a:t>
            </a:r>
            <a:r>
              <a:rPr dirty="0"/>
              <a:t>	</a:t>
            </a:r>
            <a:r>
              <a:rPr spc="-20" dirty="0"/>
              <a:t>2023</a:t>
            </a:r>
            <a:r>
              <a:rPr dirty="0"/>
              <a:t>	</a:t>
            </a:r>
            <a:r>
              <a:rPr spc="-20" dirty="0"/>
              <a:t>году</a:t>
            </a:r>
            <a:r>
              <a:rPr dirty="0"/>
              <a:t>	</a:t>
            </a:r>
            <a:r>
              <a:rPr spc="-10" dirty="0"/>
              <a:t>Порядка</a:t>
            </a:r>
            <a:r>
              <a:rPr dirty="0"/>
              <a:t>	</a:t>
            </a:r>
            <a:r>
              <a:rPr spc="-20" dirty="0"/>
              <a:t>ГИА,</a:t>
            </a:r>
            <a:r>
              <a:rPr dirty="0"/>
              <a:t>	</a:t>
            </a:r>
            <a:r>
              <a:rPr spc="-20" dirty="0"/>
              <a:t>утв.</a:t>
            </a:r>
            <a:r>
              <a:rPr dirty="0"/>
              <a:t>	</a:t>
            </a:r>
            <a:r>
              <a:rPr spc="-20" dirty="0"/>
              <a:t>Приказом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№</a:t>
            </a:r>
            <a:r>
              <a:rPr spc="-100" dirty="0"/>
              <a:t> </a:t>
            </a:r>
            <a:r>
              <a:rPr dirty="0"/>
              <a:t>800,</a:t>
            </a:r>
            <a:r>
              <a:rPr spc="-114" dirty="0"/>
              <a:t> </a:t>
            </a:r>
            <a:r>
              <a:rPr dirty="0"/>
              <a:t>во</a:t>
            </a:r>
            <a:r>
              <a:rPr spc="-95" dirty="0"/>
              <a:t> </a:t>
            </a:r>
            <a:r>
              <a:rPr spc="-20" dirty="0"/>
              <a:t>взаимосвязи</a:t>
            </a:r>
            <a:r>
              <a:rPr spc="-110" dirty="0"/>
              <a:t> </a:t>
            </a:r>
            <a:r>
              <a:rPr dirty="0"/>
              <a:t>со</a:t>
            </a:r>
            <a:r>
              <a:rPr spc="-90" dirty="0"/>
              <a:t> </a:t>
            </a:r>
            <a:r>
              <a:rPr dirty="0"/>
              <a:t>ФГОС</a:t>
            </a:r>
            <a:r>
              <a:rPr spc="-105" dirty="0"/>
              <a:t> </a:t>
            </a:r>
            <a:r>
              <a:rPr spc="-25" dirty="0"/>
              <a:t>СПО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50520"/>
            <a:ext cx="509270" cy="0"/>
          </a:xfrm>
          <a:custGeom>
            <a:avLst/>
            <a:gdLst/>
            <a:ahLst/>
            <a:cxnLst/>
            <a:rect l="l" t="t" r="r" b="b"/>
            <a:pathLst>
              <a:path w="509270">
                <a:moveTo>
                  <a:pt x="0" y="0"/>
                </a:moveTo>
                <a:lnTo>
                  <a:pt x="508762" y="0"/>
                </a:lnTo>
              </a:path>
            </a:pathLst>
          </a:custGeom>
          <a:ln w="57912">
            <a:solidFill>
              <a:srgbClr val="1F39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8060" y="1460957"/>
            <a:ext cx="11057890" cy="478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985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Порядок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ГИА,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утв.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Приказом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№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800,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2023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году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применяется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с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учетом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положений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ФГОС</a:t>
            </a:r>
            <a:r>
              <a:rPr sz="2400" spc="4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СПО</a:t>
            </a:r>
            <a:r>
              <a:rPr sz="2400" spc="4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2400" spc="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части</a:t>
            </a:r>
            <a:r>
              <a:rPr sz="2400" spc="4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определения</a:t>
            </a:r>
            <a:r>
              <a:rPr sz="2400" spc="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формы</a:t>
            </a:r>
            <a:r>
              <a:rPr sz="2400" spc="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ГИА,</a:t>
            </a:r>
            <a:r>
              <a:rPr sz="2400" spc="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а</a:t>
            </a:r>
            <a:r>
              <a:rPr sz="2400" spc="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именно</a:t>
            </a:r>
            <a:r>
              <a:rPr sz="2400" spc="4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2400" spc="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течение</a:t>
            </a:r>
            <a:r>
              <a:rPr sz="2400" spc="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2023</a:t>
            </a:r>
            <a:r>
              <a:rPr sz="2400" spc="4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года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образовательная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организация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проводит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ГИА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по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форме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согласно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ФГОС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СПО.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44060"/>
              </a:buClr>
              <a:buFont typeface="Wingdings"/>
              <a:buChar char=""/>
            </a:pPr>
            <a:endParaRPr sz="235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При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этом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образовательная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организация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может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проводить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ГИА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виде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ДЭ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рамках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установленных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ФГОС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СПО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иных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форм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ГИА.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Например,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образовательная</a:t>
            </a:r>
            <a:r>
              <a:rPr sz="24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организация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может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проводить: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государственный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экзамен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виде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ДЭ;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ДЭ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рамках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выпускной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квалификационной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работы.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659889" algn="l"/>
                <a:tab pos="2958465" algn="l"/>
                <a:tab pos="4712970" algn="l"/>
                <a:tab pos="5014595" algn="l"/>
                <a:tab pos="6108065" algn="l"/>
                <a:tab pos="8583295" algn="l"/>
                <a:tab pos="9107170" algn="l"/>
                <a:tab pos="9660255" algn="l"/>
              </a:tabLst>
            </a:pPr>
            <a:r>
              <a:rPr sz="2400" i="1" spc="-10" dirty="0">
                <a:solidFill>
                  <a:schemeClr val="bg1"/>
                </a:solidFill>
                <a:latin typeface="Calibri"/>
                <a:cs typeface="Calibri"/>
              </a:rPr>
              <a:t>Основание: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2400" i="1" spc="-10" dirty="0">
                <a:solidFill>
                  <a:schemeClr val="bg1"/>
                </a:solidFill>
                <a:latin typeface="Calibri"/>
                <a:cs typeface="Calibri"/>
              </a:rPr>
              <a:t>позиция,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2400" i="1" spc="-10" dirty="0">
                <a:solidFill>
                  <a:schemeClr val="bg1"/>
                </a:solidFill>
                <a:latin typeface="Calibri"/>
                <a:cs typeface="Calibri"/>
              </a:rPr>
              <a:t>изложенная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2400" i="1" spc="-5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2400" i="1" spc="-10" dirty="0">
                <a:solidFill>
                  <a:schemeClr val="bg1"/>
                </a:solidFill>
                <a:latin typeface="Calibri"/>
                <a:cs typeface="Calibri"/>
              </a:rPr>
              <a:t>письме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2400" i="1" spc="-10" dirty="0">
                <a:solidFill>
                  <a:schemeClr val="bg1"/>
                </a:solidFill>
                <a:latin typeface="Calibri"/>
                <a:cs typeface="Calibri"/>
              </a:rPr>
              <a:t>Минпросвещения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2400" i="1" spc="-25" dirty="0">
                <a:solidFill>
                  <a:schemeClr val="bg1"/>
                </a:solidFill>
                <a:latin typeface="Calibri"/>
                <a:cs typeface="Calibri"/>
              </a:rPr>
              <a:t>РФ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2400" i="1" spc="-25" dirty="0">
                <a:solidFill>
                  <a:schemeClr val="bg1"/>
                </a:solidFill>
                <a:latin typeface="Calibri"/>
                <a:cs typeface="Calibri"/>
              </a:rPr>
              <a:t>от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2400" i="1" spc="-10" dirty="0">
                <a:solidFill>
                  <a:schemeClr val="bg1"/>
                </a:solidFill>
                <a:latin typeface="Calibri"/>
                <a:cs typeface="Calibri"/>
              </a:rPr>
              <a:t>19.10.2022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№</a:t>
            </a:r>
            <a:r>
              <a:rPr sz="2400" i="1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chemeClr val="bg1"/>
                </a:solidFill>
                <a:latin typeface="Calibri"/>
                <a:cs typeface="Calibri"/>
              </a:rPr>
              <a:t>05-</a:t>
            </a:r>
            <a:r>
              <a:rPr sz="2400" i="1" spc="-20" dirty="0">
                <a:solidFill>
                  <a:schemeClr val="bg1"/>
                </a:solidFill>
                <a:latin typeface="Calibri"/>
                <a:cs typeface="Calibri"/>
              </a:rPr>
              <a:t>1813.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0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290" y="141173"/>
            <a:ext cx="1136711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889760" algn="l"/>
                <a:tab pos="3270885" algn="l"/>
              </a:tabLst>
            </a:pPr>
            <a:r>
              <a:rPr sz="2400" spc="-10" dirty="0" err="1" smtClean="0">
                <a:latin typeface="Bookman Old Style" panose="02050604050505020204" pitchFamily="18" charset="0"/>
              </a:rPr>
              <a:t>Формы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sz="2400" spc="-25" dirty="0" smtClean="0">
                <a:latin typeface="Bookman Old Style" panose="02050604050505020204" pitchFamily="18" charset="0"/>
              </a:rPr>
              <a:t>ГИА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sz="2400" spc="-50" dirty="0" smtClean="0">
                <a:latin typeface="Bookman Old Style" panose="02050604050505020204" pitchFamily="18" charset="0"/>
              </a:rPr>
              <a:t>в </a:t>
            </a:r>
            <a:r>
              <a:rPr lang="ru-RU" sz="2400" spc="-50" dirty="0" smtClean="0">
                <a:latin typeface="Bookman Old Style" panose="02050604050505020204" pitchFamily="18" charset="0"/>
              </a:rPr>
              <a:t>соответствии с Порядком ГИА, </a:t>
            </a:r>
            <a:r>
              <a:rPr sz="2400" dirty="0" err="1" smtClean="0">
                <a:latin typeface="Bookman Old Style" panose="02050604050505020204" pitchFamily="18" charset="0"/>
              </a:rPr>
              <a:t>утв</a:t>
            </a:r>
            <a:r>
              <a:rPr sz="2400" dirty="0">
                <a:latin typeface="Bookman Old Style" panose="02050604050505020204" pitchFamily="18" charset="0"/>
              </a:rPr>
              <a:t>.</a:t>
            </a:r>
            <a:r>
              <a:rPr sz="2400" spc="-125" dirty="0">
                <a:latin typeface="Bookman Old Style" panose="02050604050505020204" pitchFamily="18" charset="0"/>
              </a:rPr>
              <a:t> </a:t>
            </a:r>
            <a:r>
              <a:rPr sz="2400" spc="-10" dirty="0">
                <a:latin typeface="Bookman Old Style" panose="02050604050505020204" pitchFamily="18" charset="0"/>
              </a:rPr>
              <a:t>Приказом</a:t>
            </a:r>
            <a:r>
              <a:rPr sz="2400" spc="-130" dirty="0">
                <a:latin typeface="Bookman Old Style" panose="02050604050505020204" pitchFamily="18" charset="0"/>
              </a:rPr>
              <a:t> </a:t>
            </a:r>
            <a:r>
              <a:rPr sz="2400" dirty="0">
                <a:latin typeface="Bookman Old Style" panose="02050604050505020204" pitchFamily="18" charset="0"/>
              </a:rPr>
              <a:t>№</a:t>
            </a:r>
            <a:r>
              <a:rPr sz="2400" spc="-114" dirty="0">
                <a:latin typeface="Bookman Old Style" panose="02050604050505020204" pitchFamily="18" charset="0"/>
              </a:rPr>
              <a:t> </a:t>
            </a:r>
            <a:r>
              <a:rPr sz="2400" spc="-25" dirty="0">
                <a:latin typeface="Bookman Old Style" panose="02050604050505020204" pitchFamily="18" charset="0"/>
              </a:rPr>
              <a:t>800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350520"/>
            <a:ext cx="509270" cy="0"/>
          </a:xfrm>
          <a:custGeom>
            <a:avLst/>
            <a:gdLst/>
            <a:ahLst/>
            <a:cxnLst/>
            <a:rect l="l" t="t" r="r" b="b"/>
            <a:pathLst>
              <a:path w="509270">
                <a:moveTo>
                  <a:pt x="0" y="0"/>
                </a:moveTo>
                <a:lnTo>
                  <a:pt x="508762" y="0"/>
                </a:lnTo>
              </a:path>
            </a:pathLst>
          </a:custGeom>
          <a:ln w="57912">
            <a:solidFill>
              <a:srgbClr val="1F39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0651" y="1058417"/>
            <a:ext cx="10968990" cy="164147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ГИА</a:t>
            </a:r>
            <a:r>
              <a:rPr sz="18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проводится: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AutoNum type="arabicParenR"/>
              <a:tabLst>
                <a:tab pos="354965" algn="l"/>
              </a:tabLst>
            </a:pP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18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форме</a:t>
            </a:r>
            <a:r>
              <a:rPr sz="18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libri"/>
                <a:cs typeface="Calibri"/>
              </a:rPr>
              <a:t>ДЭ</a:t>
            </a:r>
            <a:r>
              <a:rPr sz="18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(для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выпускников,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осваивающих</a:t>
            </a:r>
            <a:r>
              <a:rPr sz="18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ППКРС,</a:t>
            </a:r>
            <a:r>
              <a:rPr sz="18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за исключением</a:t>
            </a:r>
            <a:r>
              <a:rPr sz="18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программ, указанных</a:t>
            </a:r>
            <a:r>
              <a:rPr sz="18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18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пункте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№ </a:t>
            </a:r>
            <a:r>
              <a:rPr sz="1800" spc="-25" dirty="0">
                <a:solidFill>
                  <a:schemeClr val="bg1"/>
                </a:solidFill>
                <a:latin typeface="Calibri"/>
                <a:cs typeface="Calibri"/>
              </a:rPr>
              <a:t>3;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arenR"/>
            </a:pPr>
            <a:endParaRPr sz="175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arenR"/>
              <a:tabLst>
                <a:tab pos="354965" algn="l"/>
                <a:tab pos="654050" algn="l"/>
                <a:tab pos="1495425" algn="l"/>
                <a:tab pos="1962785" algn="l"/>
                <a:tab pos="2275840" algn="l"/>
                <a:tab pos="3209925" algn="l"/>
                <a:tab pos="4599940" algn="l"/>
                <a:tab pos="5567680" algn="l"/>
                <a:tab pos="6610350" algn="l"/>
                <a:tab pos="7221855" algn="l"/>
                <a:tab pos="8730615" algn="l"/>
                <a:tab pos="10260965" algn="l"/>
              </a:tabLst>
            </a:pPr>
            <a:r>
              <a:rPr sz="1800" spc="-5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форме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b="1" spc="-25" dirty="0">
                <a:solidFill>
                  <a:schemeClr val="bg1"/>
                </a:solidFill>
                <a:latin typeface="Calibri"/>
                <a:cs typeface="Calibri"/>
              </a:rPr>
              <a:t>ДЭ</a:t>
            </a:r>
            <a:r>
              <a:rPr sz="1800" b="1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chemeClr val="bg1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защиты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дипломного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проекта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(работы)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20" dirty="0">
                <a:solidFill>
                  <a:schemeClr val="bg1"/>
                </a:solidFill>
                <a:latin typeface="Calibri"/>
                <a:cs typeface="Calibri"/>
              </a:rPr>
              <a:t>(для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выпускников,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осваивающих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ППССЗ,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за</a:t>
            </a:r>
            <a:r>
              <a:rPr sz="18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исключением</a:t>
            </a:r>
            <a:r>
              <a:rPr sz="18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программ,</a:t>
            </a:r>
            <a:r>
              <a:rPr sz="18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указанных</a:t>
            </a:r>
            <a:r>
              <a:rPr sz="18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18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пункте</a:t>
            </a:r>
            <a:r>
              <a:rPr sz="18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№</a:t>
            </a:r>
            <a:r>
              <a:rPr sz="18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sz="1800" spc="-25" dirty="0" smtClean="0">
                <a:solidFill>
                  <a:schemeClr val="bg1"/>
                </a:solidFill>
                <a:latin typeface="Calibri"/>
                <a:cs typeface="Calibri"/>
              </a:rPr>
              <a:t>);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826" y="2948432"/>
            <a:ext cx="1096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675005" algn="l"/>
                <a:tab pos="1539240" algn="l"/>
                <a:tab pos="1975485" algn="l"/>
                <a:tab pos="2312670" algn="l"/>
                <a:tab pos="3027045" algn="l"/>
                <a:tab pos="3979545" algn="l"/>
                <a:tab pos="5392420" algn="l"/>
                <a:tab pos="6384925" algn="l"/>
                <a:tab pos="7448550" algn="l"/>
                <a:tab pos="8081009" algn="l"/>
                <a:tab pos="9614535" algn="l"/>
              </a:tabLst>
            </a:pPr>
            <a:r>
              <a:rPr sz="1800" spc="-25" dirty="0" smtClean="0">
                <a:solidFill>
                  <a:schemeClr val="bg1"/>
                </a:solidFill>
                <a:latin typeface="Calibri"/>
                <a:cs typeface="Calibri"/>
              </a:rPr>
              <a:t>3)</a:t>
            </a:r>
            <a:r>
              <a:rPr sz="1800" dirty="0" smtClean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50" dirty="0" smtClean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1800" dirty="0" smtClean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форме</a:t>
            </a:r>
            <a:r>
              <a:rPr sz="1800" dirty="0" smtClean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25" dirty="0" smtClean="0">
                <a:solidFill>
                  <a:schemeClr val="bg1"/>
                </a:solidFill>
                <a:latin typeface="Calibri"/>
                <a:cs typeface="Calibri"/>
              </a:rPr>
              <a:t>ГЭ</a:t>
            </a:r>
            <a:r>
              <a:rPr sz="1800" dirty="0" smtClean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50" dirty="0" smtClean="0">
                <a:solidFill>
                  <a:schemeClr val="bg1"/>
                </a:solidFill>
                <a:latin typeface="Calibri"/>
                <a:cs typeface="Calibri"/>
              </a:rPr>
              <a:t>и</a:t>
            </a:r>
            <a:r>
              <a:rPr sz="1800" dirty="0" smtClean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20" dirty="0" smtClean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sz="1800" spc="-20" dirty="0" err="1" smtClean="0">
                <a:solidFill>
                  <a:schemeClr val="bg1"/>
                </a:solidFill>
                <a:latin typeface="Calibri"/>
                <a:cs typeface="Calibri"/>
              </a:rPr>
              <a:t>или</a:t>
            </a:r>
            <a:r>
              <a:rPr sz="1800" spc="-20" dirty="0" smtClean="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r>
              <a:rPr sz="1800" dirty="0" smtClean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защиты</a:t>
            </a:r>
            <a:r>
              <a:rPr sz="1800" dirty="0" smtClean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дипломного</a:t>
            </a:r>
            <a:r>
              <a:rPr sz="1800" dirty="0" smtClean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проекта</a:t>
            </a:r>
            <a:r>
              <a:rPr sz="1800" dirty="0" smtClean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 smtClean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sz="18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работы</a:t>
            </a:r>
            <a:r>
              <a:rPr sz="1800" spc="-10" dirty="0" smtClean="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r>
              <a:rPr sz="1800" dirty="0" smtClean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20" dirty="0" smtClean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sz="1800" spc="-20" dirty="0" err="1" smtClean="0">
                <a:solidFill>
                  <a:schemeClr val="bg1"/>
                </a:solidFill>
                <a:latin typeface="Calibri"/>
                <a:cs typeface="Calibri"/>
              </a:rPr>
              <a:t>для</a:t>
            </a:r>
            <a:r>
              <a:rPr sz="1800" dirty="0" smtClean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выпускников</a:t>
            </a:r>
            <a:r>
              <a:rPr sz="1800" spc="-10" dirty="0" smtClean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1800" dirty="0" smtClean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осваивающих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826" y="3077083"/>
            <a:ext cx="10966450" cy="196342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245"/>
              </a:spcBef>
            </a:pP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образовательные</a:t>
            </a:r>
            <a:r>
              <a:rPr sz="18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программы</a:t>
            </a:r>
            <a:r>
              <a:rPr sz="18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18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области*):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145"/>
              </a:spcBef>
              <a:buFont typeface="Wingdings"/>
              <a:buChar char=""/>
              <a:tabLst>
                <a:tab pos="354965" algn="l"/>
              </a:tabLst>
            </a:pP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искусств;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медицинского</a:t>
            </a:r>
            <a:r>
              <a:rPr sz="18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образования</a:t>
            </a:r>
            <a:r>
              <a:rPr sz="18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и</a:t>
            </a:r>
            <a:r>
              <a:rPr sz="18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фармацевтического</a:t>
            </a:r>
            <a:r>
              <a:rPr sz="18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образования;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  <a:tab pos="1656714" algn="l"/>
                <a:tab pos="2548890" algn="l"/>
                <a:tab pos="2858135" algn="l"/>
                <a:tab pos="4043679" algn="l"/>
                <a:tab pos="5123180" algn="l"/>
                <a:tab pos="5445760" algn="l"/>
                <a:tab pos="6978015" algn="l"/>
                <a:tab pos="8384540" algn="l"/>
                <a:tab pos="9849485" algn="l"/>
              </a:tabLst>
            </a:pP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подготовки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кадров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интересах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обороны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chemeClr val="bg1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безопасности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государства,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обеспечения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законности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правопорядка;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4965" algn="l"/>
                <a:tab pos="1589405" algn="l"/>
                <a:tab pos="2411730" algn="l"/>
                <a:tab pos="3495040" algn="l"/>
                <a:tab pos="4447540" algn="l"/>
                <a:tab pos="5125720" algn="l"/>
                <a:tab pos="5380355" algn="l"/>
                <a:tab pos="6058535" algn="l"/>
                <a:tab pos="7404734" algn="l"/>
                <a:tab pos="8326755" algn="l"/>
                <a:tab pos="9613265" algn="l"/>
              </a:tabLst>
            </a:pP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подготовки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членов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экипажей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морских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судов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chemeClr val="bg1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судов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внутреннего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водного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транспорта,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специалистов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3826" y="5014721"/>
            <a:ext cx="10968990" cy="1477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>
              <a:lnSpc>
                <a:spcPct val="100000"/>
              </a:lnSpc>
              <a:spcBef>
                <a:spcPts val="100"/>
              </a:spcBef>
              <a:tabLst>
                <a:tab pos="2045970" algn="l"/>
                <a:tab pos="3382010" algn="l"/>
                <a:tab pos="4958080" algn="l"/>
                <a:tab pos="6148705" algn="l"/>
                <a:tab pos="7145655" algn="l"/>
                <a:tab pos="8406130" algn="l"/>
                <a:tab pos="9259570" algn="l"/>
                <a:tab pos="9677400" algn="l"/>
              </a:tabLst>
            </a:pP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авиационного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персонала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гражданской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авиации,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членов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экипажей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судов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соответствии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с</a:t>
            </a:r>
            <a:r>
              <a:rPr sz="18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международными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требованиями;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  <a:tab pos="1927860" algn="l"/>
                <a:tab pos="3594100" algn="l"/>
                <a:tab pos="6031230" algn="l"/>
                <a:tab pos="7710805" algn="l"/>
                <a:tab pos="9942195" algn="l"/>
              </a:tabLst>
            </a:pP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подготовки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работников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железнодорожного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транспорта,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непосредственно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связанных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с</a:t>
            </a:r>
            <a:r>
              <a:rPr sz="18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движением</a:t>
            </a:r>
            <a:r>
              <a:rPr sz="18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поездов</a:t>
            </a:r>
            <a:r>
              <a:rPr sz="18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и</a:t>
            </a:r>
            <a:r>
              <a:rPr sz="18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маневровой</a:t>
            </a:r>
            <a:r>
              <a:rPr sz="18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работой.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89635">
              <a:lnSpc>
                <a:spcPct val="100000"/>
              </a:lnSpc>
              <a:spcBef>
                <a:spcPts val="625"/>
              </a:spcBef>
            </a:pP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*При</a:t>
            </a:r>
            <a:r>
              <a:rPr sz="1800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этом</a:t>
            </a:r>
            <a:r>
              <a:rPr sz="18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образовательным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организациям</a:t>
            </a:r>
            <a:r>
              <a:rPr sz="18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запрещено проводить</a:t>
            </a:r>
            <a:r>
              <a:rPr sz="18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ДЭ</a:t>
            </a:r>
            <a:r>
              <a:rPr sz="18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качестве</a:t>
            </a: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вида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 ГЭ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5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291" y="141173"/>
            <a:ext cx="923351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903855" algn="l"/>
                <a:tab pos="3978275" algn="l"/>
                <a:tab pos="5168900" algn="l"/>
                <a:tab pos="6990080" algn="l"/>
                <a:tab pos="8477250" algn="l"/>
              </a:tabLst>
            </a:pPr>
            <a:r>
              <a:rPr lang="ru-RU" sz="2400" spc="-10" dirty="0" smtClean="0"/>
              <a:t>Особенности ДЭ как формы ГИА, сопряженные </a:t>
            </a:r>
            <a:r>
              <a:rPr lang="ru-RU" sz="2400" spc="-10" dirty="0"/>
              <a:t>с полномочиями Оператора</a:t>
            </a:r>
            <a:endParaRPr sz="2400" spc="-10" dirty="0"/>
          </a:p>
        </p:txBody>
      </p:sp>
      <p:sp>
        <p:nvSpPr>
          <p:cNvPr id="3" name="object 3"/>
          <p:cNvSpPr/>
          <p:nvPr/>
        </p:nvSpPr>
        <p:spPr>
          <a:xfrm>
            <a:off x="0" y="350520"/>
            <a:ext cx="509270" cy="0"/>
          </a:xfrm>
          <a:custGeom>
            <a:avLst/>
            <a:gdLst/>
            <a:ahLst/>
            <a:cxnLst/>
            <a:rect l="l" t="t" r="r" b="b"/>
            <a:pathLst>
              <a:path w="509270">
                <a:moveTo>
                  <a:pt x="0" y="0"/>
                </a:moveTo>
                <a:lnTo>
                  <a:pt x="508762" y="0"/>
                </a:lnTo>
              </a:path>
            </a:pathLst>
          </a:custGeom>
          <a:ln w="57912">
            <a:solidFill>
              <a:srgbClr val="1F39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4650" y="1517650"/>
          <a:ext cx="11201400" cy="4327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7696200"/>
              </a:tblGrid>
              <a:tr h="700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Оператор*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Организация,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наделенная полномочиями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обеспечению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прохождения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ГИА в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форме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ДЭ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Оценочные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материалы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687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ДЭ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базового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профильного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уровня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проводится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160655" marR="154305" indent="1809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использованием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единых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оценочных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материалов,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включающих</a:t>
                      </a:r>
                      <a:r>
                        <a:rPr sz="2000" spc="5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себя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конкретные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КОД,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варианты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заданий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критерии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оценивания,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215773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разрабатываемых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Оператором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Эксперты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состав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ГЭК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включаются,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том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числе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эксперты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Оператора,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244475" marR="23431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обладающие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профессиональными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знаниями,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навыками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опытом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сфере,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соответствующей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профессии,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специальности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СПО,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которой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проводится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ДЭ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Центр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проведения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ДЭ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(ЦПДЭ)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ЦПДЭ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может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быть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дополнительно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обследован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Оператором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на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предмет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соответствия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условиям,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установленным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КОД,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том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числе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наличия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расходных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материалов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4253" y="5889752"/>
            <a:ext cx="716574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latin typeface="Calibri"/>
                <a:cs typeface="Calibri"/>
              </a:rPr>
              <a:t>*в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настоящее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 err="1">
                <a:latin typeface="Calibri"/>
                <a:cs typeface="Calibri"/>
              </a:rPr>
              <a:t>время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lang="ru-RU" sz="1600" i="1" dirty="0" smtClean="0">
                <a:latin typeface="Calibri"/>
                <a:cs typeface="Calibri"/>
              </a:rPr>
              <a:t>ГБУ ДПО РТ «РЦПО» </a:t>
            </a:r>
            <a:r>
              <a:rPr sz="1600" i="1" spc="-10" dirty="0" err="1" smtClean="0">
                <a:latin typeface="Calibri"/>
                <a:cs typeface="Calibri"/>
              </a:rPr>
              <a:t>выполняет</a:t>
            </a:r>
            <a:r>
              <a:rPr sz="1600" i="1" spc="-40" dirty="0" smtClean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функции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Оператора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7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324" y="1543811"/>
            <a:ext cx="11628120" cy="5070475"/>
          </a:xfrm>
          <a:custGeom>
            <a:avLst/>
            <a:gdLst/>
            <a:ahLst/>
            <a:cxnLst/>
            <a:rect l="l" t="t" r="r" b="b"/>
            <a:pathLst>
              <a:path w="11628120" h="5070475">
                <a:moveTo>
                  <a:pt x="0" y="5070348"/>
                </a:moveTo>
                <a:lnTo>
                  <a:pt x="11628120" y="5070348"/>
                </a:lnTo>
                <a:lnTo>
                  <a:pt x="11628120" y="0"/>
                </a:lnTo>
                <a:lnTo>
                  <a:pt x="0" y="0"/>
                </a:lnTo>
                <a:lnTo>
                  <a:pt x="0" y="5070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6324" y="169163"/>
            <a:ext cx="11633835" cy="1374775"/>
            <a:chOff x="306324" y="169163"/>
            <a:chExt cx="11633835" cy="1374775"/>
          </a:xfrm>
        </p:grpSpPr>
        <p:sp>
          <p:nvSpPr>
            <p:cNvPr id="4" name="object 4"/>
            <p:cNvSpPr/>
            <p:nvPr/>
          </p:nvSpPr>
          <p:spPr>
            <a:xfrm>
              <a:off x="306324" y="169163"/>
              <a:ext cx="11628120" cy="982980"/>
            </a:xfrm>
            <a:custGeom>
              <a:avLst/>
              <a:gdLst/>
              <a:ahLst/>
              <a:cxnLst/>
              <a:rect l="l" t="t" r="r" b="b"/>
              <a:pathLst>
                <a:path w="11628120" h="982980">
                  <a:moveTo>
                    <a:pt x="0" y="982980"/>
                  </a:moveTo>
                  <a:lnTo>
                    <a:pt x="11628120" y="982980"/>
                  </a:lnTo>
                  <a:lnTo>
                    <a:pt x="11628120" y="0"/>
                  </a:lnTo>
                  <a:lnTo>
                    <a:pt x="0" y="0"/>
                  </a:lnTo>
                  <a:lnTo>
                    <a:pt x="0" y="982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6324" y="1152144"/>
              <a:ext cx="11628120" cy="391795"/>
            </a:xfrm>
            <a:custGeom>
              <a:avLst/>
              <a:gdLst/>
              <a:ahLst/>
              <a:cxnLst/>
              <a:rect l="l" t="t" r="r" b="b"/>
              <a:pathLst>
                <a:path w="11628120" h="391794">
                  <a:moveTo>
                    <a:pt x="11628120" y="0"/>
                  </a:moveTo>
                  <a:lnTo>
                    <a:pt x="0" y="0"/>
                  </a:lnTo>
                  <a:lnTo>
                    <a:pt x="0" y="391667"/>
                  </a:lnTo>
                  <a:lnTo>
                    <a:pt x="11628120" y="391667"/>
                  </a:lnTo>
                  <a:lnTo>
                    <a:pt x="11628120" y="0"/>
                  </a:lnTo>
                  <a:close/>
                </a:path>
              </a:pathLst>
            </a:custGeom>
            <a:solidFill>
              <a:srgbClr val="E1C9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887" y="1226185"/>
              <a:ext cx="4658995" cy="2438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3921" y="1226185"/>
              <a:ext cx="987551" cy="2438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9177" y="1226185"/>
              <a:ext cx="2631821" cy="2438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16163" y="1226185"/>
              <a:ext cx="736942" cy="2438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79356" y="1226185"/>
              <a:ext cx="924559" cy="2438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32796" y="1226185"/>
              <a:ext cx="2007235" cy="24383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766060" y="1731264"/>
            <a:ext cx="6196965" cy="398145"/>
            <a:chOff x="2766060" y="1731264"/>
            <a:chExt cx="6196965" cy="398145"/>
          </a:xfrm>
        </p:grpSpPr>
        <p:sp>
          <p:nvSpPr>
            <p:cNvPr id="13" name="object 13"/>
            <p:cNvSpPr/>
            <p:nvPr/>
          </p:nvSpPr>
          <p:spPr>
            <a:xfrm>
              <a:off x="2766060" y="1731264"/>
              <a:ext cx="6196965" cy="398145"/>
            </a:xfrm>
            <a:custGeom>
              <a:avLst/>
              <a:gdLst/>
              <a:ahLst/>
              <a:cxnLst/>
              <a:rect l="l" t="t" r="r" b="b"/>
              <a:pathLst>
                <a:path w="6196965" h="398144">
                  <a:moveTo>
                    <a:pt x="61965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6196584" y="397763"/>
                  </a:lnTo>
                  <a:lnTo>
                    <a:pt x="6196584" y="0"/>
                  </a:lnTo>
                  <a:close/>
                </a:path>
              </a:pathLst>
            </a:custGeom>
            <a:solidFill>
              <a:srgbClr val="0D3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7996" y="1808734"/>
              <a:ext cx="4261865" cy="24383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94131" y="298704"/>
            <a:ext cx="10438130" cy="708660"/>
          </a:xfrm>
          <a:prstGeom prst="rect">
            <a:avLst/>
          </a:prstGeom>
          <a:solidFill>
            <a:srgbClr val="213976"/>
          </a:solidFill>
        </p:spPr>
        <p:txBody>
          <a:bodyPr vert="horz" wrap="square" lIns="0" tIns="3302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60"/>
              </a:spcBef>
            </a:pPr>
            <a:r>
              <a:rPr sz="2000" b="1" spc="15" dirty="0">
                <a:solidFill>
                  <a:srgbClr val="FFFFFF"/>
                </a:solidFill>
                <a:latin typeface="Roboto"/>
                <a:cs typeface="Roboto"/>
              </a:rPr>
              <a:t>ПРАВОВОЕ</a:t>
            </a:r>
            <a:r>
              <a:rPr sz="2000" b="1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20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20" dirty="0">
                <a:solidFill>
                  <a:srgbClr val="FFFFFF"/>
                </a:solidFill>
                <a:latin typeface="Roboto"/>
                <a:cs typeface="Roboto"/>
              </a:rPr>
              <a:t>МЕТОДИЧЕСКОЕ</a:t>
            </a:r>
            <a:r>
              <a:rPr sz="2000" b="1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Roboto"/>
                <a:cs typeface="Roboto"/>
              </a:rPr>
              <a:t>ОБЕСПЕЧЕНИЕ</a:t>
            </a:r>
            <a:endParaRPr sz="2000">
              <a:latin typeface="Roboto"/>
              <a:cs typeface="Roboto"/>
            </a:endParaRPr>
          </a:p>
          <a:p>
            <a:pPr marL="45085">
              <a:lnSpc>
                <a:spcPct val="100000"/>
              </a:lnSpc>
            </a:pPr>
            <a:r>
              <a:rPr sz="2000" b="1" spc="10" dirty="0">
                <a:solidFill>
                  <a:srgbClr val="FFFFFF"/>
                </a:solidFill>
                <a:latin typeface="Roboto"/>
                <a:cs typeface="Roboto"/>
              </a:rPr>
              <a:t>ПРОЦЕДУРЫ</a:t>
            </a:r>
            <a:r>
              <a:rPr sz="2000" b="1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20" dirty="0">
                <a:solidFill>
                  <a:srgbClr val="FFFFFF"/>
                </a:solidFill>
                <a:latin typeface="Roboto"/>
                <a:cs typeface="Roboto"/>
              </a:rPr>
              <a:t>ДЕМОНСТРАЦИОННОГО</a:t>
            </a:r>
            <a:r>
              <a:rPr sz="2000" b="1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Roboto"/>
                <a:cs typeface="Roboto"/>
              </a:rPr>
              <a:t>ЭКЗАМЕНА.</a:t>
            </a:r>
            <a:r>
              <a:rPr sz="2000" b="1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80" dirty="0">
                <a:solidFill>
                  <a:srgbClr val="FFFFFF"/>
                </a:solidFill>
                <a:latin typeface="Roboto"/>
                <a:cs typeface="Roboto"/>
              </a:rPr>
              <a:t>ФП</a:t>
            </a:r>
            <a:r>
              <a:rPr sz="20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30" dirty="0">
                <a:solidFill>
                  <a:srgbClr val="FFFFFF"/>
                </a:solidFill>
                <a:latin typeface="Roboto"/>
                <a:cs typeface="Roboto"/>
              </a:rPr>
              <a:t>«ПРОФЕССИОНАЛИТЕТ»</a:t>
            </a:r>
            <a:endParaRPr sz="2000">
              <a:latin typeface="Roboto"/>
              <a:cs typeface="Roboto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44783" y="210311"/>
            <a:ext cx="909827" cy="821436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457200" y="2263139"/>
            <a:ext cx="5511800" cy="1123315"/>
            <a:chOff x="457200" y="2263139"/>
            <a:chExt cx="5511800" cy="1123315"/>
          </a:xfrm>
        </p:grpSpPr>
        <p:sp>
          <p:nvSpPr>
            <p:cNvPr id="18" name="object 18"/>
            <p:cNvSpPr/>
            <p:nvPr/>
          </p:nvSpPr>
          <p:spPr>
            <a:xfrm>
              <a:off x="463295" y="2269235"/>
              <a:ext cx="5457825" cy="1111250"/>
            </a:xfrm>
            <a:custGeom>
              <a:avLst/>
              <a:gdLst/>
              <a:ahLst/>
              <a:cxnLst/>
              <a:rect l="l" t="t" r="r" b="b"/>
              <a:pathLst>
                <a:path w="5457825" h="1111250">
                  <a:moveTo>
                    <a:pt x="0" y="1110996"/>
                  </a:moveTo>
                  <a:lnTo>
                    <a:pt x="5457444" y="1110996"/>
                  </a:lnTo>
                  <a:lnTo>
                    <a:pt x="5457444" y="0"/>
                  </a:lnTo>
                  <a:lnTo>
                    <a:pt x="0" y="0"/>
                  </a:lnTo>
                  <a:lnTo>
                    <a:pt x="0" y="1110996"/>
                  </a:lnTo>
                  <a:close/>
                </a:path>
              </a:pathLst>
            </a:custGeom>
            <a:ln w="12192">
              <a:solidFill>
                <a:srgbClr val="21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9015" y="2337815"/>
              <a:ext cx="1079601" cy="2438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90472" y="2337815"/>
              <a:ext cx="73152" cy="2438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6588" y="2337815"/>
              <a:ext cx="468630" cy="2438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61032" y="2337815"/>
              <a:ext cx="1159129" cy="2438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53054" y="2337815"/>
              <a:ext cx="1456816" cy="2438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48478" y="2337815"/>
              <a:ext cx="1112774" cy="2438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9015" y="2581655"/>
              <a:ext cx="1167104" cy="2438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53767" y="2581655"/>
              <a:ext cx="982471" cy="2438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12845" y="2581655"/>
              <a:ext cx="804100" cy="2438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02505" y="2581655"/>
              <a:ext cx="1665604" cy="2438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015" y="2825191"/>
              <a:ext cx="2109216" cy="2441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74289" y="2825191"/>
              <a:ext cx="3394608" cy="24414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9015" y="3069589"/>
              <a:ext cx="618744" cy="2438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85087" y="3069589"/>
              <a:ext cx="173736" cy="2438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17676" y="3069589"/>
              <a:ext cx="267462" cy="2438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38655" y="3069589"/>
              <a:ext cx="231648" cy="243839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080759" y="2279904"/>
            <a:ext cx="5805170" cy="1106805"/>
            <a:chOff x="6080759" y="2279904"/>
            <a:chExt cx="5805170" cy="1106805"/>
          </a:xfrm>
        </p:grpSpPr>
        <p:sp>
          <p:nvSpPr>
            <p:cNvPr id="36" name="object 36"/>
            <p:cNvSpPr/>
            <p:nvPr/>
          </p:nvSpPr>
          <p:spPr>
            <a:xfrm>
              <a:off x="6086855" y="2286000"/>
              <a:ext cx="5751830" cy="1094740"/>
            </a:xfrm>
            <a:custGeom>
              <a:avLst/>
              <a:gdLst/>
              <a:ahLst/>
              <a:cxnLst/>
              <a:rect l="l" t="t" r="r" b="b"/>
              <a:pathLst>
                <a:path w="5751830" h="1094739">
                  <a:moveTo>
                    <a:pt x="0" y="1094232"/>
                  </a:moveTo>
                  <a:lnTo>
                    <a:pt x="5751576" y="1094232"/>
                  </a:lnTo>
                  <a:lnTo>
                    <a:pt x="5751576" y="0"/>
                  </a:lnTo>
                  <a:lnTo>
                    <a:pt x="0" y="0"/>
                  </a:lnTo>
                  <a:lnTo>
                    <a:pt x="0" y="1094232"/>
                  </a:lnTo>
                  <a:close/>
                </a:path>
              </a:pathLst>
            </a:custGeom>
            <a:ln w="12191">
              <a:solidFill>
                <a:srgbClr val="21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33845" y="2452751"/>
              <a:ext cx="934720" cy="2438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75093" y="2452751"/>
              <a:ext cx="73151" cy="2438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32065" y="2452751"/>
              <a:ext cx="1279905" cy="24383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433815" y="2452751"/>
              <a:ext cx="276605" cy="2438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738615" y="2452751"/>
              <a:ext cx="1057808" cy="2438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820655" y="2452751"/>
              <a:ext cx="416559" cy="2438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253725" y="2452751"/>
              <a:ext cx="702309" cy="2438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976101" y="2452751"/>
              <a:ext cx="909320" cy="2438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133845" y="2696591"/>
              <a:ext cx="1080515" cy="24383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171689" y="2696591"/>
              <a:ext cx="618134" cy="2438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734045" y="2696591"/>
              <a:ext cx="1638173" cy="24383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332975" y="2696591"/>
              <a:ext cx="828103" cy="24383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118089" y="2696591"/>
              <a:ext cx="276605" cy="24383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348213" y="2696591"/>
              <a:ext cx="472440" cy="24383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771885" y="2696591"/>
              <a:ext cx="491947" cy="24383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33845" y="2966034"/>
              <a:ext cx="276605" cy="24414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363969" y="2966034"/>
              <a:ext cx="771575" cy="24414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086345" y="2966034"/>
              <a:ext cx="1275588" cy="24414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321039" y="2966034"/>
              <a:ext cx="1459738" cy="24414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738359" y="2966034"/>
              <a:ext cx="618502" cy="24414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299445" y="2966034"/>
              <a:ext cx="1173479" cy="24414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430253" y="2940126"/>
              <a:ext cx="443483" cy="274624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400811" y="3570732"/>
            <a:ext cx="11437620" cy="338455"/>
            <a:chOff x="400811" y="3570732"/>
            <a:chExt cx="11437620" cy="338455"/>
          </a:xfrm>
        </p:grpSpPr>
        <p:sp>
          <p:nvSpPr>
            <p:cNvPr id="60" name="object 60"/>
            <p:cNvSpPr/>
            <p:nvPr/>
          </p:nvSpPr>
          <p:spPr>
            <a:xfrm>
              <a:off x="400811" y="3570732"/>
              <a:ext cx="11437620" cy="338455"/>
            </a:xfrm>
            <a:custGeom>
              <a:avLst/>
              <a:gdLst/>
              <a:ahLst/>
              <a:cxnLst/>
              <a:rect l="l" t="t" r="r" b="b"/>
              <a:pathLst>
                <a:path w="11437620" h="338454">
                  <a:moveTo>
                    <a:pt x="11437620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11437620" y="338327"/>
                  </a:lnTo>
                  <a:lnTo>
                    <a:pt x="11437620" y="0"/>
                  </a:lnTo>
                  <a:close/>
                </a:path>
              </a:pathLst>
            </a:custGeom>
            <a:solidFill>
              <a:srgbClr val="E1C9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46836" y="3599688"/>
              <a:ext cx="698423" cy="24383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57960" y="3599688"/>
              <a:ext cx="1482979" cy="24383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487803" y="3599688"/>
              <a:ext cx="1496187" cy="243839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400811" y="3570732"/>
            <a:ext cx="11437620" cy="3384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511550">
              <a:lnSpc>
                <a:spcPct val="100000"/>
              </a:lnSpc>
              <a:spcBef>
                <a:spcPts val="220"/>
              </a:spcBef>
            </a:pPr>
            <a:r>
              <a:rPr sz="1600" spc="-5" dirty="0">
                <a:solidFill>
                  <a:srgbClr val="001F5F"/>
                </a:solidFill>
                <a:latin typeface="Courier New"/>
                <a:cs typeface="Courier New"/>
              </a:rPr>
              <a:t>№</a:t>
            </a:r>
            <a:endParaRPr sz="1600" dirty="0">
              <a:latin typeface="Courier New"/>
              <a:cs typeface="Courier New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078859" y="3599688"/>
            <a:ext cx="7630795" cy="243840"/>
            <a:chOff x="4078859" y="3599688"/>
            <a:chExt cx="7630795" cy="243840"/>
          </a:xfrm>
        </p:grpSpPr>
        <p:pic>
          <p:nvPicPr>
            <p:cNvPr id="66" name="object 6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078859" y="3599688"/>
              <a:ext cx="6039993" cy="24383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032492" y="3599688"/>
              <a:ext cx="1580769" cy="24383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520170" y="3599688"/>
              <a:ext cx="188975" cy="243839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400811" y="4050791"/>
            <a:ext cx="11437620" cy="584200"/>
            <a:chOff x="400811" y="4050791"/>
            <a:chExt cx="11437620" cy="584200"/>
          </a:xfrm>
        </p:grpSpPr>
        <p:sp>
          <p:nvSpPr>
            <p:cNvPr id="70" name="object 70"/>
            <p:cNvSpPr/>
            <p:nvPr/>
          </p:nvSpPr>
          <p:spPr>
            <a:xfrm>
              <a:off x="400811" y="4050791"/>
              <a:ext cx="11437620" cy="584200"/>
            </a:xfrm>
            <a:custGeom>
              <a:avLst/>
              <a:gdLst/>
              <a:ahLst/>
              <a:cxnLst/>
              <a:rect l="l" t="t" r="r" b="b"/>
              <a:pathLst>
                <a:path w="11437620" h="584200">
                  <a:moveTo>
                    <a:pt x="11437620" y="0"/>
                  </a:moveTo>
                  <a:lnTo>
                    <a:pt x="0" y="0"/>
                  </a:lnTo>
                  <a:lnTo>
                    <a:pt x="0" y="583692"/>
                  </a:lnTo>
                  <a:lnTo>
                    <a:pt x="11437620" y="583692"/>
                  </a:lnTo>
                  <a:lnTo>
                    <a:pt x="11437620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675764" y="4097146"/>
              <a:ext cx="8977248" cy="24383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666490" y="4340682"/>
              <a:ext cx="5043677" cy="244144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492556" y="5940247"/>
            <a:ext cx="6731000" cy="274955"/>
            <a:chOff x="492556" y="5940247"/>
            <a:chExt cx="6731000" cy="274955"/>
          </a:xfrm>
        </p:grpSpPr>
        <p:pic>
          <p:nvPicPr>
            <p:cNvPr id="74" name="object 7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92556" y="5940247"/>
              <a:ext cx="1152144" cy="27462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48637" y="5940247"/>
              <a:ext cx="4995925" cy="27462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444360" y="5940247"/>
              <a:ext cx="778725" cy="274624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492556" y="4822825"/>
            <a:ext cx="10864215" cy="854075"/>
            <a:chOff x="492556" y="4822825"/>
            <a:chExt cx="10864215" cy="854075"/>
          </a:xfrm>
        </p:grpSpPr>
        <p:pic>
          <p:nvPicPr>
            <p:cNvPr id="78" name="object 7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92556" y="4822825"/>
              <a:ext cx="5807964" cy="27431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202045" y="4822825"/>
              <a:ext cx="1220635" cy="27431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321042" y="4822825"/>
              <a:ext cx="3338576" cy="27431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92556" y="5097145"/>
              <a:ext cx="3119882" cy="27432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514978" y="5097145"/>
              <a:ext cx="2658237" cy="27432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070981" y="5097145"/>
              <a:ext cx="4220463" cy="27432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195559" y="5097145"/>
              <a:ext cx="1160792" cy="27432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92556" y="5397398"/>
              <a:ext cx="1249807" cy="27432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646173" y="5397398"/>
              <a:ext cx="1385570" cy="27432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932810" y="5371490"/>
              <a:ext cx="1011555" cy="30480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831971" y="5397398"/>
              <a:ext cx="2628138" cy="27432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359016" y="5371490"/>
              <a:ext cx="263347" cy="30480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534658" y="5397398"/>
              <a:ext cx="968959" cy="27432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415530" y="5371490"/>
              <a:ext cx="260603" cy="30480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589266" y="5397398"/>
              <a:ext cx="1301369" cy="27432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790431" y="5397398"/>
              <a:ext cx="815124" cy="27432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503664" y="5397398"/>
              <a:ext cx="85344" cy="2743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5" y="166114"/>
            <a:ext cx="11628120" cy="6446520"/>
          </a:xfrm>
          <a:custGeom>
            <a:avLst/>
            <a:gdLst/>
            <a:ahLst/>
            <a:cxnLst/>
            <a:rect l="l" t="t" r="r" b="b"/>
            <a:pathLst>
              <a:path w="11628120" h="6446520">
                <a:moveTo>
                  <a:pt x="11628120" y="0"/>
                </a:moveTo>
                <a:lnTo>
                  <a:pt x="0" y="0"/>
                </a:lnTo>
                <a:lnTo>
                  <a:pt x="0" y="6446520"/>
                </a:lnTo>
                <a:lnTo>
                  <a:pt x="11628120" y="6446520"/>
                </a:lnTo>
                <a:lnTo>
                  <a:pt x="11628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89736" y="1318844"/>
            <a:ext cx="4617720" cy="1780539"/>
            <a:chOff x="789736" y="1318844"/>
            <a:chExt cx="4617720" cy="17805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0508" y="1318844"/>
              <a:ext cx="4457446" cy="2746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1809" y="1593850"/>
              <a:ext cx="2629027" cy="2743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1887" y="1784604"/>
              <a:ext cx="1762506" cy="5676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2161" y="1868170"/>
              <a:ext cx="1512697" cy="304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9736" y="2340610"/>
              <a:ext cx="4617466" cy="2743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5123" y="2531363"/>
              <a:ext cx="1747266" cy="5676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95397" y="2614625"/>
              <a:ext cx="1502410" cy="3051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43299" y="2531363"/>
              <a:ext cx="386334" cy="5676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03955" y="2614625"/>
              <a:ext cx="94487" cy="305104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583168" y="3086100"/>
            <a:ext cx="601979" cy="60198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384535" y="3031235"/>
            <a:ext cx="749807" cy="74980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66404" y="4328159"/>
            <a:ext cx="633983" cy="63398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66559" y="4364735"/>
            <a:ext cx="597407" cy="59740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847076" y="5317871"/>
            <a:ext cx="2187702" cy="213359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7915656" y="3982211"/>
            <a:ext cx="2016290" cy="213360"/>
            <a:chOff x="7915656" y="3982211"/>
            <a:chExt cx="2016290" cy="213360"/>
          </a:xfrm>
        </p:grpSpPr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15656" y="3982211"/>
              <a:ext cx="840231" cy="2133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71814" y="3982211"/>
              <a:ext cx="149351" cy="2133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46490" y="3982211"/>
              <a:ext cx="1185456" cy="213360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78446" y="5368162"/>
            <a:ext cx="466725" cy="21335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360786" y="4000449"/>
            <a:ext cx="879817" cy="213664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6652259" y="5614415"/>
            <a:ext cx="4963795" cy="277495"/>
            <a:chOff x="6652259" y="5614415"/>
            <a:chExt cx="4963795" cy="277495"/>
          </a:xfrm>
        </p:grpSpPr>
        <p:sp>
          <p:nvSpPr>
            <p:cNvPr id="43" name="object 43"/>
            <p:cNvSpPr/>
            <p:nvPr/>
          </p:nvSpPr>
          <p:spPr>
            <a:xfrm>
              <a:off x="6652259" y="5614415"/>
              <a:ext cx="4963795" cy="277495"/>
            </a:xfrm>
            <a:custGeom>
              <a:avLst/>
              <a:gdLst/>
              <a:ahLst/>
              <a:cxnLst/>
              <a:rect l="l" t="t" r="r" b="b"/>
              <a:pathLst>
                <a:path w="4963795" h="277495">
                  <a:moveTo>
                    <a:pt x="4963667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4963667" y="277368"/>
                  </a:lnTo>
                  <a:lnTo>
                    <a:pt x="4963667" y="0"/>
                  </a:lnTo>
                  <a:close/>
                </a:path>
              </a:pathLst>
            </a:custGeom>
            <a:solidFill>
              <a:srgbClr val="0D3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44969" y="5661355"/>
              <a:ext cx="1326642" cy="18288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05317" y="5661355"/>
              <a:ext cx="167640" cy="18288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55837" y="5661355"/>
              <a:ext cx="730161" cy="18288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12935" y="5661355"/>
              <a:ext cx="131064" cy="18288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78467" y="5661355"/>
              <a:ext cx="997673" cy="182880"/>
            </a:xfrm>
            <a:prstGeom prst="rect">
              <a:avLst/>
            </a:prstGeom>
          </p:spPr>
        </p:pic>
      </p:grpSp>
      <p:sp>
        <p:nvSpPr>
          <p:cNvPr id="50" name="object 50"/>
          <p:cNvSpPr/>
          <p:nvPr/>
        </p:nvSpPr>
        <p:spPr>
          <a:xfrm>
            <a:off x="1057655" y="5401055"/>
            <a:ext cx="4646930" cy="0"/>
          </a:xfrm>
          <a:custGeom>
            <a:avLst/>
            <a:gdLst/>
            <a:ahLst/>
            <a:cxnLst/>
            <a:rect l="l" t="t" r="r" b="b"/>
            <a:pathLst>
              <a:path w="4646930">
                <a:moveTo>
                  <a:pt x="0" y="0"/>
                </a:moveTo>
                <a:lnTo>
                  <a:pt x="46466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57655" y="5141976"/>
            <a:ext cx="4646930" cy="0"/>
          </a:xfrm>
          <a:custGeom>
            <a:avLst/>
            <a:gdLst/>
            <a:ahLst/>
            <a:cxnLst/>
            <a:rect l="l" t="t" r="r" b="b"/>
            <a:pathLst>
              <a:path w="4646930">
                <a:moveTo>
                  <a:pt x="0" y="0"/>
                </a:moveTo>
                <a:lnTo>
                  <a:pt x="46466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7655" y="4881371"/>
            <a:ext cx="4646930" cy="0"/>
          </a:xfrm>
          <a:custGeom>
            <a:avLst/>
            <a:gdLst/>
            <a:ahLst/>
            <a:cxnLst/>
            <a:rect l="l" t="t" r="r" b="b"/>
            <a:pathLst>
              <a:path w="4646930">
                <a:moveTo>
                  <a:pt x="0" y="0"/>
                </a:moveTo>
                <a:lnTo>
                  <a:pt x="46466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7655" y="4622291"/>
            <a:ext cx="4646930" cy="0"/>
          </a:xfrm>
          <a:custGeom>
            <a:avLst/>
            <a:gdLst/>
            <a:ahLst/>
            <a:cxnLst/>
            <a:rect l="l" t="t" r="r" b="b"/>
            <a:pathLst>
              <a:path w="4646930">
                <a:moveTo>
                  <a:pt x="0" y="0"/>
                </a:moveTo>
                <a:lnTo>
                  <a:pt x="46466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57655" y="4361688"/>
            <a:ext cx="4646930" cy="0"/>
          </a:xfrm>
          <a:custGeom>
            <a:avLst/>
            <a:gdLst/>
            <a:ahLst/>
            <a:cxnLst/>
            <a:rect l="l" t="t" r="r" b="b"/>
            <a:pathLst>
              <a:path w="4646930">
                <a:moveTo>
                  <a:pt x="0" y="0"/>
                </a:moveTo>
                <a:lnTo>
                  <a:pt x="46466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57655" y="4102608"/>
            <a:ext cx="4646930" cy="0"/>
          </a:xfrm>
          <a:custGeom>
            <a:avLst/>
            <a:gdLst/>
            <a:ahLst/>
            <a:cxnLst/>
            <a:rect l="l" t="t" r="r" b="b"/>
            <a:pathLst>
              <a:path w="4646930">
                <a:moveTo>
                  <a:pt x="0" y="0"/>
                </a:moveTo>
                <a:lnTo>
                  <a:pt x="46466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1057655" y="4405122"/>
            <a:ext cx="4646930" cy="1256538"/>
            <a:chOff x="1057655" y="4405122"/>
            <a:chExt cx="4646930" cy="1256538"/>
          </a:xfrm>
        </p:grpSpPr>
        <p:sp>
          <p:nvSpPr>
            <p:cNvPr id="57" name="object 57"/>
            <p:cNvSpPr/>
            <p:nvPr/>
          </p:nvSpPr>
          <p:spPr>
            <a:xfrm>
              <a:off x="1057655" y="5661660"/>
              <a:ext cx="4646930" cy="0"/>
            </a:xfrm>
            <a:custGeom>
              <a:avLst/>
              <a:gdLst/>
              <a:ahLst/>
              <a:cxnLst/>
              <a:rect l="l" t="t" r="r" b="b"/>
              <a:pathLst>
                <a:path w="4646930">
                  <a:moveTo>
                    <a:pt x="0" y="0"/>
                  </a:moveTo>
                  <a:lnTo>
                    <a:pt x="464667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51965" y="4405122"/>
              <a:ext cx="4258310" cy="1254760"/>
            </a:xfrm>
            <a:custGeom>
              <a:avLst/>
              <a:gdLst/>
              <a:ahLst/>
              <a:cxnLst/>
              <a:rect l="l" t="t" r="r" b="b"/>
              <a:pathLst>
                <a:path w="4258310" h="1254760">
                  <a:moveTo>
                    <a:pt x="0" y="1252727"/>
                  </a:moveTo>
                  <a:lnTo>
                    <a:pt x="387096" y="1248155"/>
                  </a:lnTo>
                  <a:lnTo>
                    <a:pt x="774191" y="1235964"/>
                  </a:lnTo>
                  <a:lnTo>
                    <a:pt x="1161288" y="1179575"/>
                  </a:lnTo>
                  <a:lnTo>
                    <a:pt x="1548384" y="768095"/>
                  </a:lnTo>
                  <a:lnTo>
                    <a:pt x="1935479" y="0"/>
                  </a:lnTo>
                  <a:lnTo>
                    <a:pt x="2322576" y="1248155"/>
                  </a:lnTo>
                  <a:lnTo>
                    <a:pt x="2709672" y="1254252"/>
                  </a:lnTo>
                  <a:lnTo>
                    <a:pt x="3096768" y="1242059"/>
                  </a:lnTo>
                  <a:lnTo>
                    <a:pt x="3483864" y="1229867"/>
                  </a:lnTo>
                  <a:lnTo>
                    <a:pt x="3870960" y="1202436"/>
                  </a:lnTo>
                  <a:lnTo>
                    <a:pt x="4258056" y="1114043"/>
                  </a:lnTo>
                </a:path>
              </a:pathLst>
            </a:custGeom>
            <a:ln w="28956">
              <a:solidFill>
                <a:srgbClr val="A393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12718" y="5100650"/>
              <a:ext cx="15240" cy="186055"/>
            </a:xfrm>
            <a:custGeom>
              <a:avLst/>
              <a:gdLst/>
              <a:ahLst/>
              <a:cxnLst/>
              <a:rect l="l" t="t" r="r" b="b"/>
              <a:pathLst>
                <a:path w="15239" h="186054">
                  <a:moveTo>
                    <a:pt x="7619" y="-4572"/>
                  </a:moveTo>
                  <a:lnTo>
                    <a:pt x="7619" y="190499"/>
                  </a:lnTo>
                </a:path>
              </a:pathLst>
            </a:custGeom>
            <a:ln w="2438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5" name="object 7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09548" y="5547055"/>
            <a:ext cx="164592" cy="213359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69365" y="5828017"/>
            <a:ext cx="699160" cy="335280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11401" y="5802553"/>
            <a:ext cx="240665" cy="235826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2134870" y="5827395"/>
            <a:ext cx="308610" cy="292735"/>
          </a:xfrm>
          <a:custGeom>
            <a:avLst/>
            <a:gdLst/>
            <a:ahLst/>
            <a:cxnLst/>
            <a:rect l="l" t="t" r="r" b="b"/>
            <a:pathLst>
              <a:path w="308610" h="292735">
                <a:moveTo>
                  <a:pt x="8890" y="196443"/>
                </a:moveTo>
                <a:lnTo>
                  <a:pt x="0" y="205270"/>
                </a:lnTo>
                <a:lnTo>
                  <a:pt x="51562" y="292493"/>
                </a:lnTo>
                <a:lnTo>
                  <a:pt x="60071" y="283971"/>
                </a:lnTo>
                <a:lnTo>
                  <a:pt x="48768" y="265239"/>
                </a:lnTo>
                <a:lnTo>
                  <a:pt x="58053" y="255930"/>
                </a:lnTo>
                <a:lnTo>
                  <a:pt x="42925" y="255930"/>
                </a:lnTo>
                <a:lnTo>
                  <a:pt x="25146" y="226783"/>
                </a:lnTo>
                <a:lnTo>
                  <a:pt x="23368" y="223900"/>
                </a:lnTo>
                <a:lnTo>
                  <a:pt x="21462" y="221005"/>
                </a:lnTo>
                <a:lnTo>
                  <a:pt x="17399" y="215214"/>
                </a:lnTo>
                <a:lnTo>
                  <a:pt x="15875" y="212953"/>
                </a:lnTo>
                <a:lnTo>
                  <a:pt x="14605" y="211302"/>
                </a:lnTo>
                <a:lnTo>
                  <a:pt x="14859" y="211010"/>
                </a:lnTo>
                <a:lnTo>
                  <a:pt x="33544" y="211010"/>
                </a:lnTo>
                <a:lnTo>
                  <a:pt x="8890" y="196443"/>
                </a:lnTo>
                <a:close/>
              </a:path>
              <a:path w="308610" h="292735">
                <a:moveTo>
                  <a:pt x="91281" y="245122"/>
                </a:moveTo>
                <a:lnTo>
                  <a:pt x="68834" y="245122"/>
                </a:lnTo>
                <a:lnTo>
                  <a:pt x="87503" y="256514"/>
                </a:lnTo>
                <a:lnTo>
                  <a:pt x="96138" y="247992"/>
                </a:lnTo>
                <a:lnTo>
                  <a:pt x="91281" y="245122"/>
                </a:lnTo>
                <a:close/>
              </a:path>
              <a:path w="308610" h="292735">
                <a:moveTo>
                  <a:pt x="33544" y="211010"/>
                </a:moveTo>
                <a:lnTo>
                  <a:pt x="14859" y="211010"/>
                </a:lnTo>
                <a:lnTo>
                  <a:pt x="16510" y="212229"/>
                </a:lnTo>
                <a:lnTo>
                  <a:pt x="18796" y="213855"/>
                </a:lnTo>
                <a:lnTo>
                  <a:pt x="24637" y="217868"/>
                </a:lnTo>
                <a:lnTo>
                  <a:pt x="27431" y="219748"/>
                </a:lnTo>
                <a:lnTo>
                  <a:pt x="59562" y="239382"/>
                </a:lnTo>
                <a:lnTo>
                  <a:pt x="42925" y="255930"/>
                </a:lnTo>
                <a:lnTo>
                  <a:pt x="58053" y="255930"/>
                </a:lnTo>
                <a:lnTo>
                  <a:pt x="68834" y="245122"/>
                </a:lnTo>
                <a:lnTo>
                  <a:pt x="91281" y="245122"/>
                </a:lnTo>
                <a:lnTo>
                  <a:pt x="33544" y="211010"/>
                </a:lnTo>
                <a:close/>
              </a:path>
              <a:path w="308610" h="292735">
                <a:moveTo>
                  <a:pt x="83693" y="156070"/>
                </a:moveTo>
                <a:lnTo>
                  <a:pt x="51054" y="188772"/>
                </a:lnTo>
                <a:lnTo>
                  <a:pt x="103124" y="240906"/>
                </a:lnTo>
                <a:lnTo>
                  <a:pt x="110871" y="233184"/>
                </a:lnTo>
                <a:lnTo>
                  <a:pt x="66040" y="188277"/>
                </a:lnTo>
                <a:lnTo>
                  <a:pt x="83185" y="171107"/>
                </a:lnTo>
                <a:lnTo>
                  <a:pt x="98748" y="171107"/>
                </a:lnTo>
                <a:lnTo>
                  <a:pt x="83693" y="156070"/>
                </a:lnTo>
                <a:close/>
              </a:path>
              <a:path w="308610" h="292735">
                <a:moveTo>
                  <a:pt x="98748" y="171107"/>
                </a:moveTo>
                <a:lnTo>
                  <a:pt x="83185" y="171107"/>
                </a:lnTo>
                <a:lnTo>
                  <a:pt x="128016" y="216014"/>
                </a:lnTo>
                <a:lnTo>
                  <a:pt x="135890" y="208203"/>
                </a:lnTo>
                <a:lnTo>
                  <a:pt x="98748" y="171107"/>
                </a:lnTo>
                <a:close/>
              </a:path>
              <a:path w="308610" h="292735">
                <a:moveTo>
                  <a:pt x="101981" y="137566"/>
                </a:moveTo>
                <a:lnTo>
                  <a:pt x="96266" y="143408"/>
                </a:lnTo>
                <a:lnTo>
                  <a:pt x="166243" y="213486"/>
                </a:lnTo>
                <a:lnTo>
                  <a:pt x="173862" y="205866"/>
                </a:lnTo>
                <a:lnTo>
                  <a:pt x="152273" y="184264"/>
                </a:lnTo>
                <a:lnTo>
                  <a:pt x="156489" y="184264"/>
                </a:lnTo>
                <a:lnTo>
                  <a:pt x="158242" y="183997"/>
                </a:lnTo>
                <a:lnTo>
                  <a:pt x="160909" y="182943"/>
                </a:lnTo>
                <a:lnTo>
                  <a:pt x="163703" y="181876"/>
                </a:lnTo>
                <a:lnTo>
                  <a:pt x="166116" y="180301"/>
                </a:lnTo>
                <a:lnTo>
                  <a:pt x="168275" y="178206"/>
                </a:lnTo>
                <a:lnTo>
                  <a:pt x="170031" y="176428"/>
                </a:lnTo>
                <a:lnTo>
                  <a:pt x="153035" y="176428"/>
                </a:lnTo>
                <a:lnTo>
                  <a:pt x="145161" y="175348"/>
                </a:lnTo>
                <a:lnTo>
                  <a:pt x="116205" y="146189"/>
                </a:lnTo>
                <a:lnTo>
                  <a:pt x="115780" y="141630"/>
                </a:lnTo>
                <a:lnTo>
                  <a:pt x="107696" y="141630"/>
                </a:lnTo>
                <a:lnTo>
                  <a:pt x="101981" y="137566"/>
                </a:lnTo>
                <a:close/>
              </a:path>
              <a:path w="308610" h="292735">
                <a:moveTo>
                  <a:pt x="156489" y="184264"/>
                </a:moveTo>
                <a:lnTo>
                  <a:pt x="152273" y="184264"/>
                </a:lnTo>
                <a:lnTo>
                  <a:pt x="155321" y="184442"/>
                </a:lnTo>
                <a:lnTo>
                  <a:pt x="156489" y="184264"/>
                </a:lnTo>
                <a:close/>
              </a:path>
              <a:path w="308610" h="292735">
                <a:moveTo>
                  <a:pt x="150721" y="127711"/>
                </a:moveTo>
                <a:lnTo>
                  <a:pt x="126111" y="127711"/>
                </a:lnTo>
                <a:lnTo>
                  <a:pt x="133731" y="128409"/>
                </a:lnTo>
                <a:lnTo>
                  <a:pt x="137922" y="130809"/>
                </a:lnTo>
                <a:lnTo>
                  <a:pt x="161290" y="154190"/>
                </a:lnTo>
                <a:lnTo>
                  <a:pt x="163703" y="158203"/>
                </a:lnTo>
                <a:lnTo>
                  <a:pt x="163956" y="161874"/>
                </a:lnTo>
                <a:lnTo>
                  <a:pt x="164337" y="165544"/>
                </a:lnTo>
                <a:lnTo>
                  <a:pt x="162813" y="169011"/>
                </a:lnTo>
                <a:lnTo>
                  <a:pt x="156463" y="175221"/>
                </a:lnTo>
                <a:lnTo>
                  <a:pt x="153035" y="176428"/>
                </a:lnTo>
                <a:lnTo>
                  <a:pt x="170031" y="176428"/>
                </a:lnTo>
                <a:lnTo>
                  <a:pt x="173355" y="173062"/>
                </a:lnTo>
                <a:lnTo>
                  <a:pt x="175641" y="167347"/>
                </a:lnTo>
                <a:lnTo>
                  <a:pt x="174625" y="154787"/>
                </a:lnTo>
                <a:lnTo>
                  <a:pt x="171323" y="148412"/>
                </a:lnTo>
                <a:lnTo>
                  <a:pt x="161352" y="138417"/>
                </a:lnTo>
                <a:lnTo>
                  <a:pt x="150721" y="127711"/>
                </a:lnTo>
                <a:close/>
              </a:path>
              <a:path w="308610" h="292735">
                <a:moveTo>
                  <a:pt x="169037" y="71640"/>
                </a:moveTo>
                <a:lnTo>
                  <a:pt x="163068" y="74294"/>
                </a:lnTo>
                <a:lnTo>
                  <a:pt x="157480" y="79730"/>
                </a:lnTo>
                <a:lnTo>
                  <a:pt x="152146" y="85128"/>
                </a:lnTo>
                <a:lnTo>
                  <a:pt x="149606" y="91020"/>
                </a:lnTo>
                <a:lnTo>
                  <a:pt x="149719" y="96710"/>
                </a:lnTo>
                <a:lnTo>
                  <a:pt x="175387" y="132549"/>
                </a:lnTo>
                <a:lnTo>
                  <a:pt x="200660" y="142227"/>
                </a:lnTo>
                <a:lnTo>
                  <a:pt x="206502" y="139674"/>
                </a:lnTo>
                <a:lnTo>
                  <a:pt x="211962" y="134340"/>
                </a:lnTo>
                <a:lnTo>
                  <a:pt x="215187" y="131025"/>
                </a:lnTo>
                <a:lnTo>
                  <a:pt x="198119" y="131025"/>
                </a:lnTo>
                <a:lnTo>
                  <a:pt x="191135" y="130632"/>
                </a:lnTo>
                <a:lnTo>
                  <a:pt x="187325" y="128562"/>
                </a:lnTo>
                <a:lnTo>
                  <a:pt x="178562" y="119875"/>
                </a:lnTo>
                <a:lnTo>
                  <a:pt x="185009" y="113436"/>
                </a:lnTo>
                <a:lnTo>
                  <a:pt x="172212" y="113436"/>
                </a:lnTo>
                <a:lnTo>
                  <a:pt x="166878" y="108178"/>
                </a:lnTo>
                <a:lnTo>
                  <a:pt x="163068" y="104254"/>
                </a:lnTo>
                <a:lnTo>
                  <a:pt x="161036" y="100507"/>
                </a:lnTo>
                <a:lnTo>
                  <a:pt x="160528" y="93383"/>
                </a:lnTo>
                <a:lnTo>
                  <a:pt x="161925" y="90093"/>
                </a:lnTo>
                <a:lnTo>
                  <a:pt x="168148" y="83896"/>
                </a:lnTo>
                <a:lnTo>
                  <a:pt x="171577" y="82397"/>
                </a:lnTo>
                <a:lnTo>
                  <a:pt x="195689" y="82397"/>
                </a:lnTo>
                <a:lnTo>
                  <a:pt x="194310" y="81013"/>
                </a:lnTo>
                <a:lnTo>
                  <a:pt x="188087" y="74993"/>
                </a:lnTo>
                <a:lnTo>
                  <a:pt x="181863" y="71920"/>
                </a:lnTo>
                <a:lnTo>
                  <a:pt x="169037" y="71640"/>
                </a:lnTo>
                <a:close/>
              </a:path>
              <a:path w="308610" h="292735">
                <a:moveTo>
                  <a:pt x="124332" y="116547"/>
                </a:moveTo>
                <a:lnTo>
                  <a:pt x="107202" y="138633"/>
                </a:lnTo>
                <a:lnTo>
                  <a:pt x="107696" y="141630"/>
                </a:lnTo>
                <a:lnTo>
                  <a:pt x="115780" y="141630"/>
                </a:lnTo>
                <a:lnTo>
                  <a:pt x="115569" y="138417"/>
                </a:lnTo>
                <a:lnTo>
                  <a:pt x="116840" y="135077"/>
                </a:lnTo>
                <a:lnTo>
                  <a:pt x="119634" y="132295"/>
                </a:lnTo>
                <a:lnTo>
                  <a:pt x="122681" y="129120"/>
                </a:lnTo>
                <a:lnTo>
                  <a:pt x="126111" y="127711"/>
                </a:lnTo>
                <a:lnTo>
                  <a:pt x="150721" y="127711"/>
                </a:lnTo>
                <a:lnTo>
                  <a:pt x="143763" y="120916"/>
                </a:lnTo>
                <a:lnTo>
                  <a:pt x="137160" y="117462"/>
                </a:lnTo>
                <a:lnTo>
                  <a:pt x="124332" y="116547"/>
                </a:lnTo>
                <a:close/>
              </a:path>
              <a:path w="308610" h="292735">
                <a:moveTo>
                  <a:pt x="213232" y="98564"/>
                </a:moveTo>
                <a:lnTo>
                  <a:pt x="205486" y="106286"/>
                </a:lnTo>
                <a:lnTo>
                  <a:pt x="208422" y="110045"/>
                </a:lnTo>
                <a:lnTo>
                  <a:pt x="209778" y="113436"/>
                </a:lnTo>
                <a:lnTo>
                  <a:pt x="209550" y="119976"/>
                </a:lnTo>
                <a:lnTo>
                  <a:pt x="207772" y="123240"/>
                </a:lnTo>
                <a:lnTo>
                  <a:pt x="204469" y="126517"/>
                </a:lnTo>
                <a:lnTo>
                  <a:pt x="201422" y="129590"/>
                </a:lnTo>
                <a:lnTo>
                  <a:pt x="198119" y="131025"/>
                </a:lnTo>
                <a:lnTo>
                  <a:pt x="215187" y="131025"/>
                </a:lnTo>
                <a:lnTo>
                  <a:pt x="220690" y="110489"/>
                </a:lnTo>
                <a:lnTo>
                  <a:pt x="218312" y="104520"/>
                </a:lnTo>
                <a:lnTo>
                  <a:pt x="213232" y="98564"/>
                </a:lnTo>
                <a:close/>
              </a:path>
              <a:path w="308610" h="292735">
                <a:moveTo>
                  <a:pt x="195689" y="82397"/>
                </a:moveTo>
                <a:lnTo>
                  <a:pt x="171577" y="82397"/>
                </a:lnTo>
                <a:lnTo>
                  <a:pt x="178816" y="82727"/>
                </a:lnTo>
                <a:lnTo>
                  <a:pt x="182499" y="84759"/>
                </a:lnTo>
                <a:lnTo>
                  <a:pt x="191769" y="93903"/>
                </a:lnTo>
                <a:lnTo>
                  <a:pt x="172212" y="113436"/>
                </a:lnTo>
                <a:lnTo>
                  <a:pt x="185009" y="113436"/>
                </a:lnTo>
                <a:lnTo>
                  <a:pt x="205867" y="92608"/>
                </a:lnTo>
                <a:lnTo>
                  <a:pt x="195689" y="82397"/>
                </a:lnTo>
                <a:close/>
              </a:path>
              <a:path w="308610" h="292735">
                <a:moveTo>
                  <a:pt x="219456" y="20396"/>
                </a:moveTo>
                <a:lnTo>
                  <a:pt x="190754" y="49034"/>
                </a:lnTo>
                <a:lnTo>
                  <a:pt x="195706" y="54127"/>
                </a:lnTo>
                <a:lnTo>
                  <a:pt x="200532" y="59258"/>
                </a:lnTo>
                <a:lnTo>
                  <a:pt x="205231" y="64427"/>
                </a:lnTo>
                <a:lnTo>
                  <a:pt x="210057" y="69595"/>
                </a:lnTo>
                <a:lnTo>
                  <a:pt x="214375" y="74498"/>
                </a:lnTo>
                <a:lnTo>
                  <a:pt x="218312" y="79159"/>
                </a:lnTo>
                <a:lnTo>
                  <a:pt x="222885" y="84188"/>
                </a:lnTo>
                <a:lnTo>
                  <a:pt x="226060" y="88696"/>
                </a:lnTo>
                <a:lnTo>
                  <a:pt x="228092" y="92709"/>
                </a:lnTo>
                <a:lnTo>
                  <a:pt x="230250" y="96710"/>
                </a:lnTo>
                <a:lnTo>
                  <a:pt x="229869" y="100126"/>
                </a:lnTo>
                <a:lnTo>
                  <a:pt x="227203" y="102971"/>
                </a:lnTo>
                <a:lnTo>
                  <a:pt x="234823" y="110489"/>
                </a:lnTo>
                <a:lnTo>
                  <a:pt x="239649" y="105638"/>
                </a:lnTo>
                <a:lnTo>
                  <a:pt x="241294" y="100126"/>
                </a:lnTo>
                <a:lnTo>
                  <a:pt x="238506" y="87934"/>
                </a:lnTo>
                <a:lnTo>
                  <a:pt x="234315" y="80860"/>
                </a:lnTo>
                <a:lnTo>
                  <a:pt x="227203" y="72834"/>
                </a:lnTo>
                <a:lnTo>
                  <a:pt x="224409" y="69456"/>
                </a:lnTo>
                <a:lnTo>
                  <a:pt x="220853" y="65531"/>
                </a:lnTo>
                <a:lnTo>
                  <a:pt x="216916" y="61048"/>
                </a:lnTo>
                <a:lnTo>
                  <a:pt x="212852" y="56565"/>
                </a:lnTo>
                <a:lnTo>
                  <a:pt x="209042" y="52463"/>
                </a:lnTo>
                <a:lnTo>
                  <a:pt x="205486" y="48742"/>
                </a:lnTo>
                <a:lnTo>
                  <a:pt x="218948" y="35344"/>
                </a:lnTo>
                <a:lnTo>
                  <a:pt x="234385" y="35344"/>
                </a:lnTo>
                <a:lnTo>
                  <a:pt x="219456" y="20396"/>
                </a:lnTo>
                <a:close/>
              </a:path>
              <a:path w="308610" h="292735">
                <a:moveTo>
                  <a:pt x="234385" y="35344"/>
                </a:moveTo>
                <a:lnTo>
                  <a:pt x="218948" y="35344"/>
                </a:lnTo>
                <a:lnTo>
                  <a:pt x="263779" y="80251"/>
                </a:lnTo>
                <a:lnTo>
                  <a:pt x="271525" y="72529"/>
                </a:lnTo>
                <a:lnTo>
                  <a:pt x="234385" y="35344"/>
                </a:lnTo>
                <a:close/>
              </a:path>
              <a:path w="308610" h="292735">
                <a:moveTo>
                  <a:pt x="239775" y="0"/>
                </a:moveTo>
                <a:lnTo>
                  <a:pt x="232029" y="7721"/>
                </a:lnTo>
                <a:lnTo>
                  <a:pt x="284225" y="59867"/>
                </a:lnTo>
                <a:lnTo>
                  <a:pt x="299162" y="44919"/>
                </a:lnTo>
                <a:lnTo>
                  <a:pt x="284734" y="44919"/>
                </a:lnTo>
                <a:lnTo>
                  <a:pt x="264922" y="25171"/>
                </a:lnTo>
                <a:lnTo>
                  <a:pt x="272213" y="17945"/>
                </a:lnTo>
                <a:lnTo>
                  <a:pt x="257810" y="17945"/>
                </a:lnTo>
                <a:lnTo>
                  <a:pt x="239775" y="0"/>
                </a:lnTo>
                <a:close/>
              </a:path>
              <a:path w="308610" h="292735">
                <a:moveTo>
                  <a:pt x="304098" y="12331"/>
                </a:moveTo>
                <a:lnTo>
                  <a:pt x="286512" y="12331"/>
                </a:lnTo>
                <a:lnTo>
                  <a:pt x="289813" y="13779"/>
                </a:lnTo>
                <a:lnTo>
                  <a:pt x="292862" y="16738"/>
                </a:lnTo>
                <a:lnTo>
                  <a:pt x="295921" y="19926"/>
                </a:lnTo>
                <a:lnTo>
                  <a:pt x="297434" y="23253"/>
                </a:lnTo>
                <a:lnTo>
                  <a:pt x="297434" y="30340"/>
                </a:lnTo>
                <a:lnTo>
                  <a:pt x="296037" y="33578"/>
                </a:lnTo>
                <a:lnTo>
                  <a:pt x="293116" y="36487"/>
                </a:lnTo>
                <a:lnTo>
                  <a:pt x="284734" y="44919"/>
                </a:lnTo>
                <a:lnTo>
                  <a:pt x="299162" y="44919"/>
                </a:lnTo>
                <a:lnTo>
                  <a:pt x="300863" y="43218"/>
                </a:lnTo>
                <a:lnTo>
                  <a:pt x="305688" y="38214"/>
                </a:lnTo>
                <a:lnTo>
                  <a:pt x="308229" y="32550"/>
                </a:lnTo>
                <a:lnTo>
                  <a:pt x="308344" y="19900"/>
                </a:lnTo>
                <a:lnTo>
                  <a:pt x="305816" y="14122"/>
                </a:lnTo>
                <a:lnTo>
                  <a:pt x="304098" y="12331"/>
                </a:lnTo>
                <a:close/>
              </a:path>
              <a:path w="308610" h="292735">
                <a:moveTo>
                  <a:pt x="289813" y="1422"/>
                </a:moveTo>
                <a:lnTo>
                  <a:pt x="277368" y="1689"/>
                </a:lnTo>
                <a:lnTo>
                  <a:pt x="271653" y="4178"/>
                </a:lnTo>
                <a:lnTo>
                  <a:pt x="266700" y="9016"/>
                </a:lnTo>
                <a:lnTo>
                  <a:pt x="257810" y="17945"/>
                </a:lnTo>
                <a:lnTo>
                  <a:pt x="272213" y="17945"/>
                </a:lnTo>
                <a:lnTo>
                  <a:pt x="276352" y="13893"/>
                </a:lnTo>
                <a:lnTo>
                  <a:pt x="279527" y="12445"/>
                </a:lnTo>
                <a:lnTo>
                  <a:pt x="286512" y="12331"/>
                </a:lnTo>
                <a:lnTo>
                  <a:pt x="304098" y="12331"/>
                </a:lnTo>
                <a:lnTo>
                  <a:pt x="300736" y="8826"/>
                </a:lnTo>
                <a:lnTo>
                  <a:pt x="295529" y="3848"/>
                </a:lnTo>
                <a:lnTo>
                  <a:pt x="289813" y="1422"/>
                </a:lnTo>
                <a:close/>
              </a:path>
            </a:pathLst>
          </a:custGeom>
          <a:solidFill>
            <a:srgbClr val="213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object 8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621660" y="5792342"/>
            <a:ext cx="212597" cy="210210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963545" y="5828436"/>
            <a:ext cx="253099" cy="219328"/>
          </a:xfrm>
          <a:prstGeom prst="rect">
            <a:avLst/>
          </a:prstGeom>
        </p:spPr>
      </p:pic>
      <p:grpSp>
        <p:nvGrpSpPr>
          <p:cNvPr id="92" name="object 92"/>
          <p:cNvGrpSpPr/>
          <p:nvPr/>
        </p:nvGrpSpPr>
        <p:grpSpPr>
          <a:xfrm>
            <a:off x="1369441" y="3268979"/>
            <a:ext cx="3564890" cy="609600"/>
            <a:chOff x="1369441" y="3268979"/>
            <a:chExt cx="3564890" cy="609600"/>
          </a:xfrm>
        </p:grpSpPr>
        <p:pic>
          <p:nvPicPr>
            <p:cNvPr id="93" name="object 9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69441" y="3268979"/>
              <a:ext cx="3564890" cy="30480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11045" y="3573779"/>
              <a:ext cx="2281809" cy="304800"/>
            </a:xfrm>
            <a:prstGeom prst="rect">
              <a:avLst/>
            </a:prstGeom>
          </p:spPr>
        </p:pic>
      </p:grpSp>
      <p:sp>
        <p:nvSpPr>
          <p:cNvPr id="95" name="object 95"/>
          <p:cNvSpPr/>
          <p:nvPr/>
        </p:nvSpPr>
        <p:spPr>
          <a:xfrm>
            <a:off x="461772" y="1211580"/>
            <a:ext cx="5226050" cy="1831975"/>
          </a:xfrm>
          <a:custGeom>
            <a:avLst/>
            <a:gdLst/>
            <a:ahLst/>
            <a:cxnLst/>
            <a:rect l="l" t="t" r="r" b="b"/>
            <a:pathLst>
              <a:path w="5226050" h="1831975">
                <a:moveTo>
                  <a:pt x="0" y="305308"/>
                </a:moveTo>
                <a:lnTo>
                  <a:pt x="3995" y="255775"/>
                </a:lnTo>
                <a:lnTo>
                  <a:pt x="15564" y="208792"/>
                </a:lnTo>
                <a:lnTo>
                  <a:pt x="34077" y="164984"/>
                </a:lnTo>
                <a:lnTo>
                  <a:pt x="58906" y="124980"/>
                </a:lnTo>
                <a:lnTo>
                  <a:pt x="89422" y="89408"/>
                </a:lnTo>
                <a:lnTo>
                  <a:pt x="124996" y="58895"/>
                </a:lnTo>
                <a:lnTo>
                  <a:pt x="165000" y="34070"/>
                </a:lnTo>
                <a:lnTo>
                  <a:pt x="208806" y="15561"/>
                </a:lnTo>
                <a:lnTo>
                  <a:pt x="255785" y="3994"/>
                </a:lnTo>
                <a:lnTo>
                  <a:pt x="305308" y="0"/>
                </a:lnTo>
                <a:lnTo>
                  <a:pt x="4920488" y="0"/>
                </a:lnTo>
                <a:lnTo>
                  <a:pt x="4970020" y="3994"/>
                </a:lnTo>
                <a:lnTo>
                  <a:pt x="5017003" y="15561"/>
                </a:lnTo>
                <a:lnTo>
                  <a:pt x="5060811" y="34070"/>
                </a:lnTo>
                <a:lnTo>
                  <a:pt x="5100815" y="58895"/>
                </a:lnTo>
                <a:lnTo>
                  <a:pt x="5136387" y="89408"/>
                </a:lnTo>
                <a:lnTo>
                  <a:pt x="5166900" y="124980"/>
                </a:lnTo>
                <a:lnTo>
                  <a:pt x="5191725" y="164984"/>
                </a:lnTo>
                <a:lnTo>
                  <a:pt x="5210234" y="208792"/>
                </a:lnTo>
                <a:lnTo>
                  <a:pt x="5221801" y="255775"/>
                </a:lnTo>
                <a:lnTo>
                  <a:pt x="5225795" y="305308"/>
                </a:lnTo>
                <a:lnTo>
                  <a:pt x="5225795" y="1526540"/>
                </a:lnTo>
                <a:lnTo>
                  <a:pt x="5221801" y="1576072"/>
                </a:lnTo>
                <a:lnTo>
                  <a:pt x="5210234" y="1623055"/>
                </a:lnTo>
                <a:lnTo>
                  <a:pt x="5191725" y="1666863"/>
                </a:lnTo>
                <a:lnTo>
                  <a:pt x="5166900" y="1706867"/>
                </a:lnTo>
                <a:lnTo>
                  <a:pt x="5136387" y="1742439"/>
                </a:lnTo>
                <a:lnTo>
                  <a:pt x="5100815" y="1772952"/>
                </a:lnTo>
                <a:lnTo>
                  <a:pt x="5060811" y="1797777"/>
                </a:lnTo>
                <a:lnTo>
                  <a:pt x="5017003" y="1816286"/>
                </a:lnTo>
                <a:lnTo>
                  <a:pt x="4970020" y="1827853"/>
                </a:lnTo>
                <a:lnTo>
                  <a:pt x="4920488" y="1831848"/>
                </a:lnTo>
                <a:lnTo>
                  <a:pt x="305308" y="1831848"/>
                </a:lnTo>
                <a:lnTo>
                  <a:pt x="255785" y="1827853"/>
                </a:lnTo>
                <a:lnTo>
                  <a:pt x="208806" y="1816286"/>
                </a:lnTo>
                <a:lnTo>
                  <a:pt x="165000" y="1797777"/>
                </a:lnTo>
                <a:lnTo>
                  <a:pt x="124996" y="1772952"/>
                </a:lnTo>
                <a:lnTo>
                  <a:pt x="89422" y="1742439"/>
                </a:lnTo>
                <a:lnTo>
                  <a:pt x="58906" y="1706867"/>
                </a:lnTo>
                <a:lnTo>
                  <a:pt x="34077" y="1666863"/>
                </a:lnTo>
                <a:lnTo>
                  <a:pt x="15564" y="1623055"/>
                </a:lnTo>
                <a:lnTo>
                  <a:pt x="3995" y="1576072"/>
                </a:lnTo>
                <a:lnTo>
                  <a:pt x="0" y="1526540"/>
                </a:lnTo>
                <a:lnTo>
                  <a:pt x="0" y="305308"/>
                </a:lnTo>
                <a:close/>
              </a:path>
            </a:pathLst>
          </a:custGeom>
          <a:ln w="12192">
            <a:solidFill>
              <a:srgbClr val="2139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6150864" y="1120139"/>
            <a:ext cx="5471160" cy="408940"/>
            <a:chOff x="6150864" y="1120139"/>
            <a:chExt cx="5471160" cy="408940"/>
          </a:xfrm>
        </p:grpSpPr>
        <p:sp>
          <p:nvSpPr>
            <p:cNvPr id="97" name="object 97"/>
            <p:cNvSpPr/>
            <p:nvPr/>
          </p:nvSpPr>
          <p:spPr>
            <a:xfrm>
              <a:off x="6150864" y="1120139"/>
              <a:ext cx="2722245" cy="408940"/>
            </a:xfrm>
            <a:custGeom>
              <a:avLst/>
              <a:gdLst/>
              <a:ahLst/>
              <a:cxnLst/>
              <a:rect l="l" t="t" r="r" b="b"/>
              <a:pathLst>
                <a:path w="2722245" h="408940">
                  <a:moveTo>
                    <a:pt x="2653791" y="0"/>
                  </a:moveTo>
                  <a:lnTo>
                    <a:pt x="68072" y="0"/>
                  </a:lnTo>
                  <a:lnTo>
                    <a:pt x="41576" y="5349"/>
                  </a:lnTo>
                  <a:lnTo>
                    <a:pt x="19938" y="19938"/>
                  </a:lnTo>
                  <a:lnTo>
                    <a:pt x="5349" y="41576"/>
                  </a:lnTo>
                  <a:lnTo>
                    <a:pt x="0" y="68072"/>
                  </a:lnTo>
                  <a:lnTo>
                    <a:pt x="0" y="340360"/>
                  </a:lnTo>
                  <a:lnTo>
                    <a:pt x="5349" y="366855"/>
                  </a:lnTo>
                  <a:lnTo>
                    <a:pt x="19938" y="388493"/>
                  </a:lnTo>
                  <a:lnTo>
                    <a:pt x="41576" y="403082"/>
                  </a:lnTo>
                  <a:lnTo>
                    <a:pt x="68072" y="408432"/>
                  </a:lnTo>
                  <a:lnTo>
                    <a:pt x="2653791" y="408432"/>
                  </a:lnTo>
                  <a:lnTo>
                    <a:pt x="2680287" y="403082"/>
                  </a:lnTo>
                  <a:lnTo>
                    <a:pt x="2701925" y="388493"/>
                  </a:lnTo>
                  <a:lnTo>
                    <a:pt x="2716514" y="366855"/>
                  </a:lnTo>
                  <a:lnTo>
                    <a:pt x="2721864" y="340360"/>
                  </a:lnTo>
                  <a:lnTo>
                    <a:pt x="2721864" y="68072"/>
                  </a:lnTo>
                  <a:lnTo>
                    <a:pt x="2716514" y="41576"/>
                  </a:lnTo>
                  <a:lnTo>
                    <a:pt x="2701925" y="19938"/>
                  </a:lnTo>
                  <a:lnTo>
                    <a:pt x="2680287" y="5349"/>
                  </a:lnTo>
                  <a:lnTo>
                    <a:pt x="2653791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61988" y="1186306"/>
              <a:ext cx="1599565" cy="274320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8907780" y="1120139"/>
              <a:ext cx="2714625" cy="408940"/>
            </a:xfrm>
            <a:custGeom>
              <a:avLst/>
              <a:gdLst/>
              <a:ahLst/>
              <a:cxnLst/>
              <a:rect l="l" t="t" r="r" b="b"/>
              <a:pathLst>
                <a:path w="2714625" h="408940">
                  <a:moveTo>
                    <a:pt x="2646172" y="0"/>
                  </a:moveTo>
                  <a:lnTo>
                    <a:pt x="68072" y="0"/>
                  </a:lnTo>
                  <a:lnTo>
                    <a:pt x="41576" y="5349"/>
                  </a:lnTo>
                  <a:lnTo>
                    <a:pt x="19938" y="19938"/>
                  </a:lnTo>
                  <a:lnTo>
                    <a:pt x="5349" y="41576"/>
                  </a:lnTo>
                  <a:lnTo>
                    <a:pt x="0" y="68072"/>
                  </a:lnTo>
                  <a:lnTo>
                    <a:pt x="0" y="340360"/>
                  </a:lnTo>
                  <a:lnTo>
                    <a:pt x="5349" y="366855"/>
                  </a:lnTo>
                  <a:lnTo>
                    <a:pt x="19938" y="388493"/>
                  </a:lnTo>
                  <a:lnTo>
                    <a:pt x="41576" y="403082"/>
                  </a:lnTo>
                  <a:lnTo>
                    <a:pt x="68072" y="408432"/>
                  </a:lnTo>
                  <a:lnTo>
                    <a:pt x="2646172" y="408432"/>
                  </a:lnTo>
                  <a:lnTo>
                    <a:pt x="2672667" y="403082"/>
                  </a:lnTo>
                  <a:lnTo>
                    <a:pt x="2694305" y="388493"/>
                  </a:lnTo>
                  <a:lnTo>
                    <a:pt x="2708894" y="366855"/>
                  </a:lnTo>
                  <a:lnTo>
                    <a:pt x="2714244" y="340360"/>
                  </a:lnTo>
                  <a:lnTo>
                    <a:pt x="2714244" y="68072"/>
                  </a:lnTo>
                  <a:lnTo>
                    <a:pt x="2708894" y="41576"/>
                  </a:lnTo>
                  <a:lnTo>
                    <a:pt x="2694305" y="19938"/>
                  </a:lnTo>
                  <a:lnTo>
                    <a:pt x="2672667" y="5349"/>
                  </a:lnTo>
                  <a:lnTo>
                    <a:pt x="2646172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240012" y="1186306"/>
              <a:ext cx="2154174" cy="274320"/>
            </a:xfrm>
            <a:prstGeom prst="rect">
              <a:avLst/>
            </a:prstGeom>
          </p:spPr>
        </p:pic>
      </p:grpSp>
      <p:pic>
        <p:nvPicPr>
          <p:cNvPr id="103" name="object 10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774179" y="1641932"/>
            <a:ext cx="1629282" cy="274624"/>
          </a:xfrm>
          <a:prstGeom prst="rect">
            <a:avLst/>
          </a:prstGeom>
        </p:spPr>
      </p:pic>
      <p:grpSp>
        <p:nvGrpSpPr>
          <p:cNvPr id="105" name="object 105"/>
          <p:cNvGrpSpPr/>
          <p:nvPr/>
        </p:nvGrpSpPr>
        <p:grpSpPr>
          <a:xfrm>
            <a:off x="6201638" y="1599071"/>
            <a:ext cx="2715895" cy="779145"/>
            <a:chOff x="6156959" y="2246376"/>
            <a:chExt cx="2715895" cy="779145"/>
          </a:xfrm>
        </p:grpSpPr>
        <p:sp>
          <p:nvSpPr>
            <p:cNvPr id="106" name="object 106"/>
            <p:cNvSpPr/>
            <p:nvPr/>
          </p:nvSpPr>
          <p:spPr>
            <a:xfrm>
              <a:off x="6156959" y="2246376"/>
              <a:ext cx="2708275" cy="368935"/>
            </a:xfrm>
            <a:custGeom>
              <a:avLst/>
              <a:gdLst/>
              <a:ahLst/>
              <a:cxnLst/>
              <a:rect l="l" t="t" r="r" b="b"/>
              <a:pathLst>
                <a:path w="2708275" h="368935">
                  <a:moveTo>
                    <a:pt x="2646680" y="0"/>
                  </a:moveTo>
                  <a:lnTo>
                    <a:pt x="61467" y="0"/>
                  </a:lnTo>
                  <a:lnTo>
                    <a:pt x="37558" y="4835"/>
                  </a:lnTo>
                  <a:lnTo>
                    <a:pt x="18018" y="18018"/>
                  </a:lnTo>
                  <a:lnTo>
                    <a:pt x="4835" y="37558"/>
                  </a:lnTo>
                  <a:lnTo>
                    <a:pt x="0" y="61468"/>
                  </a:lnTo>
                  <a:lnTo>
                    <a:pt x="0" y="307339"/>
                  </a:lnTo>
                  <a:lnTo>
                    <a:pt x="4835" y="331249"/>
                  </a:lnTo>
                  <a:lnTo>
                    <a:pt x="18018" y="350789"/>
                  </a:lnTo>
                  <a:lnTo>
                    <a:pt x="37558" y="363972"/>
                  </a:lnTo>
                  <a:lnTo>
                    <a:pt x="61467" y="368808"/>
                  </a:lnTo>
                  <a:lnTo>
                    <a:pt x="2646680" y="368808"/>
                  </a:lnTo>
                  <a:lnTo>
                    <a:pt x="2670589" y="363972"/>
                  </a:lnTo>
                  <a:lnTo>
                    <a:pt x="2690129" y="350789"/>
                  </a:lnTo>
                  <a:lnTo>
                    <a:pt x="2703312" y="331249"/>
                  </a:lnTo>
                  <a:lnTo>
                    <a:pt x="2708147" y="307339"/>
                  </a:lnTo>
                  <a:lnTo>
                    <a:pt x="2708147" y="61468"/>
                  </a:lnTo>
                  <a:lnTo>
                    <a:pt x="2703312" y="37558"/>
                  </a:lnTo>
                  <a:lnTo>
                    <a:pt x="2690129" y="18018"/>
                  </a:lnTo>
                  <a:lnTo>
                    <a:pt x="2670589" y="4835"/>
                  </a:lnTo>
                  <a:lnTo>
                    <a:pt x="2646680" y="0"/>
                  </a:lnTo>
                  <a:close/>
                </a:path>
              </a:pathLst>
            </a:custGeom>
            <a:solidFill>
              <a:srgbClr val="A39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73113" y="2294255"/>
              <a:ext cx="2380615" cy="274320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6156959" y="2659380"/>
              <a:ext cx="2715895" cy="365760"/>
            </a:xfrm>
            <a:custGeom>
              <a:avLst/>
              <a:gdLst/>
              <a:ahLst/>
              <a:cxnLst/>
              <a:rect l="l" t="t" r="r" b="b"/>
              <a:pathLst>
                <a:path w="2715895" h="365760">
                  <a:moveTo>
                    <a:pt x="2654808" y="0"/>
                  </a:moveTo>
                  <a:lnTo>
                    <a:pt x="60960" y="0"/>
                  </a:lnTo>
                  <a:lnTo>
                    <a:pt x="37236" y="4792"/>
                  </a:lnTo>
                  <a:lnTo>
                    <a:pt x="17859" y="17859"/>
                  </a:lnTo>
                  <a:lnTo>
                    <a:pt x="4792" y="37236"/>
                  </a:lnTo>
                  <a:lnTo>
                    <a:pt x="0" y="60960"/>
                  </a:lnTo>
                  <a:lnTo>
                    <a:pt x="0" y="304800"/>
                  </a:lnTo>
                  <a:lnTo>
                    <a:pt x="4792" y="328523"/>
                  </a:lnTo>
                  <a:lnTo>
                    <a:pt x="17859" y="347900"/>
                  </a:lnTo>
                  <a:lnTo>
                    <a:pt x="37236" y="360967"/>
                  </a:lnTo>
                  <a:lnTo>
                    <a:pt x="60960" y="365760"/>
                  </a:lnTo>
                  <a:lnTo>
                    <a:pt x="2654808" y="365760"/>
                  </a:lnTo>
                  <a:lnTo>
                    <a:pt x="2678531" y="360967"/>
                  </a:lnTo>
                  <a:lnTo>
                    <a:pt x="2697908" y="347900"/>
                  </a:lnTo>
                  <a:lnTo>
                    <a:pt x="2710975" y="328523"/>
                  </a:lnTo>
                  <a:lnTo>
                    <a:pt x="2715767" y="304800"/>
                  </a:lnTo>
                  <a:lnTo>
                    <a:pt x="2715767" y="60960"/>
                  </a:lnTo>
                  <a:lnTo>
                    <a:pt x="2710975" y="37236"/>
                  </a:lnTo>
                  <a:lnTo>
                    <a:pt x="2697908" y="17859"/>
                  </a:lnTo>
                  <a:lnTo>
                    <a:pt x="2678531" y="4792"/>
                  </a:lnTo>
                  <a:lnTo>
                    <a:pt x="2654808" y="0"/>
                  </a:lnTo>
                  <a:close/>
                </a:path>
              </a:pathLst>
            </a:custGeom>
            <a:solidFill>
              <a:srgbClr val="A39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687057" y="2705735"/>
              <a:ext cx="1762125" cy="274320"/>
            </a:xfrm>
            <a:prstGeom prst="rect">
              <a:avLst/>
            </a:prstGeom>
          </p:spPr>
        </p:pic>
      </p:grpSp>
      <p:grpSp>
        <p:nvGrpSpPr>
          <p:cNvPr id="113" name="object 113"/>
          <p:cNvGrpSpPr/>
          <p:nvPr/>
        </p:nvGrpSpPr>
        <p:grpSpPr>
          <a:xfrm>
            <a:off x="8940521" y="1592627"/>
            <a:ext cx="2715895" cy="774445"/>
            <a:chOff x="8900159" y="2247900"/>
            <a:chExt cx="2715895" cy="774445"/>
          </a:xfrm>
        </p:grpSpPr>
        <p:sp>
          <p:nvSpPr>
            <p:cNvPr id="114" name="object 114"/>
            <p:cNvSpPr/>
            <p:nvPr/>
          </p:nvSpPr>
          <p:spPr>
            <a:xfrm>
              <a:off x="8900159" y="2247900"/>
              <a:ext cx="2715895" cy="365760"/>
            </a:xfrm>
            <a:custGeom>
              <a:avLst/>
              <a:gdLst/>
              <a:ahLst/>
              <a:cxnLst/>
              <a:rect l="l" t="t" r="r" b="b"/>
              <a:pathLst>
                <a:path w="2715895" h="365760">
                  <a:moveTo>
                    <a:pt x="2654808" y="0"/>
                  </a:moveTo>
                  <a:lnTo>
                    <a:pt x="60960" y="0"/>
                  </a:lnTo>
                  <a:lnTo>
                    <a:pt x="37236" y="4792"/>
                  </a:lnTo>
                  <a:lnTo>
                    <a:pt x="17859" y="17859"/>
                  </a:lnTo>
                  <a:lnTo>
                    <a:pt x="4792" y="37236"/>
                  </a:lnTo>
                  <a:lnTo>
                    <a:pt x="0" y="60960"/>
                  </a:lnTo>
                  <a:lnTo>
                    <a:pt x="0" y="304800"/>
                  </a:lnTo>
                  <a:lnTo>
                    <a:pt x="4792" y="328523"/>
                  </a:lnTo>
                  <a:lnTo>
                    <a:pt x="17859" y="347900"/>
                  </a:lnTo>
                  <a:lnTo>
                    <a:pt x="37236" y="360967"/>
                  </a:lnTo>
                  <a:lnTo>
                    <a:pt x="60960" y="365760"/>
                  </a:lnTo>
                  <a:lnTo>
                    <a:pt x="2654808" y="365760"/>
                  </a:lnTo>
                  <a:lnTo>
                    <a:pt x="2678531" y="360967"/>
                  </a:lnTo>
                  <a:lnTo>
                    <a:pt x="2697908" y="347900"/>
                  </a:lnTo>
                  <a:lnTo>
                    <a:pt x="2710975" y="328523"/>
                  </a:lnTo>
                  <a:lnTo>
                    <a:pt x="2715768" y="304800"/>
                  </a:lnTo>
                  <a:lnTo>
                    <a:pt x="2715768" y="60960"/>
                  </a:lnTo>
                  <a:lnTo>
                    <a:pt x="2710975" y="37236"/>
                  </a:lnTo>
                  <a:lnTo>
                    <a:pt x="2697908" y="17859"/>
                  </a:lnTo>
                  <a:lnTo>
                    <a:pt x="2678531" y="4792"/>
                  </a:lnTo>
                  <a:lnTo>
                    <a:pt x="2654808" y="0"/>
                  </a:lnTo>
                  <a:close/>
                </a:path>
              </a:pathLst>
            </a:custGeom>
            <a:solidFill>
              <a:srgbClr val="A39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900159" y="2657855"/>
              <a:ext cx="2715895" cy="364490"/>
            </a:xfrm>
            <a:custGeom>
              <a:avLst/>
              <a:gdLst/>
              <a:ahLst/>
              <a:cxnLst/>
              <a:rect l="l" t="t" r="r" b="b"/>
              <a:pathLst>
                <a:path w="2715895" h="364489">
                  <a:moveTo>
                    <a:pt x="2655062" y="0"/>
                  </a:moveTo>
                  <a:lnTo>
                    <a:pt x="60706" y="0"/>
                  </a:lnTo>
                  <a:lnTo>
                    <a:pt x="37076" y="4770"/>
                  </a:lnTo>
                  <a:lnTo>
                    <a:pt x="17780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79" y="346455"/>
                  </a:lnTo>
                  <a:lnTo>
                    <a:pt x="37076" y="359465"/>
                  </a:lnTo>
                  <a:lnTo>
                    <a:pt x="60706" y="364236"/>
                  </a:lnTo>
                  <a:lnTo>
                    <a:pt x="2655062" y="364236"/>
                  </a:lnTo>
                  <a:lnTo>
                    <a:pt x="2678691" y="359465"/>
                  </a:lnTo>
                  <a:lnTo>
                    <a:pt x="2697988" y="346455"/>
                  </a:lnTo>
                  <a:lnTo>
                    <a:pt x="2710997" y="327159"/>
                  </a:lnTo>
                  <a:lnTo>
                    <a:pt x="2715768" y="303530"/>
                  </a:lnTo>
                  <a:lnTo>
                    <a:pt x="2715768" y="60706"/>
                  </a:lnTo>
                  <a:lnTo>
                    <a:pt x="2710997" y="37076"/>
                  </a:lnTo>
                  <a:lnTo>
                    <a:pt x="2697988" y="17780"/>
                  </a:lnTo>
                  <a:lnTo>
                    <a:pt x="2678691" y="4770"/>
                  </a:lnTo>
                  <a:lnTo>
                    <a:pt x="2655062" y="0"/>
                  </a:lnTo>
                  <a:close/>
                </a:path>
              </a:pathLst>
            </a:custGeom>
            <a:solidFill>
              <a:srgbClr val="A39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0" name="object 12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0937747" y="213359"/>
            <a:ext cx="911351" cy="822959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030467" y="5521452"/>
            <a:ext cx="470915" cy="470916"/>
          </a:xfrm>
          <a:prstGeom prst="rect">
            <a:avLst/>
          </a:prstGeom>
        </p:spPr>
      </p:pic>
      <p:grpSp>
        <p:nvGrpSpPr>
          <p:cNvPr id="122" name="object 122"/>
          <p:cNvGrpSpPr/>
          <p:nvPr/>
        </p:nvGrpSpPr>
        <p:grpSpPr>
          <a:xfrm>
            <a:off x="6652259" y="5992368"/>
            <a:ext cx="4963795" cy="620265"/>
            <a:chOff x="6652259" y="5949696"/>
            <a:chExt cx="4963795" cy="276225"/>
          </a:xfrm>
        </p:grpSpPr>
        <p:sp>
          <p:nvSpPr>
            <p:cNvPr id="123" name="object 123"/>
            <p:cNvSpPr/>
            <p:nvPr/>
          </p:nvSpPr>
          <p:spPr>
            <a:xfrm>
              <a:off x="6652259" y="5949696"/>
              <a:ext cx="4963795" cy="276225"/>
            </a:xfrm>
            <a:custGeom>
              <a:avLst/>
              <a:gdLst/>
              <a:ahLst/>
              <a:cxnLst/>
              <a:rect l="l" t="t" r="r" b="b"/>
              <a:pathLst>
                <a:path w="4963795" h="276225">
                  <a:moveTo>
                    <a:pt x="4963667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4963667" y="275843"/>
                  </a:lnTo>
                  <a:lnTo>
                    <a:pt x="4963667" y="0"/>
                  </a:lnTo>
                  <a:close/>
                </a:path>
              </a:pathLst>
            </a:custGeom>
            <a:solidFill>
              <a:srgbClr val="0D3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44969" y="5996330"/>
              <a:ext cx="2536189" cy="86597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12579" y="5954232"/>
              <a:ext cx="126639" cy="146323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 rotWithShape="1">
            <a:blip r:embed="rId41" cstate="print"/>
            <a:srcRect l="19836" t="3" r="-1" b="-3"/>
            <a:stretch/>
          </p:blipFill>
          <p:spPr>
            <a:xfrm>
              <a:off x="9530613" y="5999359"/>
              <a:ext cx="786486" cy="84017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261091" y="5996330"/>
              <a:ext cx="65532" cy="84017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298467" y="5996330"/>
              <a:ext cx="1030973" cy="84017"/>
            </a:xfrm>
            <a:prstGeom prst="rect">
              <a:avLst/>
            </a:prstGeom>
          </p:spPr>
        </p:pic>
      </p:grpSp>
      <p:grpSp>
        <p:nvGrpSpPr>
          <p:cNvPr id="136" name="object 136"/>
          <p:cNvGrpSpPr/>
          <p:nvPr/>
        </p:nvGrpSpPr>
        <p:grpSpPr>
          <a:xfrm>
            <a:off x="10384536" y="4256532"/>
            <a:ext cx="984249" cy="1331975"/>
            <a:chOff x="10384536" y="4256532"/>
            <a:chExt cx="984249" cy="1331975"/>
          </a:xfrm>
        </p:grpSpPr>
        <p:pic>
          <p:nvPicPr>
            <p:cNvPr id="137" name="object 13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384536" y="4256532"/>
              <a:ext cx="749807" cy="749807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017885" y="5070348"/>
              <a:ext cx="268224" cy="21335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219434" y="5070348"/>
              <a:ext cx="149351" cy="213359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081893" y="5375148"/>
              <a:ext cx="272796" cy="213359"/>
            </a:xfrm>
            <a:prstGeom prst="rect">
              <a:avLst/>
            </a:prstGeom>
          </p:spPr>
        </p:pic>
      </p:grpSp>
      <p:sp>
        <p:nvSpPr>
          <p:cNvPr id="143" name="object 143"/>
          <p:cNvSpPr txBox="1"/>
          <p:nvPr/>
        </p:nvSpPr>
        <p:spPr>
          <a:xfrm>
            <a:off x="239268" y="321563"/>
            <a:ext cx="10529570" cy="648896"/>
          </a:xfrm>
          <a:prstGeom prst="rect">
            <a:avLst/>
          </a:prstGeom>
          <a:solidFill>
            <a:srgbClr val="213976"/>
          </a:solidFill>
        </p:spPr>
        <p:txBody>
          <a:bodyPr vert="horz" wrap="square" lIns="0" tIns="3302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260"/>
              </a:spcBef>
            </a:pPr>
            <a:r>
              <a:rPr sz="2000" b="1" spc="15" dirty="0">
                <a:solidFill>
                  <a:srgbClr val="FFFFFF"/>
                </a:solidFill>
                <a:latin typeface="Roboto"/>
                <a:cs typeface="Roboto"/>
              </a:rPr>
              <a:t>РЕЗУЛЬТАТЫ</a:t>
            </a:r>
            <a:r>
              <a:rPr sz="20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15" dirty="0" smtClean="0">
                <a:solidFill>
                  <a:srgbClr val="FFFFFF"/>
                </a:solidFill>
                <a:latin typeface="Roboto"/>
                <a:cs typeface="Roboto"/>
              </a:rPr>
              <a:t>ПРОВЕДЕНИ</a:t>
            </a:r>
            <a:r>
              <a:rPr lang="ru-RU" sz="2000" b="1" spc="15" dirty="0">
                <a:solidFill>
                  <a:srgbClr val="FFFFFF"/>
                </a:solidFill>
                <a:latin typeface="Roboto"/>
                <a:cs typeface="Roboto"/>
              </a:rPr>
              <a:t>Я</a:t>
            </a:r>
            <a:endParaRPr sz="2000" dirty="0">
              <a:latin typeface="Roboto"/>
              <a:cs typeface="Roboto"/>
            </a:endParaRPr>
          </a:p>
          <a:p>
            <a:pPr marL="45720">
              <a:lnSpc>
                <a:spcPct val="100000"/>
              </a:lnSpc>
            </a:pPr>
            <a:r>
              <a:rPr sz="2000" b="1" spc="15" dirty="0">
                <a:solidFill>
                  <a:srgbClr val="FFFFFF"/>
                </a:solidFill>
                <a:latin typeface="Roboto"/>
                <a:cs typeface="Roboto"/>
              </a:rPr>
              <a:t>ДЕМОНСТРАЦИОННОГО</a:t>
            </a:r>
            <a:r>
              <a:rPr sz="2000" b="1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20" dirty="0">
                <a:solidFill>
                  <a:srgbClr val="FFFFFF"/>
                </a:solidFill>
                <a:latin typeface="Roboto"/>
                <a:cs typeface="Roboto"/>
              </a:rPr>
              <a:t>ЭКЗАМЕНА</a:t>
            </a:r>
            <a:r>
              <a:rPr sz="20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40" dirty="0">
                <a:solidFill>
                  <a:srgbClr val="FFFFFF"/>
                </a:solidFill>
                <a:latin typeface="Roboto"/>
                <a:cs typeface="Roboto"/>
              </a:rPr>
              <a:t>НА</a:t>
            </a:r>
            <a:r>
              <a:rPr sz="20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Roboto"/>
                <a:cs typeface="Roboto"/>
              </a:rPr>
              <a:t>202</a:t>
            </a:r>
            <a:r>
              <a:rPr lang="ru-RU" sz="2000" b="1" dirty="0" smtClean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r>
              <a:rPr sz="2000" b="1" spc="-5" dirty="0" smtClean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20" dirty="0">
                <a:solidFill>
                  <a:srgbClr val="FFFFFF"/>
                </a:solidFill>
                <a:latin typeface="Roboto"/>
                <a:cs typeface="Roboto"/>
              </a:rPr>
              <a:t>ГОД</a:t>
            </a:r>
            <a:endParaRPr sz="2000" dirty="0">
              <a:latin typeface="Roboto"/>
              <a:cs typeface="Roboto"/>
            </a:endParaRPr>
          </a:p>
        </p:txBody>
      </p:sp>
      <p:pic>
        <p:nvPicPr>
          <p:cNvPr id="144" name="object 14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5958840" y="5993891"/>
            <a:ext cx="618743" cy="618743"/>
          </a:xfrm>
          <a:prstGeom prst="rect">
            <a:avLst/>
          </a:prstGeom>
        </p:spPr>
      </p:pic>
      <p:sp>
        <p:nvSpPr>
          <p:cNvPr id="146" name="object 192"/>
          <p:cNvSpPr txBox="1"/>
          <p:nvPr/>
        </p:nvSpPr>
        <p:spPr>
          <a:xfrm>
            <a:off x="3036963" y="4148810"/>
            <a:ext cx="359361" cy="215444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434</a:t>
            </a:r>
            <a:endParaRPr sz="1400" dirty="0">
              <a:latin typeface="Courier New"/>
              <a:cs typeface="Courier New"/>
            </a:endParaRPr>
          </a:p>
        </p:txBody>
      </p:sp>
      <p:sp>
        <p:nvSpPr>
          <p:cNvPr id="147" name="object 192"/>
          <p:cNvSpPr txBox="1"/>
          <p:nvPr/>
        </p:nvSpPr>
        <p:spPr>
          <a:xfrm>
            <a:off x="2533037" y="4854420"/>
            <a:ext cx="359361" cy="215444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316</a:t>
            </a:r>
            <a:endParaRPr sz="1400" dirty="0">
              <a:latin typeface="Courier New"/>
              <a:cs typeface="Courier New"/>
            </a:endParaRPr>
          </a:p>
        </p:txBody>
      </p:sp>
      <p:sp>
        <p:nvSpPr>
          <p:cNvPr id="148" name="object 192"/>
          <p:cNvSpPr txBox="1"/>
          <p:nvPr/>
        </p:nvSpPr>
        <p:spPr>
          <a:xfrm>
            <a:off x="655503" y="5271862"/>
            <a:ext cx="359361" cy="215444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100</a:t>
            </a:r>
            <a:endParaRPr sz="1400" dirty="0">
              <a:latin typeface="Courier New"/>
              <a:cs typeface="Courier New"/>
            </a:endParaRPr>
          </a:p>
        </p:txBody>
      </p:sp>
      <p:sp>
        <p:nvSpPr>
          <p:cNvPr id="149" name="object 192"/>
          <p:cNvSpPr txBox="1"/>
          <p:nvPr/>
        </p:nvSpPr>
        <p:spPr>
          <a:xfrm>
            <a:off x="657995" y="5006339"/>
            <a:ext cx="359361" cy="215444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250</a:t>
            </a:r>
            <a:endParaRPr sz="1400" dirty="0">
              <a:latin typeface="Courier New"/>
              <a:cs typeface="Courier New"/>
            </a:endParaRPr>
          </a:p>
        </p:txBody>
      </p:sp>
      <p:sp>
        <p:nvSpPr>
          <p:cNvPr id="150" name="object 192"/>
          <p:cNvSpPr txBox="1"/>
          <p:nvPr/>
        </p:nvSpPr>
        <p:spPr>
          <a:xfrm>
            <a:off x="659698" y="4244687"/>
            <a:ext cx="359361" cy="215444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  <a:endParaRPr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object 192"/>
          <p:cNvSpPr txBox="1"/>
          <p:nvPr/>
        </p:nvSpPr>
        <p:spPr>
          <a:xfrm>
            <a:off x="655502" y="4496024"/>
            <a:ext cx="359361" cy="215444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endParaRPr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object 192"/>
          <p:cNvSpPr txBox="1"/>
          <p:nvPr/>
        </p:nvSpPr>
        <p:spPr>
          <a:xfrm>
            <a:off x="659698" y="4746698"/>
            <a:ext cx="359361" cy="215444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300</a:t>
            </a:r>
            <a:endParaRPr sz="1400" dirty="0">
              <a:latin typeface="Courier New"/>
              <a:cs typeface="Courier New"/>
            </a:endParaRPr>
          </a:p>
        </p:txBody>
      </p:sp>
      <p:sp>
        <p:nvSpPr>
          <p:cNvPr id="153" name="object 192"/>
          <p:cNvSpPr txBox="1"/>
          <p:nvPr/>
        </p:nvSpPr>
        <p:spPr>
          <a:xfrm>
            <a:off x="10137418" y="1661379"/>
            <a:ext cx="359361" cy="276999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40</a:t>
            </a:r>
            <a:endParaRPr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54" name="object 192"/>
          <p:cNvSpPr txBox="1"/>
          <p:nvPr/>
        </p:nvSpPr>
        <p:spPr>
          <a:xfrm>
            <a:off x="10118787" y="2034470"/>
            <a:ext cx="359361" cy="276999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40</a:t>
            </a:r>
            <a:endParaRPr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55" name="object 192"/>
          <p:cNvSpPr txBox="1"/>
          <p:nvPr/>
        </p:nvSpPr>
        <p:spPr>
          <a:xfrm>
            <a:off x="8693428" y="3777289"/>
            <a:ext cx="359361" cy="215444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18</a:t>
            </a:r>
            <a:endParaRPr sz="1400" b="1" dirty="0">
              <a:latin typeface="Courier New"/>
              <a:cs typeface="Courier New"/>
            </a:endParaRPr>
          </a:p>
        </p:txBody>
      </p:sp>
      <p:sp>
        <p:nvSpPr>
          <p:cNvPr id="156" name="object 192"/>
          <p:cNvSpPr txBox="1"/>
          <p:nvPr/>
        </p:nvSpPr>
        <p:spPr>
          <a:xfrm>
            <a:off x="10578386" y="3763014"/>
            <a:ext cx="359361" cy="215444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750</a:t>
            </a:r>
            <a:endParaRPr sz="1400" dirty="0">
              <a:latin typeface="Courier New"/>
              <a:cs typeface="Courier New"/>
            </a:endParaRPr>
          </a:p>
        </p:txBody>
      </p:sp>
      <p:sp>
        <p:nvSpPr>
          <p:cNvPr id="157" name="object 192"/>
          <p:cNvSpPr txBox="1"/>
          <p:nvPr/>
        </p:nvSpPr>
        <p:spPr>
          <a:xfrm>
            <a:off x="8719106" y="5085955"/>
            <a:ext cx="359361" cy="215444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10</a:t>
            </a:r>
            <a:endParaRPr sz="1400" b="1" dirty="0">
              <a:latin typeface="Courier New"/>
              <a:cs typeface="Courier New"/>
            </a:endParaRPr>
          </a:p>
        </p:txBody>
      </p:sp>
      <p:sp>
        <p:nvSpPr>
          <p:cNvPr id="158" name="object 192"/>
          <p:cNvSpPr txBox="1"/>
          <p:nvPr/>
        </p:nvSpPr>
        <p:spPr>
          <a:xfrm>
            <a:off x="6885581" y="5085955"/>
            <a:ext cx="359361" cy="215444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22</a:t>
            </a:r>
            <a:endParaRPr sz="1400" b="1" dirty="0">
              <a:latin typeface="Courier New"/>
              <a:cs typeface="Courier New"/>
            </a:endParaRPr>
          </a:p>
        </p:txBody>
      </p:sp>
      <p:sp>
        <p:nvSpPr>
          <p:cNvPr id="101" name="object 192"/>
          <p:cNvSpPr txBox="1"/>
          <p:nvPr/>
        </p:nvSpPr>
        <p:spPr>
          <a:xfrm>
            <a:off x="10722532" y="5046619"/>
            <a:ext cx="359361" cy="276999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tx2"/>
                </a:solidFill>
                <a:latin typeface="Times New Roman"/>
                <a:cs typeface="Times New Roman"/>
              </a:rPr>
              <a:t>40</a:t>
            </a:r>
            <a:endParaRPr dirty="0">
              <a:solidFill>
                <a:schemeClr val="tx2"/>
              </a:solidFill>
              <a:latin typeface="Courier New"/>
              <a:cs typeface="Courier New"/>
            </a:endParaRPr>
          </a:p>
        </p:txBody>
      </p:sp>
      <p:sp>
        <p:nvSpPr>
          <p:cNvPr id="102" name="object 192"/>
          <p:cNvSpPr txBox="1"/>
          <p:nvPr/>
        </p:nvSpPr>
        <p:spPr>
          <a:xfrm>
            <a:off x="10722531" y="5348806"/>
            <a:ext cx="359361" cy="276999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tx2"/>
                </a:solidFill>
                <a:latin typeface="Times New Roman"/>
                <a:cs typeface="Times New Roman"/>
              </a:rPr>
              <a:t>168</a:t>
            </a:r>
            <a:endParaRPr dirty="0">
              <a:solidFill>
                <a:schemeClr val="tx2"/>
              </a:solidFill>
              <a:latin typeface="Courier New"/>
              <a:cs typeface="Courier New"/>
            </a:endParaRPr>
          </a:p>
        </p:txBody>
      </p:sp>
      <p:sp>
        <p:nvSpPr>
          <p:cNvPr id="104" name="object 192"/>
          <p:cNvSpPr txBox="1"/>
          <p:nvPr/>
        </p:nvSpPr>
        <p:spPr>
          <a:xfrm>
            <a:off x="8181872" y="5629684"/>
            <a:ext cx="359361" cy="246221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endParaRPr sz="160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10" name="object 192"/>
          <p:cNvSpPr txBox="1"/>
          <p:nvPr/>
        </p:nvSpPr>
        <p:spPr>
          <a:xfrm>
            <a:off x="9299767" y="6075106"/>
            <a:ext cx="359361" cy="246221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12</a:t>
            </a:r>
            <a:endParaRPr sz="160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11" name="object 192"/>
          <p:cNvSpPr txBox="1"/>
          <p:nvPr/>
        </p:nvSpPr>
        <p:spPr>
          <a:xfrm>
            <a:off x="10034778" y="5661660"/>
            <a:ext cx="1590879" cy="215444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170 участников</a:t>
            </a:r>
            <a:endParaRPr sz="140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12" name="object 192"/>
          <p:cNvSpPr txBox="1"/>
          <p:nvPr/>
        </p:nvSpPr>
        <p:spPr>
          <a:xfrm>
            <a:off x="6759616" y="6321327"/>
            <a:ext cx="2293173" cy="215444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580 участников</a:t>
            </a:r>
            <a:endParaRPr sz="140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2617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/>
                <a:ea typeface="Arial Unicode MS"/>
              </a:rPr>
              <a:t>Количество участников демонстрационного экзамена в разрезе образовательных организаций за 3 года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82902618"/>
              </p:ext>
            </p:extLst>
          </p:nvPr>
        </p:nvGraphicFramePr>
        <p:xfrm>
          <a:off x="228600" y="914400"/>
          <a:ext cx="11803294" cy="611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4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  <a:fontScheme name="Параллакс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1071</Words>
  <Application>Microsoft Office PowerPoint</Application>
  <PresentationFormat>Произвольный</PresentationFormat>
  <Paragraphs>193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ДЕМОНСТРАЦИОННЫЙ ЭКЗАМЕН КАК ОДИН ИЗ ПОКАЗАТЕЛЕЙ ЭФФЕКТИВНОСТИ ПОДГОТОВКИ КАДРОВ</vt:lpstr>
      <vt:lpstr>Нормативная правовая база, обеспечивающая организацию и проведение ГИА в форме демонстрационного экзамена</vt:lpstr>
      <vt:lpstr>Применение Порядка ГИА, утв. Приказом № 800</vt:lpstr>
      <vt:lpstr>Применение в 2023 году Порядка ГИА, утв. Приказом № 800, во взаимосвязи со ФГОС СПО</vt:lpstr>
      <vt:lpstr>Формы ГИА в соответствии с Порядком ГИА, утв. Приказом № 800</vt:lpstr>
      <vt:lpstr>Особенности ДЭ как формы ГИА, сопряженные с полномочиями Оператора</vt:lpstr>
      <vt:lpstr>Презентация PowerPoint</vt:lpstr>
      <vt:lpstr>Презентация PowerPoint</vt:lpstr>
      <vt:lpstr>Количество участников демонстрационного экзамена в разрезе образовательных организаций за 3 года</vt:lpstr>
      <vt:lpstr>ЭКСПЕРТЫ ДЕМОНСТРАЦИОННОГО ЭКЗАМЕНА</vt:lpstr>
      <vt:lpstr>Презентация PowerPoint</vt:lpstr>
      <vt:lpstr>Презентация PowerPoint</vt:lpstr>
      <vt:lpstr>ИНФОРМАЦИОННЫЕ СИСТЕМЫ И САЙТЫ ДЕМОНСТРАЦИОННОГО ЭКЗАМЕНА</vt:lpstr>
      <vt:lpstr>О НОВОЙ КОНЦЕПЦИИ РАЗРАБОТКИ ОЦЕНОЧНЫХ  МАТЕРИАЛОВ ДЛЯ ПРОВЕДЕНИЯ  ДЕМОНСТРАЦИОННОГО ЭКЗАМЕНА В 2024 ГОДУ</vt:lpstr>
      <vt:lpstr>Презентация PowerPoint</vt:lpstr>
      <vt:lpstr>ОТБОР ЭКСПЕРТОВ-РАЗРАБОТЧИКОВ</vt:lpstr>
      <vt:lpstr>ТРЕБОВАНИЯ К КАНДИДАТАМ В ЭКСПЕРТЫ-РАЗРАБОТЧИКИ</vt:lpstr>
      <vt:lpstr>ТРЕБОВАНИЯ К КАНДИДАТАМ В ЭКСПЕРТЫ-РАЗРАБОТЧИКИ</vt:lpstr>
      <vt:lpstr>УЧАСТИЕ В ОТБОРЕ КАНДИДАТОВ В ЭКСПЕРТЫ-  РАЗРАБОТЧИКИ ОЦЕНОЧНЫХ МАТЕРИАЛОВ ДЛЯ  ПРОВЕДЕНИЯ ДЕМОНСТРАЦИОННОГО ЭКЗАМЕНА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организации демонстрационного экзамена   по программам среднего профессионального образования в 2023 году</dc:title>
  <dc:creator>Данил</dc:creator>
  <cp:lastModifiedBy>Юнармия</cp:lastModifiedBy>
  <cp:revision>33</cp:revision>
  <dcterms:created xsi:type="dcterms:W3CDTF">2023-08-15T02:40:34Z</dcterms:created>
  <dcterms:modified xsi:type="dcterms:W3CDTF">2023-08-24T07:12:28Z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2023-08-15T00:00:00Z</vt:filetime>
  </property>
</Properties>
</file>