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sldIdLst>
    <p:sldId id="286" r:id="rId2"/>
    <p:sldId id="334" r:id="rId3"/>
    <p:sldId id="345" r:id="rId4"/>
    <p:sldId id="339" r:id="rId5"/>
    <p:sldId id="348" r:id="rId6"/>
    <p:sldId id="389" r:id="rId7"/>
    <p:sldId id="387" r:id="rId8"/>
    <p:sldId id="388" r:id="rId9"/>
    <p:sldId id="385" r:id="rId10"/>
    <p:sldId id="386" r:id="rId11"/>
    <p:sldId id="361" r:id="rId12"/>
    <p:sldId id="272" r:id="rId13"/>
    <p:sldId id="359" r:id="rId14"/>
    <p:sldId id="337" r:id="rId15"/>
    <p:sldId id="391" r:id="rId16"/>
    <p:sldId id="332" r:id="rId17"/>
    <p:sldId id="301" r:id="rId18"/>
    <p:sldId id="302" r:id="rId19"/>
    <p:sldId id="303" r:id="rId20"/>
    <p:sldId id="304" r:id="rId21"/>
    <p:sldId id="305" r:id="rId22"/>
    <p:sldId id="313" r:id="rId23"/>
    <p:sldId id="309" r:id="rId24"/>
    <p:sldId id="312" r:id="rId25"/>
    <p:sldId id="311" r:id="rId26"/>
    <p:sldId id="310" r:id="rId27"/>
    <p:sldId id="314" r:id="rId28"/>
    <p:sldId id="315" r:id="rId29"/>
    <p:sldId id="316" r:id="rId30"/>
    <p:sldId id="318" r:id="rId31"/>
    <p:sldId id="317" r:id="rId32"/>
    <p:sldId id="321" r:id="rId33"/>
    <p:sldId id="322" r:id="rId34"/>
    <p:sldId id="320" r:id="rId35"/>
    <p:sldId id="319" r:id="rId36"/>
    <p:sldId id="323" r:id="rId37"/>
    <p:sldId id="325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</p:sldIdLst>
  <p:sldSz cx="20104100" cy="113093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ABD31"/>
    <a:srgbClr val="FFDE75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240" y="60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61826413167635E-2"/>
          <c:y val="0.25336945979477299"/>
          <c:w val="0.92869536682092801"/>
          <c:h val="0.2528644725732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педагогов, %
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3C-43A9-9AA0-B69178078D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3C-43A9-9AA0-B69178078D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3C-43A9-9AA0-B69178078D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3C-43A9-9AA0-B69178078D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3C-43A9-9AA0-B69178078D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3C-43A9-9AA0-B69178078D6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3C-43A9-9AA0-B69178078D6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3C-43A9-9AA0-B69178078D6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3C-43A9-9AA0-B69178078D6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3C-43A9-9AA0-B69178078D6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3C-43A9-9AA0-B69178078D6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3C-43A9-9AA0-B69178078D6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3C-43A9-9AA0-B69178078D6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3C-43A9-9AA0-B69178078D6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A3C-43A9-9AA0-B69178078D6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A3C-43A9-9AA0-B69178078D6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A3C-43A9-9AA0-B69178078D6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A3C-43A9-9AA0-B69178078D6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A3C-43A9-9AA0-B69178078D6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EA3C-43A9-9AA0-B69178078D6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C-43A9-9AA0-B69178078D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C-43A9-9AA0-B69178078D6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3C-43A9-9AA0-B69178078D6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3C-43A9-9AA0-B69178078D6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3C-43A9-9AA0-B69178078D61}"/>
                </c:ext>
              </c:extLst>
            </c:dLbl>
            <c:dLbl>
              <c:idx val="5"/>
              <c:layout>
                <c:manualLayout>
                  <c:x val="-7.5875688796767597E-3"/>
                  <c:y val="-1.467504990334330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A3C-43A9-9AA0-B69178078D61}"/>
                </c:ext>
              </c:extLst>
            </c:dLbl>
            <c:dLbl>
              <c:idx val="6"/>
              <c:layout>
                <c:manualLayout>
                  <c:x val="-2.0911374050039699E-3"/>
                  <c:y val="-3.83190253620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A3C-43A9-9AA0-B69178078D61}"/>
                </c:ext>
              </c:extLst>
            </c:dLbl>
            <c:dLbl>
              <c:idx val="7"/>
              <c:layout>
                <c:manualLayout>
                  <c:x val="-3.7502000346183E-3"/>
                  <c:y val="3.83190253620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A3C-43A9-9AA0-B69178078D61}"/>
                </c:ext>
              </c:extLst>
            </c:dLbl>
            <c:dLbl>
              <c:idx val="8"/>
              <c:layout>
                <c:manualLayout>
                  <c:x val="-1.1665692348390101E-4"/>
                  <c:y val="-7.6640571878489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A3C-43A9-9AA0-B69178078D61}"/>
                </c:ext>
              </c:extLst>
            </c:dLbl>
            <c:dLbl>
              <c:idx val="9"/>
              <c:layout>
                <c:manualLayout>
                  <c:x val="2.8450311400830199E-3"/>
                  <c:y val="-2.935009980668670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A3C-43A9-9AA0-B69178078D61}"/>
                </c:ext>
              </c:extLst>
            </c:dLbl>
            <c:dLbl>
              <c:idx val="10"/>
              <c:layout>
                <c:manualLayout>
                  <c:x val="8.7055065856283002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A3C-43A9-9AA0-B69178078D61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A3C-43A9-9AA0-B69178078D61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EA3C-43A9-9AA0-B69178078D61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EA3C-43A9-9AA0-B69178078D61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EA3C-43A9-9AA0-B69178078D61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EA3C-43A9-9AA0-B69178078D61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EA3C-43A9-9AA0-B69178078D61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EA3C-43A9-9AA0-B69178078D61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EA3C-43A9-9AA0-B69178078D61}"/>
                </c:ext>
              </c:extLst>
            </c:dLbl>
            <c:dLbl>
              <c:idx val="1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EA3C-43A9-9AA0-B69178078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Улуг-Хемский</c:v>
                </c:pt>
                <c:pt idx="1">
                  <c:v>Чеди-Хольский</c:v>
                </c:pt>
                <c:pt idx="2">
                  <c:v>Монгун-Тайгинский</c:v>
                </c:pt>
                <c:pt idx="3">
                  <c:v>г.Ак-Довурак</c:v>
                </c:pt>
                <c:pt idx="4">
                  <c:v>Эрзинский</c:v>
                </c:pt>
                <c:pt idx="5">
                  <c:v>Сут-Хольский</c:v>
                </c:pt>
                <c:pt idx="6">
                  <c:v>Тере-Хольский</c:v>
                </c:pt>
                <c:pt idx="7">
                  <c:v>г.Кызыл</c:v>
                </c:pt>
                <c:pt idx="8">
                  <c:v>Барун-Хемчикский </c:v>
                </c:pt>
                <c:pt idx="9">
                  <c:v>Тоджинский </c:v>
                </c:pt>
                <c:pt idx="10">
                  <c:v>Пий-Хемский</c:v>
                </c:pt>
                <c:pt idx="11">
                  <c:v>Ресучреждения</c:v>
                </c:pt>
                <c:pt idx="12">
                  <c:v>Тес-Хемский</c:v>
                </c:pt>
                <c:pt idx="13">
                  <c:v>Дзун-Хемчикский</c:v>
                </c:pt>
                <c:pt idx="14">
                  <c:v>Бай-Тайгинский </c:v>
                </c:pt>
                <c:pt idx="15">
                  <c:v>Каа-Хемский</c:v>
                </c:pt>
                <c:pt idx="16">
                  <c:v>Тандинский</c:v>
                </c:pt>
                <c:pt idx="17">
                  <c:v>Чаа-Хольский</c:v>
                </c:pt>
                <c:pt idx="18">
                  <c:v>Кызылский </c:v>
                </c:pt>
                <c:pt idx="19">
                  <c:v>Овюрский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7">
                  <c:v>0.87</c:v>
                </c:pt>
                <c:pt idx="8">
                  <c:v>0.8</c:v>
                </c:pt>
                <c:pt idx="9">
                  <c:v>0.75</c:v>
                </c:pt>
                <c:pt idx="10">
                  <c:v>0.7</c:v>
                </c:pt>
                <c:pt idx="11">
                  <c:v>0.5</c:v>
                </c:pt>
                <c:pt idx="12">
                  <c:v>0.5</c:v>
                </c:pt>
                <c:pt idx="13">
                  <c:v>0.47</c:v>
                </c:pt>
                <c:pt idx="14">
                  <c:v>0.4</c:v>
                </c:pt>
                <c:pt idx="15">
                  <c:v>0.31</c:v>
                </c:pt>
                <c:pt idx="16">
                  <c:v>0.3</c:v>
                </c:pt>
                <c:pt idx="17">
                  <c:v>0.25</c:v>
                </c:pt>
                <c:pt idx="18">
                  <c:v>0.17</c:v>
                </c:pt>
                <c:pt idx="1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A3C-43A9-9AA0-B69178078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858304"/>
        <c:axId val="225859840"/>
      </c:barChart>
      <c:catAx>
        <c:axId val="2258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859840"/>
        <c:crosses val="autoZero"/>
        <c:auto val="1"/>
        <c:lblAlgn val="ctr"/>
        <c:lblOffset val="100"/>
        <c:noMultiLvlLbl val="0"/>
      </c:catAx>
      <c:valAx>
        <c:axId val="225859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585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5282116468519E-2"/>
          <c:y val="0.14497173163031707"/>
          <c:w val="0.95214817692089793"/>
          <c:h val="0.29613710016574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8.51167816679795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AB-4F19-B8BE-5F49B9C59F71}"/>
                </c:ext>
              </c:extLst>
            </c:dLbl>
            <c:dLbl>
              <c:idx val="5"/>
              <c:layout>
                <c:manualLayout>
                  <c:x val="-9.7751710654936496E-3"/>
                  <c:y val="1.562304711911009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F4-4054-93A9-1E2880C0C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МЭО</c:v>
                </c:pt>
                <c:pt idx="1">
                  <c:v>Учи.ру</c:v>
                </c:pt>
                <c:pt idx="2">
                  <c:v>ЯКласс</c:v>
                </c:pt>
                <c:pt idx="3">
                  <c:v>НовыйДиск</c:v>
                </c:pt>
                <c:pt idx="4">
                  <c:v>1С:Урок</c:v>
                </c:pt>
                <c:pt idx="5">
                  <c:v>Фоксфорд</c:v>
                </c:pt>
                <c:pt idx="6">
                  <c:v>Медиатека Просвещения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4038</c:v>
                </c:pt>
                <c:pt idx="1">
                  <c:v>280</c:v>
                </c:pt>
                <c:pt idx="2">
                  <c:v>15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4-4054-93A9-1E2880C0CE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Октябрь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МЭО</c:v>
                </c:pt>
                <c:pt idx="1">
                  <c:v>Учи.ру</c:v>
                </c:pt>
                <c:pt idx="2">
                  <c:v>ЯКласс</c:v>
                </c:pt>
                <c:pt idx="3">
                  <c:v>НовыйДиск</c:v>
                </c:pt>
                <c:pt idx="4">
                  <c:v>1С:Урок</c:v>
                </c:pt>
                <c:pt idx="5">
                  <c:v>Фоксфорд</c:v>
                </c:pt>
                <c:pt idx="6">
                  <c:v>Медиатека Просвещения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4386</c:v>
                </c:pt>
                <c:pt idx="1">
                  <c:v>395</c:v>
                </c:pt>
                <c:pt idx="2">
                  <c:v>42</c:v>
                </c:pt>
                <c:pt idx="3">
                  <c:v>66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4-4054-93A9-1E2880C0CE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Ноябрь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9.1664226411670331E-3"/>
                  <c:y val="6.0418763879664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AB-4F19-B8BE-5F49B9C59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МЭО</c:v>
                </c:pt>
                <c:pt idx="1">
                  <c:v>Учи.ру</c:v>
                </c:pt>
                <c:pt idx="2">
                  <c:v>ЯКласс</c:v>
                </c:pt>
                <c:pt idx="3">
                  <c:v>НовыйДиск</c:v>
                </c:pt>
                <c:pt idx="4">
                  <c:v>1С:Урок</c:v>
                </c:pt>
                <c:pt idx="5">
                  <c:v>Фоксфорд</c:v>
                </c:pt>
                <c:pt idx="6">
                  <c:v>Медиатека Просвещения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6319</c:v>
                </c:pt>
                <c:pt idx="1">
                  <c:v>1228</c:v>
                </c:pt>
                <c:pt idx="2">
                  <c:v>29</c:v>
                </c:pt>
                <c:pt idx="3">
                  <c:v>53</c:v>
                </c:pt>
                <c:pt idx="4">
                  <c:v>0</c:v>
                </c:pt>
                <c:pt idx="5">
                  <c:v>1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4-4054-93A9-1E2880C0C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axId val="231326080"/>
        <c:axId val="231327616"/>
      </c:barChart>
      <c:catAx>
        <c:axId val="2313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1327616"/>
        <c:crosses val="autoZero"/>
        <c:auto val="1"/>
        <c:lblAlgn val="ctr"/>
        <c:lblOffset val="100"/>
        <c:noMultiLvlLbl val="0"/>
      </c:catAx>
      <c:valAx>
        <c:axId val="231327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132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382240708793286"/>
          <c:y val="0.1314150930829554"/>
          <c:w val="0.27668546713813968"/>
          <c:h val="8.435506061857396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 sz="2400">
          <a:solidFill>
            <a:sysClr val="windowText" lastClr="000000"/>
          </a:solidFill>
          <a:latin typeface="Times New Roman" panose="02020603050405020304" charset="0"/>
          <a:cs typeface="Times New Roman" panose="0202060305040502030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Доля зарегистрированных учеников, %</a:t>
            </a:r>
          </a:p>
        </c:rich>
      </c:tx>
      <c:layout>
        <c:manualLayout>
          <c:xMode val="edge"/>
          <c:yMode val="edge"/>
          <c:x val="0.71001109449160671"/>
          <c:y val="2.52823192314174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454316361243394E-2"/>
          <c:y val="0.12865086359838379"/>
          <c:w val="0.90783883482038297"/>
          <c:h val="0.36347550306211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учеников,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Тес-Хемский</c:v>
                </c:pt>
                <c:pt idx="1">
                  <c:v>Эрзинский </c:v>
                </c:pt>
                <c:pt idx="2">
                  <c:v>Бай-Тайгинский</c:v>
                </c:pt>
                <c:pt idx="3">
                  <c:v>Кызылский</c:v>
                </c:pt>
                <c:pt idx="4">
                  <c:v>Барун-Хемчикский</c:v>
                </c:pt>
                <c:pt idx="5">
                  <c:v>Ресучреждения </c:v>
                </c:pt>
                <c:pt idx="6">
                  <c:v>Дзун-Хемчикский</c:v>
                </c:pt>
                <c:pt idx="7">
                  <c:v>Овюрский</c:v>
                </c:pt>
                <c:pt idx="8">
                  <c:v>Монгун-Тайгинский</c:v>
                </c:pt>
                <c:pt idx="9">
                  <c:v>Сут-Хольский</c:v>
                </c:pt>
                <c:pt idx="10">
                  <c:v>г.Ак-Довурак</c:v>
                </c:pt>
                <c:pt idx="11">
                  <c:v>Тандинский</c:v>
                </c:pt>
                <c:pt idx="12">
                  <c:v>Пий-Хемский</c:v>
                </c:pt>
                <c:pt idx="13">
                  <c:v>Чеди-Хольский</c:v>
                </c:pt>
                <c:pt idx="14">
                  <c:v>Тере-Хольский</c:v>
                </c:pt>
                <c:pt idx="15">
                  <c:v>Улуг-Хемский</c:v>
                </c:pt>
                <c:pt idx="16">
                  <c:v>Чаа-Хольский</c:v>
                </c:pt>
                <c:pt idx="17">
                  <c:v>г. Кызыл</c:v>
                </c:pt>
                <c:pt idx="18">
                  <c:v>Тоджинский</c:v>
                </c:pt>
                <c:pt idx="19">
                  <c:v>Каа-Хемский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8-49CF-BEE3-B7167ACDA6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1609856"/>
        <c:axId val="231670144"/>
      </c:barChart>
      <c:catAx>
        <c:axId val="23160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31670144"/>
        <c:crosses val="autoZero"/>
        <c:auto val="1"/>
        <c:lblAlgn val="ctr"/>
        <c:lblOffset val="100"/>
        <c:noMultiLvlLbl val="0"/>
      </c:catAx>
      <c:valAx>
        <c:axId val="231670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160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2000">
          <a:latin typeface="Times New Roman" panose="02020603050405020304" charset="0"/>
          <a:cs typeface="Times New Roman" panose="0202060305040502030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4344128599587E-2"/>
          <c:y val="0.13228975815194596"/>
          <c:w val="0.94347244291708088"/>
          <c:h val="0.62851854642175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spPr>
            <a:solidFill>
              <a:srgbClr val="FFDE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ФГИС "Моя школа". РЭШ</c:v>
                </c:pt>
                <c:pt idx="1">
                  <c:v>ЦОК (educont.ru)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3898</c:v>
                </c:pt>
                <c:pt idx="1">
                  <c:v>3064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D-4E47-9A3C-6FADBEAA04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Ученики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ФГИС "Моя школа". РЭШ</c:v>
                </c:pt>
                <c:pt idx="1">
                  <c:v>ЦОК (educont.ru)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29868</c:v>
                </c:pt>
                <c:pt idx="1">
                  <c:v>20593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D-4E47-9A3C-6FADBEAA0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704256"/>
        <c:axId val="232706048"/>
      </c:barChart>
      <c:catAx>
        <c:axId val="23270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2706048"/>
        <c:crosses val="autoZero"/>
        <c:auto val="1"/>
        <c:lblAlgn val="ctr"/>
        <c:lblOffset val="100"/>
        <c:noMultiLvlLbl val="0"/>
      </c:catAx>
      <c:valAx>
        <c:axId val="23270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270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518852567471932"/>
          <c:y val="0.26671491552175819"/>
          <c:w val="0.51481141967602018"/>
          <c:h val="9.4741943429686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8371217748724E-2"/>
          <c:y val="0.10549712521772621"/>
          <c:w val="0.9477957212895558"/>
          <c:h val="0.28756256687434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педагогов, %
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CA-499A-A9EC-4BDA3A8C85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DCA-499A-A9EC-4BDA3A8C85A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DCA-499A-A9EC-4BDA3A8C85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DCA-499A-A9EC-4BDA3A8C85A7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DCA-499A-A9EC-4BDA3A8C85A7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DCA-499A-A9EC-4BDA3A8C85A7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DCA-499A-A9EC-4BDA3A8C85A7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DCA-499A-A9EC-4BDA3A8C85A7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CA-499A-A9EC-4BDA3A8C85A7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CA-499A-A9EC-4BDA3A8C85A7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CA-499A-A9EC-4BDA3A8C85A7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CA-499A-A9EC-4BDA3A8C85A7}"/>
                </c:ext>
              </c:extLst>
            </c:dLbl>
            <c:dLbl>
              <c:idx val="3"/>
              <c:layout>
                <c:manualLayout>
                  <c:x val="4.7709465365809923E-4"/>
                  <c:y val="-2.09115687462144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CA-499A-A9EC-4BDA3A8C85A7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CA-499A-A9EC-4BDA3A8C85A7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CA-499A-A9EC-4BDA3A8C85A7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CA-499A-A9EC-4BDA3A8C85A7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CA-499A-A9EC-4BDA3A8C85A7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DCA-499A-A9EC-4BDA3A8C85A7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DCA-499A-A9EC-4BDA3A8C85A7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DCA-499A-A9EC-4BDA3A8C85A7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DCA-499A-A9EC-4BDA3A8C85A7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DCA-499A-A9EC-4BDA3A8C85A7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DCA-499A-A9EC-4BDA3A8C85A7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DCA-499A-A9EC-4BDA3A8C85A7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DCA-499A-A9EC-4BDA3A8C85A7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DCA-499A-A9EC-4BDA3A8C85A7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DCA-499A-A9EC-4BDA3A8C85A7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DCA-499A-A9EC-4BDA3A8C85A7}"/>
                </c:ext>
              </c:extLst>
            </c:dLbl>
            <c:dLbl>
              <c:idx val="1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DCA-499A-A9EC-4BDA3A8C8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г.Ак-Довурак</c:v>
                </c:pt>
                <c:pt idx="1">
                  <c:v>Овюрский</c:v>
                </c:pt>
                <c:pt idx="2">
                  <c:v>Барун-Хемчикский </c:v>
                </c:pt>
                <c:pt idx="3">
                  <c:v>Монгун-Тайгинский</c:v>
                </c:pt>
                <c:pt idx="4">
                  <c:v>Кызылский </c:v>
                </c:pt>
                <c:pt idx="5">
                  <c:v>Чаа-Хольский</c:v>
                </c:pt>
                <c:pt idx="6">
                  <c:v>Ресучреждения</c:v>
                </c:pt>
                <c:pt idx="7">
                  <c:v>Тес-Хемский</c:v>
                </c:pt>
                <c:pt idx="8">
                  <c:v>Тандинский</c:v>
                </c:pt>
                <c:pt idx="9">
                  <c:v>Бай-Тайгинский </c:v>
                </c:pt>
                <c:pt idx="10">
                  <c:v>Сут-Хольский</c:v>
                </c:pt>
                <c:pt idx="11">
                  <c:v>Улуг-Хемский</c:v>
                </c:pt>
                <c:pt idx="12">
                  <c:v>г.Кызыл</c:v>
                </c:pt>
                <c:pt idx="13">
                  <c:v>Чеди-Хольский</c:v>
                </c:pt>
                <c:pt idx="14">
                  <c:v>Каа-Хемский</c:v>
                </c:pt>
                <c:pt idx="15">
                  <c:v>Дзун-Хемчикский</c:v>
                </c:pt>
                <c:pt idx="16">
                  <c:v>Пий-Хемский</c:v>
                </c:pt>
                <c:pt idx="17">
                  <c:v>Тоджинский </c:v>
                </c:pt>
                <c:pt idx="18">
                  <c:v>Тере-Хольский</c:v>
                </c:pt>
                <c:pt idx="19">
                  <c:v>Эрзинский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0.98</c:v>
                </c:pt>
                <c:pt idx="1">
                  <c:v>0.98</c:v>
                </c:pt>
                <c:pt idx="2">
                  <c:v>0.93</c:v>
                </c:pt>
                <c:pt idx="3">
                  <c:v>0.88</c:v>
                </c:pt>
                <c:pt idx="4">
                  <c:v>0.87</c:v>
                </c:pt>
                <c:pt idx="5">
                  <c:v>0.85</c:v>
                </c:pt>
                <c:pt idx="6">
                  <c:v>0.83</c:v>
                </c:pt>
                <c:pt idx="7">
                  <c:v>0.83</c:v>
                </c:pt>
                <c:pt idx="8">
                  <c:v>0.8</c:v>
                </c:pt>
                <c:pt idx="9">
                  <c:v>0.78</c:v>
                </c:pt>
                <c:pt idx="10">
                  <c:v>0.77</c:v>
                </c:pt>
                <c:pt idx="11">
                  <c:v>0.76</c:v>
                </c:pt>
                <c:pt idx="12">
                  <c:v>0.75</c:v>
                </c:pt>
                <c:pt idx="13">
                  <c:v>0.73</c:v>
                </c:pt>
                <c:pt idx="14">
                  <c:v>0.72</c:v>
                </c:pt>
                <c:pt idx="15">
                  <c:v>0.7</c:v>
                </c:pt>
                <c:pt idx="16">
                  <c:v>0.67</c:v>
                </c:pt>
                <c:pt idx="17">
                  <c:v>0.65</c:v>
                </c:pt>
                <c:pt idx="18">
                  <c:v>0.51</c:v>
                </c:pt>
                <c:pt idx="19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DCA-499A-A9EC-4BDA3A8C8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944768"/>
        <c:axId val="235024384"/>
      </c:barChart>
      <c:catAx>
        <c:axId val="23494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5024384"/>
        <c:crosses val="autoZero"/>
        <c:auto val="1"/>
        <c:lblAlgn val="ctr"/>
        <c:lblOffset val="100"/>
        <c:noMultiLvlLbl val="0"/>
      </c:catAx>
      <c:valAx>
        <c:axId val="235024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494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7925792795954E-2"/>
          <c:y val="8.7117620698601378E-2"/>
          <c:w val="0.94561061231501387"/>
          <c:h val="0.23800178070237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педагогов, %
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CA-499A-A9EC-4BDA3A8C85A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CA-499A-A9EC-4BDA3A8C85A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CA-499A-A9EC-4BDA3A8C85A7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CA-499A-A9EC-4BDA3A8C8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DCA-499A-A9EC-4BDA3A8C85A7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CA-499A-A9EC-4BDA3A8C85A7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DCA-499A-A9EC-4BDA3A8C85A7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CA-499A-A9EC-4BDA3A8C85A7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DCA-499A-A9EC-4BDA3A8C85A7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CA-499A-A9EC-4BDA3A8C85A7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DCA-499A-A9EC-4BDA3A8C85A7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CA-499A-A9EC-4BDA3A8C85A7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DCA-499A-A9EC-4BDA3A8C85A7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DCA-499A-A9EC-4BDA3A8C85A7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DCA-499A-A9EC-4BDA3A8C85A7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DCA-499A-A9EC-4BDA3A8C85A7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CA-499A-A9EC-4BDA3A8C85A7}"/>
                </c:ext>
              </c:extLst>
            </c:dLbl>
            <c:dLbl>
              <c:idx val="1"/>
              <c:layout>
                <c:manualLayout>
                  <c:x val="4.56414729329893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CA-499A-A9EC-4BDA3A8C85A7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CA-499A-A9EC-4BDA3A8C85A7}"/>
                </c:ext>
              </c:extLst>
            </c:dLbl>
            <c:dLbl>
              <c:idx val="3"/>
              <c:layout>
                <c:manualLayout>
                  <c:x val="0"/>
                  <c:y val="-5.06833007212412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CA-499A-A9EC-4BDA3A8C85A7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CA-499A-A9EC-4BDA3A8C85A7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CA-499A-A9EC-4BDA3A8C85A7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CA-499A-A9EC-4BDA3A8C85A7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CA-499A-A9EC-4BDA3A8C85A7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DCA-499A-A9EC-4BDA3A8C85A7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DCA-499A-A9EC-4BDA3A8C85A7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DCA-499A-A9EC-4BDA3A8C85A7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DCA-499A-A9EC-4BDA3A8C85A7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DCA-499A-A9EC-4BDA3A8C85A7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DCA-499A-A9EC-4BDA3A8C85A7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DCA-499A-A9EC-4BDA3A8C85A7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DCA-499A-A9EC-4BDA3A8C85A7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DCA-499A-A9EC-4BDA3A8C85A7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DCA-499A-A9EC-4BDA3A8C85A7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DCA-499A-A9EC-4BDA3A8C85A7}"/>
                </c:ext>
              </c:extLst>
            </c:dLbl>
            <c:dLbl>
              <c:idx val="1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DCA-499A-A9EC-4BDA3A8C8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2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Монгун-Тайгинский</c:v>
                </c:pt>
                <c:pt idx="1">
                  <c:v>Сут-Хольский</c:v>
                </c:pt>
                <c:pt idx="2">
                  <c:v>Овюрский</c:v>
                </c:pt>
                <c:pt idx="3">
                  <c:v>Барун-Хемчикский </c:v>
                </c:pt>
                <c:pt idx="4">
                  <c:v>г.Ак-Довурак</c:v>
                </c:pt>
                <c:pt idx="5">
                  <c:v>Тоджинский </c:v>
                </c:pt>
                <c:pt idx="6">
                  <c:v>Чаа-Хольский</c:v>
                </c:pt>
                <c:pt idx="7">
                  <c:v>Улуг-Хемский</c:v>
                </c:pt>
                <c:pt idx="8">
                  <c:v>Тес-Хемский</c:v>
                </c:pt>
                <c:pt idx="9">
                  <c:v>Ресучреждения</c:v>
                </c:pt>
                <c:pt idx="10">
                  <c:v>Тандинский</c:v>
                </c:pt>
                <c:pt idx="11">
                  <c:v>Пий-Хемский</c:v>
                </c:pt>
                <c:pt idx="12">
                  <c:v>Чеди-Хольский</c:v>
                </c:pt>
                <c:pt idx="13">
                  <c:v>Кызылский </c:v>
                </c:pt>
                <c:pt idx="14">
                  <c:v>г.Кызыл</c:v>
                </c:pt>
                <c:pt idx="15">
                  <c:v>Бай-Тайгинский </c:v>
                </c:pt>
                <c:pt idx="16">
                  <c:v>Эрзинский</c:v>
                </c:pt>
                <c:pt idx="17">
                  <c:v>Дзун-Хемчикский</c:v>
                </c:pt>
                <c:pt idx="18">
                  <c:v>Каа-Хемский</c:v>
                </c:pt>
                <c:pt idx="19">
                  <c:v>Тере-Хольский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0.72</c:v>
                </c:pt>
                <c:pt idx="1">
                  <c:v>0.71</c:v>
                </c:pt>
                <c:pt idx="2">
                  <c:v>0.62</c:v>
                </c:pt>
                <c:pt idx="3">
                  <c:v>0.62</c:v>
                </c:pt>
                <c:pt idx="4">
                  <c:v>0.56000000000000005</c:v>
                </c:pt>
                <c:pt idx="5">
                  <c:v>0.56000000000000005</c:v>
                </c:pt>
                <c:pt idx="6">
                  <c:v>0.5</c:v>
                </c:pt>
                <c:pt idx="7">
                  <c:v>0.5</c:v>
                </c:pt>
                <c:pt idx="8">
                  <c:v>0.49</c:v>
                </c:pt>
                <c:pt idx="9">
                  <c:v>0.42</c:v>
                </c:pt>
                <c:pt idx="10">
                  <c:v>0.4</c:v>
                </c:pt>
                <c:pt idx="11">
                  <c:v>0.36</c:v>
                </c:pt>
                <c:pt idx="12">
                  <c:v>0.33</c:v>
                </c:pt>
                <c:pt idx="13">
                  <c:v>0.32</c:v>
                </c:pt>
                <c:pt idx="14">
                  <c:v>0.28000000000000003</c:v>
                </c:pt>
                <c:pt idx="15">
                  <c:v>0.27</c:v>
                </c:pt>
                <c:pt idx="16">
                  <c:v>0.26</c:v>
                </c:pt>
                <c:pt idx="17">
                  <c:v>0.22</c:v>
                </c:pt>
                <c:pt idx="18">
                  <c:v>0.15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DCA-499A-A9EC-4BDA3A8C8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168896"/>
        <c:axId val="235170432"/>
      </c:barChart>
      <c:catAx>
        <c:axId val="23516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500"/>
            </a:pPr>
            <a:endParaRPr lang="ru-RU"/>
          </a:p>
        </c:txPr>
        <c:crossAx val="235170432"/>
        <c:crosses val="autoZero"/>
        <c:auto val="1"/>
        <c:lblAlgn val="ctr"/>
        <c:lblOffset val="100"/>
        <c:noMultiLvlLbl val="0"/>
      </c:catAx>
      <c:valAx>
        <c:axId val="235170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516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8371217748724E-2"/>
          <c:y val="0.14687053416944057"/>
          <c:w val="0.93710389739018474"/>
          <c:h val="0.21086454315863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педагогов, %
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6C-4B68-AEA2-C3C5BEB8A30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56C-4B68-AEA2-C3C5BEB8A3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56C-4B68-AEA2-C3C5BEB8A3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56C-4B68-AEA2-C3C5BEB8A309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56C-4B68-AEA2-C3C5BEB8A30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56C-4B68-AEA2-C3C5BEB8A309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6C-4B68-AEA2-C3C5BEB8A309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6C-4B68-AEA2-C3C5BEB8A309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6C-4B68-AEA2-C3C5BEB8A309}"/>
                </c:ext>
              </c:extLst>
            </c:dLbl>
            <c:dLbl>
              <c:idx val="3"/>
              <c:layout>
                <c:manualLayout>
                  <c:x val="4.7709465365809923E-4"/>
                  <c:y val="-2.09115687462144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6C-4B68-AEA2-C3C5BEB8A309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6C-4B68-AEA2-C3C5BEB8A309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56C-4B68-AEA2-C3C5BEB8A309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56C-4B68-AEA2-C3C5BEB8A309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56C-4B68-AEA2-C3C5BEB8A309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56C-4B68-AEA2-C3C5BEB8A309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56C-4B68-AEA2-C3C5BEB8A309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56C-4B68-AEA2-C3C5BEB8A309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56C-4B68-AEA2-C3C5BEB8A309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56C-4B68-AEA2-C3C5BEB8A309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56C-4B68-AEA2-C3C5BEB8A309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56C-4B68-AEA2-C3C5BEB8A309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56C-4B68-AEA2-C3C5BEB8A309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56C-4B68-AEA2-C3C5BEB8A309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56C-4B68-AEA2-C3C5BEB8A309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556C-4B68-AEA2-C3C5BEB8A309}"/>
                </c:ext>
              </c:extLst>
            </c:dLbl>
            <c:dLbl>
              <c:idx val="1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56C-4B68-AEA2-C3C5BEB8A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Тес-Хемский</c:v>
                </c:pt>
                <c:pt idx="1">
                  <c:v>Бай-Тайгинский </c:v>
                </c:pt>
                <c:pt idx="2">
                  <c:v>Пий-Хемский</c:v>
                </c:pt>
                <c:pt idx="3">
                  <c:v>Чеди-Хольский</c:v>
                </c:pt>
                <c:pt idx="4">
                  <c:v>Тере-Хольский</c:v>
                </c:pt>
                <c:pt idx="5">
                  <c:v>Эрзинский</c:v>
                </c:pt>
                <c:pt idx="6">
                  <c:v>Чаа-Хольский</c:v>
                </c:pt>
                <c:pt idx="7">
                  <c:v>Монгун-Тайгинский</c:v>
                </c:pt>
                <c:pt idx="8">
                  <c:v>Сут-Хольский</c:v>
                </c:pt>
                <c:pt idx="9">
                  <c:v>Каа-Хемский</c:v>
                </c:pt>
                <c:pt idx="10">
                  <c:v>Улуг-Хемский</c:v>
                </c:pt>
                <c:pt idx="11">
                  <c:v>Тоджинский </c:v>
                </c:pt>
                <c:pt idx="12">
                  <c:v>Дзун-Хемчикский</c:v>
                </c:pt>
                <c:pt idx="13">
                  <c:v>г.Кызыл</c:v>
                </c:pt>
                <c:pt idx="14">
                  <c:v>Кызылский </c:v>
                </c:pt>
                <c:pt idx="15">
                  <c:v>Барун-Хемчикский </c:v>
                </c:pt>
                <c:pt idx="16">
                  <c:v>Ресучреждения</c:v>
                </c:pt>
                <c:pt idx="17">
                  <c:v>Овюрский</c:v>
                </c:pt>
                <c:pt idx="18">
                  <c:v>Тандинский</c:v>
                </c:pt>
                <c:pt idx="19">
                  <c:v>г.Ак-Довурак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0.04</c:v>
                </c:pt>
                <c:pt idx="11">
                  <c:v>0.04</c:v>
                </c:pt>
                <c:pt idx="12">
                  <c:v>0.06</c:v>
                </c:pt>
                <c:pt idx="13">
                  <c:v>0.06</c:v>
                </c:pt>
                <c:pt idx="14">
                  <c:v>7.0000000000000007E-2</c:v>
                </c:pt>
                <c:pt idx="15">
                  <c:v>0.12</c:v>
                </c:pt>
                <c:pt idx="16">
                  <c:v>0.13</c:v>
                </c:pt>
                <c:pt idx="17">
                  <c:v>0.17</c:v>
                </c:pt>
                <c:pt idx="18">
                  <c:v>0.21</c:v>
                </c:pt>
                <c:pt idx="19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56C-4B68-AEA2-C3C5BEB8A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456768"/>
        <c:axId val="235466752"/>
      </c:barChart>
      <c:catAx>
        <c:axId val="23545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5466752"/>
        <c:crosses val="autoZero"/>
        <c:auto val="1"/>
        <c:lblAlgn val="ctr"/>
        <c:lblOffset val="100"/>
        <c:noMultiLvlLbl val="0"/>
      </c:catAx>
      <c:valAx>
        <c:axId val="235466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545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</a:rPr>
              <a:t>Доля зарегистрированных </a:t>
            </a:r>
            <a:r>
              <a:rPr lang="ru-RU" b="1" dirty="0" smtClean="0">
                <a:solidFill>
                  <a:schemeClr val="tx1"/>
                </a:solidFill>
              </a:rPr>
              <a:t>педагогов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ДОУ, </a:t>
            </a:r>
            <a:r>
              <a:rPr lang="ru-RU" b="1" dirty="0">
                <a:solidFill>
                  <a:schemeClr val="tx1"/>
                </a:solidFill>
              </a:rPr>
              <a:t>%</a:t>
            </a:r>
            <a:r>
              <a:rPr lang="ru-RU" dirty="0">
                <a:solidFill>
                  <a:schemeClr val="tx1"/>
                </a:solidFill>
              </a:rPr>
              <a:t>
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607639085985182"/>
          <c:y val="9.3041688360001776E-2"/>
          <c:w val="0.6145261410525622"/>
          <c:h val="0.807982983173433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педагогов, %
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Тоджинский </c:v>
                </c:pt>
                <c:pt idx="1">
                  <c:v>Тере-Хольский</c:v>
                </c:pt>
                <c:pt idx="2">
                  <c:v>Кызылский </c:v>
                </c:pt>
                <c:pt idx="3">
                  <c:v>Монгун-Тайгинский</c:v>
                </c:pt>
                <c:pt idx="4">
                  <c:v>Сут-Хольский</c:v>
                </c:pt>
                <c:pt idx="5">
                  <c:v>Дзун-Хемчикский</c:v>
                </c:pt>
                <c:pt idx="6">
                  <c:v>Овюрский</c:v>
                </c:pt>
                <c:pt idx="7">
                  <c:v>Эрзинский</c:v>
                </c:pt>
                <c:pt idx="8">
                  <c:v>Бай-Тайгинский </c:v>
                </c:pt>
                <c:pt idx="9">
                  <c:v>Барун-Хемчикский </c:v>
                </c:pt>
                <c:pt idx="10">
                  <c:v>Пий-Хемский</c:v>
                </c:pt>
                <c:pt idx="11">
                  <c:v>Чеди-Хольский</c:v>
                </c:pt>
                <c:pt idx="12">
                  <c:v>Чаа-Хольский</c:v>
                </c:pt>
                <c:pt idx="13">
                  <c:v>Тес-Хемский</c:v>
                </c:pt>
                <c:pt idx="14">
                  <c:v>Тандинский</c:v>
                </c:pt>
                <c:pt idx="15">
                  <c:v>г.Кызыл</c:v>
                </c:pt>
                <c:pt idx="16">
                  <c:v>Улуг-Хемский</c:v>
                </c:pt>
                <c:pt idx="17">
                  <c:v>Каа-Хемский</c:v>
                </c:pt>
                <c:pt idx="18">
                  <c:v>г.Ак-Довурак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0.04</c:v>
                </c:pt>
                <c:pt idx="6">
                  <c:v>0.05</c:v>
                </c:pt>
                <c:pt idx="7">
                  <c:v>0.05</c:v>
                </c:pt>
                <c:pt idx="8">
                  <c:v>0.06</c:v>
                </c:pt>
                <c:pt idx="9">
                  <c:v>0.08</c:v>
                </c:pt>
                <c:pt idx="10">
                  <c:v>0.08</c:v>
                </c:pt>
                <c:pt idx="11">
                  <c:v>0.1</c:v>
                </c:pt>
                <c:pt idx="12">
                  <c:v>0.15</c:v>
                </c:pt>
                <c:pt idx="13">
                  <c:v>0.15</c:v>
                </c:pt>
                <c:pt idx="14">
                  <c:v>0.22</c:v>
                </c:pt>
                <c:pt idx="15">
                  <c:v>0.23</c:v>
                </c:pt>
                <c:pt idx="16">
                  <c:v>0.3</c:v>
                </c:pt>
                <c:pt idx="17">
                  <c:v>0.33</c:v>
                </c:pt>
                <c:pt idx="18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6-4811-9384-CA3F282FD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6774912"/>
        <c:axId val="236776448"/>
      </c:barChart>
      <c:catAx>
        <c:axId val="23677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6776448"/>
        <c:crosses val="autoZero"/>
        <c:auto val="1"/>
        <c:lblAlgn val="ctr"/>
        <c:lblOffset val="100"/>
        <c:noMultiLvlLbl val="0"/>
      </c:catAx>
      <c:valAx>
        <c:axId val="2367764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677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/>
            </a:pPr>
            <a:r>
              <a:rPr lang="ru-RU" sz="2400"/>
              <a:t>за 2019-2023 г.</a:t>
            </a:r>
          </a:p>
        </c:rich>
      </c:tx>
      <c:layout>
        <c:manualLayout>
          <c:xMode val="edge"/>
          <c:yMode val="edge"/>
          <c:x val="0.73830175853799196"/>
          <c:y val="0.1421135429534647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750267896047436E-2"/>
          <c:y val="0.2647226368788716"/>
          <c:w val="0.94524971085310605"/>
          <c:h val="0.25267929986101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2019-2023 г.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Дзун-Хемчикский</c:v>
                </c:pt>
                <c:pt idx="1">
                  <c:v>г.Кызыл</c:v>
                </c:pt>
                <c:pt idx="2">
                  <c:v>Каа-Хемский</c:v>
                </c:pt>
                <c:pt idx="3">
                  <c:v>СПО </c:v>
                </c:pt>
                <c:pt idx="4">
                  <c:v>Ресучреждения</c:v>
                </c:pt>
                <c:pt idx="5">
                  <c:v>Кызылский </c:v>
                </c:pt>
                <c:pt idx="6">
                  <c:v>Улуг-Хемский</c:v>
                </c:pt>
                <c:pt idx="7">
                  <c:v>Барун-Хемчикский </c:v>
                </c:pt>
                <c:pt idx="8">
                  <c:v>Пий-Хемский</c:v>
                </c:pt>
                <c:pt idx="9">
                  <c:v>Тандинский</c:v>
                </c:pt>
                <c:pt idx="10">
                  <c:v>Тес-Хемский</c:v>
                </c:pt>
                <c:pt idx="11">
                  <c:v>Бай-Тайгинский </c:v>
                </c:pt>
                <c:pt idx="12">
                  <c:v>Сут-Хольский</c:v>
                </c:pt>
                <c:pt idx="13">
                  <c:v>Овюрский</c:v>
                </c:pt>
                <c:pt idx="14">
                  <c:v>Эрзинский</c:v>
                </c:pt>
                <c:pt idx="15">
                  <c:v>Чеди-Хольский</c:v>
                </c:pt>
                <c:pt idx="16">
                  <c:v>Тоджинский </c:v>
                </c:pt>
                <c:pt idx="17">
                  <c:v>г.Ак-Довурак</c:v>
                </c:pt>
                <c:pt idx="18">
                  <c:v>Чаа-Хольский</c:v>
                </c:pt>
                <c:pt idx="19">
                  <c:v>Монгун-Тайгинский</c:v>
                </c:pt>
                <c:pt idx="20">
                  <c:v>Тере-Хольский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651</c:v>
                </c:pt>
                <c:pt idx="1">
                  <c:v>631</c:v>
                </c:pt>
                <c:pt idx="2">
                  <c:v>611</c:v>
                </c:pt>
                <c:pt idx="3">
                  <c:v>518</c:v>
                </c:pt>
                <c:pt idx="4">
                  <c:v>493</c:v>
                </c:pt>
                <c:pt idx="5">
                  <c:v>483</c:v>
                </c:pt>
                <c:pt idx="6">
                  <c:v>466</c:v>
                </c:pt>
                <c:pt idx="7">
                  <c:v>437</c:v>
                </c:pt>
                <c:pt idx="8">
                  <c:v>386</c:v>
                </c:pt>
                <c:pt idx="9">
                  <c:v>385</c:v>
                </c:pt>
                <c:pt idx="10">
                  <c:v>347</c:v>
                </c:pt>
                <c:pt idx="11">
                  <c:v>342</c:v>
                </c:pt>
                <c:pt idx="12">
                  <c:v>298</c:v>
                </c:pt>
                <c:pt idx="13">
                  <c:v>256</c:v>
                </c:pt>
                <c:pt idx="14">
                  <c:v>223</c:v>
                </c:pt>
                <c:pt idx="15">
                  <c:v>205</c:v>
                </c:pt>
                <c:pt idx="16">
                  <c:v>203</c:v>
                </c:pt>
                <c:pt idx="17">
                  <c:v>164</c:v>
                </c:pt>
                <c:pt idx="18">
                  <c:v>148</c:v>
                </c:pt>
                <c:pt idx="19">
                  <c:v>137</c:v>
                </c:pt>
                <c:pt idx="2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F-4C50-8955-D827DC7E7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610048"/>
        <c:axId val="230611584"/>
      </c:barChart>
      <c:catAx>
        <c:axId val="23061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230611584"/>
        <c:crosses val="autoZero"/>
        <c:auto val="1"/>
        <c:lblAlgn val="ctr"/>
        <c:lblOffset val="100"/>
        <c:noMultiLvlLbl val="0"/>
      </c:catAx>
      <c:valAx>
        <c:axId val="23061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610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31782668455698E-2"/>
          <c:y val="0.28851995432238703"/>
          <c:w val="0.92869536682092801"/>
          <c:h val="0.24341362898898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педагогов, %
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9-44D0-9A67-2B0151E697F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9-44D0-9A67-2B0151E697F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9-44D0-9A67-2B0151E697F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49-44D0-9A67-2B0151E697F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49-44D0-9A67-2B0151E697F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49-44D0-9A67-2B0151E697F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49-44D0-9A67-2B0151E697F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249-44D0-9A67-2B0151E697F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249-44D0-9A67-2B0151E697F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249-44D0-9A67-2B0151E697F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249-44D0-9A67-2B0151E697F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249-44D0-9A67-2B0151E697F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249-44D0-9A67-2B0151E697F4}"/>
              </c:ext>
            </c:extLst>
          </c:dPt>
          <c:dPt>
            <c:idx val="1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249-44D0-9A67-2B0151E697F4}"/>
              </c:ext>
            </c:extLst>
          </c:dPt>
          <c:dPt>
            <c:idx val="14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249-44D0-9A67-2B0151E697F4}"/>
              </c:ext>
            </c:extLst>
          </c:dPt>
          <c:dPt>
            <c:idx val="1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249-44D0-9A67-2B0151E697F4}"/>
              </c:ext>
            </c:extLst>
          </c:dPt>
          <c:dPt>
            <c:idx val="16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249-44D0-9A67-2B0151E697F4}"/>
              </c:ext>
            </c:extLst>
          </c:dPt>
          <c:dPt>
            <c:idx val="17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249-44D0-9A67-2B0151E697F4}"/>
              </c:ext>
            </c:extLst>
          </c:dPt>
          <c:dPt>
            <c:idx val="18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249-44D0-9A67-2B0151E697F4}"/>
              </c:ext>
            </c:extLst>
          </c:dPt>
          <c:dPt>
            <c:idx val="19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E249-44D0-9A67-2B0151E697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Овюрский</c:v>
                </c:pt>
                <c:pt idx="1">
                  <c:v>Чаа-Хольский</c:v>
                </c:pt>
                <c:pt idx="2">
                  <c:v>Каа-Хемский</c:v>
                </c:pt>
                <c:pt idx="3">
                  <c:v>Кызылский </c:v>
                </c:pt>
                <c:pt idx="4">
                  <c:v>Ресучреждения</c:v>
                </c:pt>
                <c:pt idx="5">
                  <c:v>Тес-Хемский</c:v>
                </c:pt>
                <c:pt idx="6">
                  <c:v>Тандинский</c:v>
                </c:pt>
                <c:pt idx="7">
                  <c:v>г.Кызыл</c:v>
                </c:pt>
                <c:pt idx="8">
                  <c:v>Эрзинский</c:v>
                </c:pt>
                <c:pt idx="9">
                  <c:v>Пий-Хемский</c:v>
                </c:pt>
                <c:pt idx="10">
                  <c:v>Бай-Тайгинский </c:v>
                </c:pt>
                <c:pt idx="11">
                  <c:v>Тере-Хольский</c:v>
                </c:pt>
                <c:pt idx="12">
                  <c:v>Дзун-Хемчикский</c:v>
                </c:pt>
                <c:pt idx="13">
                  <c:v>Барун-Хемчикский </c:v>
                </c:pt>
                <c:pt idx="14">
                  <c:v>Монгун-Тайгинский</c:v>
                </c:pt>
                <c:pt idx="15">
                  <c:v>Улуг-Хемский</c:v>
                </c:pt>
                <c:pt idx="16">
                  <c:v>г.Ак-Довурак</c:v>
                </c:pt>
                <c:pt idx="17">
                  <c:v>Тоджинский </c:v>
                </c:pt>
                <c:pt idx="18">
                  <c:v>Сут-Хольский</c:v>
                </c:pt>
                <c:pt idx="19">
                  <c:v>Чеди-Хольский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0.08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0.3</c:v>
                </c:pt>
                <c:pt idx="7">
                  <c:v>0.33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0.41</c:v>
                </c:pt>
                <c:pt idx="12">
                  <c:v>0.47</c:v>
                </c:pt>
                <c:pt idx="13">
                  <c:v>0.6</c:v>
                </c:pt>
                <c:pt idx="14">
                  <c:v>0.67</c:v>
                </c:pt>
                <c:pt idx="15">
                  <c:v>0.73</c:v>
                </c:pt>
                <c:pt idx="16">
                  <c:v>0.75</c:v>
                </c:pt>
                <c:pt idx="17">
                  <c:v>0.75</c:v>
                </c:pt>
                <c:pt idx="18">
                  <c:v>0.86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249-44D0-9A67-2B0151E69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093312"/>
        <c:axId val="226426880"/>
      </c:barChart>
      <c:catAx>
        <c:axId val="22609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426880"/>
        <c:crosses val="autoZero"/>
        <c:auto val="1"/>
        <c:lblAlgn val="ctr"/>
        <c:lblOffset val="100"/>
        <c:noMultiLvlLbl val="0"/>
      </c:catAx>
      <c:valAx>
        <c:axId val="226426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609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41568888882E-2"/>
          <c:y val="0.12254120121609959"/>
          <c:w val="0.92869536682092801"/>
          <c:h val="0.268784761443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педагогов, %
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D4-42DE-B008-9A734D92B6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D4-42DE-B008-9A734D92B6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D4-42DE-B008-9A734D92B6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D4-42DE-B008-9A734D92B6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DD4-42DE-B008-9A734D92B6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DD4-42DE-B008-9A734D92B6C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DD4-42DE-B008-9A734D92B6C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DD4-42DE-B008-9A734D92B6C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DD4-42DE-B008-9A734D92B6C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DD4-42DE-B008-9A734D92B6C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DD4-42DE-B008-9A734D92B6C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DD4-42DE-B008-9A734D92B6C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DD4-42DE-B008-9A734D92B6C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DD4-42DE-B008-9A734D92B6C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DD4-42DE-B008-9A734D92B6C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DD4-42DE-B008-9A734D92B6C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DD4-42DE-B008-9A734D92B6C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DD4-42DE-B008-9A734D92B6C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DD4-42DE-B008-9A734D92B6C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D4-42DE-B008-9A734D92B6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D4-42DE-B008-9A734D92B6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D4-42DE-B008-9A734D92B6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D4-42DE-B008-9A734D92B6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D4-42DE-B008-9A734D92B6C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D4-42DE-B008-9A734D92B6C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D4-42DE-B008-9A734D92B6C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D4-42DE-B008-9A734D92B6C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D4-42DE-B008-9A734D92B6C3}"/>
                </c:ext>
              </c:extLst>
            </c:dLbl>
            <c:dLbl>
              <c:idx val="9"/>
              <c:layout>
                <c:manualLayout>
                  <c:x val="-6.93461377710498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DD4-42DE-B008-9A734D92B6C3}"/>
                </c:ext>
              </c:extLst>
            </c:dLbl>
            <c:dLbl>
              <c:idx val="10"/>
              <c:layout>
                <c:manualLayout>
                  <c:x val="-9.08380850473359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DD4-42DE-B008-9A734D92B6C3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DD4-42DE-B008-9A734D92B6C3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7DD4-42DE-B008-9A734D92B6C3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7DD4-42DE-B008-9A734D92B6C3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7DD4-42DE-B008-9A734D92B6C3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7DD4-42DE-B008-9A734D92B6C3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7DD4-42DE-B008-9A734D92B6C3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7DD4-42DE-B008-9A734D92B6C3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7DD4-42DE-B008-9A734D92B6C3}"/>
                </c:ext>
              </c:extLst>
            </c:dLbl>
            <c:dLbl>
              <c:idx val="1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7DD4-42DE-B008-9A734D92B6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Улуг-Хемский</c:v>
                </c:pt>
                <c:pt idx="1">
                  <c:v>Чеди-Хольский</c:v>
                </c:pt>
                <c:pt idx="2">
                  <c:v>Барун-Хемчикский </c:v>
                </c:pt>
                <c:pt idx="3">
                  <c:v>Монгун-Тайгинский</c:v>
                </c:pt>
                <c:pt idx="4">
                  <c:v>г.Ак-Довурак</c:v>
                </c:pt>
                <c:pt idx="5">
                  <c:v>Тоджинский </c:v>
                </c:pt>
                <c:pt idx="6">
                  <c:v>Эрзинский</c:v>
                </c:pt>
                <c:pt idx="7">
                  <c:v>Кызылский </c:v>
                </c:pt>
                <c:pt idx="8">
                  <c:v>Сут-Хольский</c:v>
                </c:pt>
                <c:pt idx="9">
                  <c:v>Тере-Хольский</c:v>
                </c:pt>
                <c:pt idx="10">
                  <c:v>Тандинский</c:v>
                </c:pt>
                <c:pt idx="11">
                  <c:v>г.Кызыл</c:v>
                </c:pt>
                <c:pt idx="12">
                  <c:v>Пий-Хемский</c:v>
                </c:pt>
                <c:pt idx="13">
                  <c:v>Бай-Тайгинский </c:v>
                </c:pt>
                <c:pt idx="14">
                  <c:v>Ресучреждения</c:v>
                </c:pt>
                <c:pt idx="15">
                  <c:v>Тес-Хемский</c:v>
                </c:pt>
                <c:pt idx="16">
                  <c:v>Овюрский</c:v>
                </c:pt>
                <c:pt idx="17">
                  <c:v>Дзун-Хемчикский</c:v>
                </c:pt>
                <c:pt idx="18">
                  <c:v>Каа-Хемский</c:v>
                </c:pt>
                <c:pt idx="19">
                  <c:v>Чаа-Хольский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</c:v>
                </c:pt>
                <c:pt idx="11">
                  <c:v>0.87</c:v>
                </c:pt>
                <c:pt idx="12">
                  <c:v>0.8</c:v>
                </c:pt>
                <c:pt idx="13">
                  <c:v>0.8</c:v>
                </c:pt>
                <c:pt idx="14">
                  <c:v>0.75</c:v>
                </c:pt>
                <c:pt idx="15">
                  <c:v>0.75</c:v>
                </c:pt>
                <c:pt idx="16">
                  <c:v>0.67</c:v>
                </c:pt>
                <c:pt idx="17">
                  <c:v>0.67</c:v>
                </c:pt>
                <c:pt idx="18">
                  <c:v>0.46</c:v>
                </c:pt>
                <c:pt idx="19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DD4-42DE-B008-9A734D92B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631040"/>
        <c:axId val="226636928"/>
      </c:barChart>
      <c:catAx>
        <c:axId val="22663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636928"/>
        <c:crosses val="autoZero"/>
        <c:auto val="1"/>
        <c:lblAlgn val="ctr"/>
        <c:lblOffset val="100"/>
        <c:noMultiLvlLbl val="0"/>
      </c:catAx>
      <c:valAx>
        <c:axId val="226636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663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8951706158904"/>
          <c:y val="4.5416446255233826E-2"/>
          <c:w val="0.88941275363899475"/>
          <c:h val="0.26303522154065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района/города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2B-4BFE-BE7A-F019129F02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2B-4BFE-BE7A-F019129F025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2B-4BFE-BE7A-F019129F02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2B-4BFE-BE7A-F019129F025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2B-4BFE-BE7A-F019129F025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2B-4BFE-BE7A-F019129F025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62B-4BFE-BE7A-F019129F025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62B-4BFE-BE7A-F019129F0250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62B-4BFE-BE7A-F019129F0250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62B-4BFE-BE7A-F019129F0250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62B-4BFE-BE7A-F019129F0250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62B-4BFE-BE7A-F019129F0250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62B-4BFE-BE7A-F019129F0250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62B-4BFE-BE7A-F019129F0250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62B-4BFE-BE7A-F019129F0250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62B-4BFE-BE7A-F019129F0250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62B-4BFE-BE7A-F019129F025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362B-4BFE-BE7A-F019129F0250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62B-4BFE-BE7A-F019129F0250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2B-4BFE-BE7A-F019129F0250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2B-4BFE-BE7A-F019129F0250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2B-4BFE-BE7A-F019129F0250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2B-4BFE-BE7A-F019129F0250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2B-4BFE-BE7A-F019129F0250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2B-4BFE-BE7A-F019129F0250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62B-4BFE-BE7A-F019129F0250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62B-4BFE-BE7A-F019129F0250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62B-4BFE-BE7A-F019129F0250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62B-4BFE-BE7A-F019129F0250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62B-4BFE-BE7A-F019129F0250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362B-4BFE-BE7A-F019129F0250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362B-4BFE-BE7A-F019129F0250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362B-4BFE-BE7A-F019129F0250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362B-4BFE-BE7A-F019129F0250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362B-4BFE-BE7A-F019129F0250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362B-4BFE-BE7A-F019129F0250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362B-4BFE-BE7A-F019129F0250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362B-4BFE-BE7A-F019129F0250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62B-4BFE-BE7A-F019129F0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Монгун-Тайгинский</c:v>
                </c:pt>
                <c:pt idx="1">
                  <c:v>МОНРТ</c:v>
                </c:pt>
                <c:pt idx="2">
                  <c:v>Дзун-Хемчикский</c:v>
                </c:pt>
                <c:pt idx="3">
                  <c:v>Кызылский </c:v>
                </c:pt>
                <c:pt idx="4">
                  <c:v>Тес-Хемский</c:v>
                </c:pt>
                <c:pt idx="5">
                  <c:v>Пий-Хемский </c:v>
                </c:pt>
                <c:pt idx="6">
                  <c:v>Сут-Хольский </c:v>
                </c:pt>
                <c:pt idx="7">
                  <c:v>Каа-Хемский </c:v>
                </c:pt>
                <c:pt idx="8">
                  <c:v>Барун-Хемчикский </c:v>
                </c:pt>
                <c:pt idx="9">
                  <c:v>Овюрский</c:v>
                </c:pt>
                <c:pt idx="10">
                  <c:v>Чеди-Хольский</c:v>
                </c:pt>
                <c:pt idx="11">
                  <c:v>Ак-Довурак</c:v>
                </c:pt>
                <c:pt idx="12">
                  <c:v>Чаа-Хольский </c:v>
                </c:pt>
                <c:pt idx="13">
                  <c:v>Кызыл</c:v>
                </c:pt>
                <c:pt idx="14">
                  <c:v>Тандинский</c:v>
                </c:pt>
                <c:pt idx="15">
                  <c:v>Эрзинский</c:v>
                </c:pt>
                <c:pt idx="16">
                  <c:v>Улуг-Хемский</c:v>
                </c:pt>
                <c:pt idx="17">
                  <c:v>Тоджинский </c:v>
                </c:pt>
                <c:pt idx="18">
                  <c:v>Бай-Тайгинский 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  <c:pt idx="0">
                  <c:v>1</c:v>
                </c:pt>
                <c:pt idx="1">
                  <c:v>0.75</c:v>
                </c:pt>
                <c:pt idx="2">
                  <c:v>0.66669999999999996</c:v>
                </c:pt>
                <c:pt idx="3">
                  <c:v>0.67</c:v>
                </c:pt>
                <c:pt idx="4">
                  <c:v>0.63</c:v>
                </c:pt>
                <c:pt idx="5">
                  <c:v>0.6</c:v>
                </c:pt>
                <c:pt idx="6">
                  <c:v>0.56999999999999995</c:v>
                </c:pt>
                <c:pt idx="7">
                  <c:v>0.54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0.47</c:v>
                </c:pt>
                <c:pt idx="14">
                  <c:v>0.4</c:v>
                </c:pt>
                <c:pt idx="15">
                  <c:v>0.4</c:v>
                </c:pt>
                <c:pt idx="16">
                  <c:v>0.36</c:v>
                </c:pt>
                <c:pt idx="17">
                  <c:v>0.25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362B-4BFE-BE7A-F019129F0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957184"/>
        <c:axId val="226958720"/>
      </c:barChart>
      <c:catAx>
        <c:axId val="2269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958720"/>
        <c:crosses val="autoZero"/>
        <c:auto val="1"/>
        <c:lblAlgn val="ctr"/>
        <c:lblOffset val="100"/>
        <c:noMultiLvlLbl val="0"/>
      </c:catAx>
      <c:valAx>
        <c:axId val="226958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695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35702937953542E-2"/>
          <c:y val="0.13931943618330958"/>
          <c:w val="0.94954526201636336"/>
          <c:h val="0.2509581840565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района/города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AC-4AB2-B82C-06A85CE5D1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C-4AB2-B82C-06A85CE5D17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AC-4AB2-B82C-06A85CE5D1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AC-4AB2-B82C-06A85CE5D17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AC-4AB2-B82C-06A85CE5D17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AC-4AB2-B82C-06A85CE5D17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AC-4AB2-B82C-06A85CE5D17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CAC-4AB2-B82C-06A85CE5D174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CAC-4AB2-B82C-06A85CE5D174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CAC-4AB2-B82C-06A85CE5D174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CAC-4AB2-B82C-06A85CE5D174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CAC-4AB2-B82C-06A85CE5D174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CAC-4AB2-B82C-06A85CE5D17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CAC-4AB2-B82C-06A85CE5D17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5CAC-4AB2-B82C-06A85CE5D17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5CAC-4AB2-B82C-06A85CE5D17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5CAC-4AB2-B82C-06A85CE5D174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5CAC-4AB2-B82C-06A85CE5D174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5CAC-4AB2-B82C-06A85CE5D174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AC-4AB2-B82C-06A85CE5D174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AC-4AB2-B82C-06A85CE5D174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AC-4AB2-B82C-06A85CE5D174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AC-4AB2-B82C-06A85CE5D174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AC-4AB2-B82C-06A85CE5D174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CAC-4AB2-B82C-06A85CE5D174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CAC-4AB2-B82C-06A85CE5D174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CAC-4AB2-B82C-06A85CE5D174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CAC-4AB2-B82C-06A85CE5D174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CAC-4AB2-B82C-06A85CE5D174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CAC-4AB2-B82C-06A85CE5D174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CAC-4AB2-B82C-06A85CE5D174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5CAC-4AB2-B82C-06A85CE5D174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CAC-4AB2-B82C-06A85CE5D174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5CAC-4AB2-B82C-06A85CE5D174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5CAC-4AB2-B82C-06A85CE5D174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5CAC-4AB2-B82C-06A85CE5D174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5CAC-4AB2-B82C-06A85CE5D174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5CAC-4AB2-B82C-06A85CE5D174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CAC-4AB2-B82C-06A85CE5D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Бай-Тайгинский </c:v>
                </c:pt>
                <c:pt idx="1">
                  <c:v>Ак-Довурак</c:v>
                </c:pt>
                <c:pt idx="2">
                  <c:v>Барун-Хемчикский </c:v>
                </c:pt>
                <c:pt idx="3">
                  <c:v>Чеди-Хольский </c:v>
                </c:pt>
                <c:pt idx="4">
                  <c:v>Эрзинский район</c:v>
                </c:pt>
                <c:pt idx="5">
                  <c:v>Монгун-Тайгинский </c:v>
                </c:pt>
                <c:pt idx="6">
                  <c:v>Тандинский </c:v>
                </c:pt>
                <c:pt idx="7">
                  <c:v>Каа-Хемский </c:v>
                </c:pt>
                <c:pt idx="8">
                  <c:v>МОНРТ</c:v>
                </c:pt>
                <c:pt idx="9">
                  <c:v>Овюрский </c:v>
                </c:pt>
                <c:pt idx="10">
                  <c:v>Сут-Хольский </c:v>
                </c:pt>
                <c:pt idx="11">
                  <c:v>Улуг-Хемский </c:v>
                </c:pt>
                <c:pt idx="12">
                  <c:v>Дзун-Хемчикский </c:v>
                </c:pt>
                <c:pt idx="13">
                  <c:v>Кызыл</c:v>
                </c:pt>
                <c:pt idx="14">
                  <c:v>Пий-Хемский </c:v>
                </c:pt>
                <c:pt idx="15">
                  <c:v>Кызылский </c:v>
                </c:pt>
                <c:pt idx="16">
                  <c:v>Тес-Хемский </c:v>
                </c:pt>
                <c:pt idx="17">
                  <c:v>Тоджинский </c:v>
                </c:pt>
                <c:pt idx="18">
                  <c:v>Чаа-Хольский 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0.83</c:v>
                </c:pt>
                <c:pt idx="4">
                  <c:v>0.8</c:v>
                </c:pt>
                <c:pt idx="5">
                  <c:v>0.67</c:v>
                </c:pt>
                <c:pt idx="6">
                  <c:v>0.6</c:v>
                </c:pt>
                <c:pt idx="7">
                  <c:v>0.54</c:v>
                </c:pt>
                <c:pt idx="8">
                  <c:v>0.5</c:v>
                </c:pt>
                <c:pt idx="9">
                  <c:v>0.5</c:v>
                </c:pt>
                <c:pt idx="10">
                  <c:v>0.43</c:v>
                </c:pt>
                <c:pt idx="11">
                  <c:v>0.36</c:v>
                </c:pt>
                <c:pt idx="12">
                  <c:v>0.27</c:v>
                </c:pt>
                <c:pt idx="13">
                  <c:v>0.2</c:v>
                </c:pt>
                <c:pt idx="14">
                  <c:v>0.2</c:v>
                </c:pt>
                <c:pt idx="15">
                  <c:v>0.17</c:v>
                </c:pt>
                <c:pt idx="16">
                  <c:v>0.12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5CAC-4AB2-B82C-06A85CE5D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194752"/>
        <c:axId val="227196288"/>
      </c:barChart>
      <c:catAx>
        <c:axId val="2271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196288"/>
        <c:crosses val="autoZero"/>
        <c:auto val="1"/>
        <c:lblAlgn val="ctr"/>
        <c:lblOffset val="100"/>
        <c:noMultiLvlLbl val="0"/>
      </c:catAx>
      <c:valAx>
        <c:axId val="227196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719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00133773015243E-2"/>
          <c:y val="3.1023134985901424E-2"/>
          <c:w val="0.91672076681062109"/>
          <c:h val="0.39065285913397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района/города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0F-41C7-A57D-648BCFAB1A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0F-41C7-A57D-648BCFAB1A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0F-41C7-A57D-648BCFAB1A0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A0F-41C7-A57D-648BCFAB1A0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A0F-41C7-A57D-648BCFAB1A0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A0F-41C7-A57D-648BCFAB1A0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A0F-41C7-A57D-648BCFAB1A0F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A0F-41C7-A57D-648BCFAB1A0F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A0F-41C7-A57D-648BCFAB1A0F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A0F-41C7-A57D-648BCFAB1A0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A0F-41C7-A57D-648BCFAB1A0F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A0F-41C7-A57D-648BCFAB1A0F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A0F-41C7-A57D-648BCFAB1A0F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A0F-41C7-A57D-648BCFAB1A0F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A0F-41C7-A57D-648BCFAB1A0F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A0F-41C7-A57D-648BCFAB1A0F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A0F-41C7-A57D-648BCFAB1A0F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5A0F-41C7-A57D-648BCFAB1A0F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5A0F-41C7-A57D-648BCFAB1A0F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0F-41C7-A57D-648BCFAB1A0F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0F-41C7-A57D-648BCFAB1A0F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0F-41C7-A57D-648BCFAB1A0F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0F-41C7-A57D-648BCFAB1A0F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A0F-41C7-A57D-648BCFAB1A0F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A0F-41C7-A57D-648BCFAB1A0F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A0F-41C7-A57D-648BCFAB1A0F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A0F-41C7-A57D-648BCFAB1A0F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A0F-41C7-A57D-648BCFAB1A0F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A0F-41C7-A57D-648BCFAB1A0F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A0F-41C7-A57D-648BCFAB1A0F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A0F-41C7-A57D-648BCFAB1A0F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5A0F-41C7-A57D-648BCFAB1A0F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A0F-41C7-A57D-648BCFAB1A0F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5A0F-41C7-A57D-648BCFAB1A0F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5A0F-41C7-A57D-648BCFAB1A0F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5A0F-41C7-A57D-648BCFAB1A0F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5A0F-41C7-A57D-648BCFAB1A0F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5A0F-41C7-A57D-648BCFAB1A0F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A0F-41C7-A57D-648BCFAB1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Тес-Хемский </c:v>
                </c:pt>
                <c:pt idx="1">
                  <c:v>Тоджинский </c:v>
                </c:pt>
                <c:pt idx="2">
                  <c:v>Чаа-Хольский </c:v>
                </c:pt>
                <c:pt idx="3">
                  <c:v>Кызылский </c:v>
                </c:pt>
                <c:pt idx="4">
                  <c:v>Кызыл</c:v>
                </c:pt>
                <c:pt idx="5">
                  <c:v>Улуг-Хемский </c:v>
                </c:pt>
                <c:pt idx="6">
                  <c:v>Пий-Хемский </c:v>
                </c:pt>
                <c:pt idx="7">
                  <c:v>Дзун-Хемчикский</c:v>
                </c:pt>
                <c:pt idx="8">
                  <c:v>Сут-Хольский </c:v>
                </c:pt>
                <c:pt idx="9">
                  <c:v>Тандинский </c:v>
                </c:pt>
                <c:pt idx="10">
                  <c:v>Каа-Хемский </c:v>
                </c:pt>
                <c:pt idx="11">
                  <c:v>Барун-Хемчикский</c:v>
                </c:pt>
                <c:pt idx="12">
                  <c:v>МОНРТ</c:v>
                </c:pt>
                <c:pt idx="13">
                  <c:v>Овюрский </c:v>
                </c:pt>
                <c:pt idx="14">
                  <c:v>Чеди-Хольский </c:v>
                </c:pt>
                <c:pt idx="15">
                  <c:v>Монгун-Тайгинский </c:v>
                </c:pt>
                <c:pt idx="16">
                  <c:v>Эрзинский </c:v>
                </c:pt>
                <c:pt idx="17">
                  <c:v>Ак-Довурак</c:v>
                </c:pt>
                <c:pt idx="18">
                  <c:v>Бай-Тайгинский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0.08</c:v>
                </c:pt>
                <c:pt idx="4">
                  <c:v>0.13</c:v>
                </c:pt>
                <c:pt idx="5">
                  <c:v>0.18</c:v>
                </c:pt>
                <c:pt idx="6">
                  <c:v>0.2</c:v>
                </c:pt>
                <c:pt idx="7">
                  <c:v>0.27</c:v>
                </c:pt>
                <c:pt idx="8">
                  <c:v>0.28999999999999998</c:v>
                </c:pt>
                <c:pt idx="9">
                  <c:v>0.3</c:v>
                </c:pt>
                <c:pt idx="10">
                  <c:v>0.31</c:v>
                </c:pt>
                <c:pt idx="11">
                  <c:v>0.4</c:v>
                </c:pt>
                <c:pt idx="12">
                  <c:v>0.41670000000000001</c:v>
                </c:pt>
                <c:pt idx="13">
                  <c:v>0.5</c:v>
                </c:pt>
                <c:pt idx="14">
                  <c:v>0.5</c:v>
                </c:pt>
                <c:pt idx="15">
                  <c:v>0.66669999999999996</c:v>
                </c:pt>
                <c:pt idx="16">
                  <c:v>0.8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5A0F-41C7-A57D-648BCFAB1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592064"/>
        <c:axId val="227593600"/>
      </c:barChart>
      <c:catAx>
        <c:axId val="2275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593600"/>
        <c:crosses val="autoZero"/>
        <c:auto val="1"/>
        <c:lblAlgn val="ctr"/>
        <c:lblOffset val="100"/>
        <c:noMultiLvlLbl val="0"/>
      </c:catAx>
      <c:valAx>
        <c:axId val="227593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759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03171262828348E-2"/>
          <c:y val="0.13580588801361834"/>
          <c:w val="0.94309910764615201"/>
          <c:h val="0.2651196850393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школ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16-4BCA-9CD8-98C4462E39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16-4BCA-9CD8-98C4462E39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16-4BCA-9CD8-98C4462E39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16-4BCA-9CD8-98C4462E39C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16-4BCA-9CD8-98C4462E39C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16-4BCA-9CD8-98C4462E39C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016-4BCA-9CD8-98C4462E39C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016-4BCA-9CD8-98C4462E39C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016-4BCA-9CD8-98C4462E39C6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016-4BCA-9CD8-98C4462E39C6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016-4BCA-9CD8-98C4462E39C6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016-4BCA-9CD8-98C4462E39C6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016-4BCA-9CD8-98C4462E39C6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016-4BCA-9CD8-98C4462E39C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016-4BCA-9CD8-98C4462E39C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016-4BCA-9CD8-98C4462E39C6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016-4BCA-9CD8-98C4462E39C6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016-4BCA-9CD8-98C4462E39C6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016-4BCA-9CD8-98C4462E39C6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16-4BCA-9CD8-98C4462E39C6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16-4BCA-9CD8-98C4462E39C6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16-4BCA-9CD8-98C4462E39C6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16-4BCA-9CD8-98C4462E39C6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016-4BCA-9CD8-98C4462E39C6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016-4BCA-9CD8-98C4462E39C6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016-4BCA-9CD8-98C4462E39C6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016-4BCA-9CD8-98C4462E39C6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016-4BCA-9CD8-98C4462E39C6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016-4BCA-9CD8-98C4462E39C6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016-4BCA-9CD8-98C4462E39C6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016-4BCA-9CD8-98C4462E39C6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016-4BCA-9CD8-98C4462E39C6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016-4BCA-9CD8-98C4462E39C6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016-4BCA-9CD8-98C4462E39C6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016-4BCA-9CD8-98C4462E39C6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016-4BCA-9CD8-98C4462E39C6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016-4BCA-9CD8-98C4462E39C6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016-4BCA-9CD8-98C4462E39C6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16-4BCA-9CD8-98C4462E3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Овюрский</c:v>
                </c:pt>
                <c:pt idx="1">
                  <c:v>Тоджинский </c:v>
                </c:pt>
                <c:pt idx="2">
                  <c:v>Эрзинский</c:v>
                </c:pt>
                <c:pt idx="3">
                  <c:v>Тере-Хольский</c:v>
                </c:pt>
                <c:pt idx="4">
                  <c:v>Тес-Хемский</c:v>
                </c:pt>
                <c:pt idx="5">
                  <c:v>Чаа-Хольский</c:v>
                </c:pt>
                <c:pt idx="6">
                  <c:v>г.Ак-Довурак</c:v>
                </c:pt>
                <c:pt idx="7">
                  <c:v>Тандинский</c:v>
                </c:pt>
                <c:pt idx="8">
                  <c:v>Каа-Хемский</c:v>
                </c:pt>
                <c:pt idx="9">
                  <c:v>Монгун-Тайгинский</c:v>
                </c:pt>
                <c:pt idx="10">
                  <c:v>Ресучреждения</c:v>
                </c:pt>
                <c:pt idx="11">
                  <c:v>Кызылский </c:v>
                </c:pt>
                <c:pt idx="12">
                  <c:v>Чеди-Хольский </c:v>
                </c:pt>
                <c:pt idx="13">
                  <c:v>Сут-Хольский</c:v>
                </c:pt>
                <c:pt idx="14">
                  <c:v>Дзун-Хемчикский</c:v>
                </c:pt>
                <c:pt idx="15">
                  <c:v>Бай-Тайгинский </c:v>
                </c:pt>
                <c:pt idx="16">
                  <c:v>Пий-Хемский</c:v>
                </c:pt>
                <c:pt idx="17">
                  <c:v>Улуг-Хемский</c:v>
                </c:pt>
                <c:pt idx="18">
                  <c:v>г.Кызыл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 formatCode="0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5</c:v>
                </c:pt>
                <c:pt idx="17">
                  <c:v>9</c:v>
                </c:pt>
                <c:pt idx="1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1016-4BCA-9CD8-98C4462E3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637312"/>
        <c:axId val="228647296"/>
      </c:barChart>
      <c:catAx>
        <c:axId val="2286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8647296"/>
        <c:crosses val="autoZero"/>
        <c:auto val="1"/>
        <c:lblAlgn val="ctr"/>
        <c:lblOffset val="100"/>
        <c:noMultiLvlLbl val="0"/>
      </c:catAx>
      <c:valAx>
        <c:axId val="22864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63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0763567390843E-2"/>
          <c:y val="4.2683479079253968E-2"/>
          <c:w val="0.92869536682092801"/>
          <c:h val="0.43138637586852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педагогов, %
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CA-499A-A9EC-4BDA3A8C85A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CA-499A-A9EC-4BDA3A8C85A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CA-499A-A9EC-4BDA3A8C85A7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CA-499A-A9EC-4BDA3A8C85A7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CA-499A-A9EC-4BDA3A8C85A7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CA-499A-A9EC-4BDA3A8C85A7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CA-499A-A9EC-4BDA3A8C85A7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CA-499A-A9EC-4BDA3A8C85A7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CA-499A-A9EC-4BDA3A8C85A7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CA-499A-A9EC-4BDA3A8C85A7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CA-499A-A9EC-4BDA3A8C85A7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CA-499A-A9EC-4BDA3A8C85A7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DCA-499A-A9EC-4BDA3A8C85A7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DCA-499A-A9EC-4BDA3A8C85A7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DCA-499A-A9EC-4BDA3A8C85A7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DCA-499A-A9EC-4BDA3A8C85A7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DCA-499A-A9EC-4BDA3A8C85A7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DCA-499A-A9EC-4BDA3A8C85A7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DCA-499A-A9EC-4BDA3A8C85A7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DCA-499A-A9EC-4BDA3A8C85A7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DCA-499A-A9EC-4BDA3A8C85A7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DCA-499A-A9EC-4BDA3A8C85A7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DCA-499A-A9EC-4BDA3A8C85A7}"/>
                </c:ext>
              </c:extLst>
            </c:dLbl>
            <c:dLbl>
              <c:idx val="1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DCA-499A-A9EC-4BDA3A8C8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Улуг-Хемский</c:v>
                </c:pt>
                <c:pt idx="1">
                  <c:v>Ресучреждения</c:v>
                </c:pt>
                <c:pt idx="2">
                  <c:v>Овюрский</c:v>
                </c:pt>
                <c:pt idx="3">
                  <c:v>Тес-Хемский</c:v>
                </c:pt>
                <c:pt idx="4">
                  <c:v>Пий-Хемский</c:v>
                </c:pt>
                <c:pt idx="5">
                  <c:v>Чеди-Хольский</c:v>
                </c:pt>
                <c:pt idx="6">
                  <c:v>г.Кызыл</c:v>
                </c:pt>
                <c:pt idx="7">
                  <c:v>Барун-Хемчикский </c:v>
                </c:pt>
                <c:pt idx="8">
                  <c:v>Каа-Хемский</c:v>
                </c:pt>
                <c:pt idx="9">
                  <c:v>Дзун-Хемчикский</c:v>
                </c:pt>
                <c:pt idx="10">
                  <c:v>Монгун-Тайгинский</c:v>
                </c:pt>
                <c:pt idx="11">
                  <c:v>г.Ак-Довурак</c:v>
                </c:pt>
                <c:pt idx="12">
                  <c:v>Тоджинский </c:v>
                </c:pt>
                <c:pt idx="13">
                  <c:v>Бай-Тайгинский </c:v>
                </c:pt>
                <c:pt idx="14">
                  <c:v>Чаа-Хольский</c:v>
                </c:pt>
                <c:pt idx="15">
                  <c:v>Эрзинский</c:v>
                </c:pt>
                <c:pt idx="16">
                  <c:v>Тандинский</c:v>
                </c:pt>
                <c:pt idx="17">
                  <c:v>Кызылский </c:v>
                </c:pt>
                <c:pt idx="18">
                  <c:v>Сут-Хольский</c:v>
                </c:pt>
                <c:pt idx="19">
                  <c:v>Тере-Хольский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0.6</c:v>
                </c:pt>
                <c:pt idx="1">
                  <c:v>0.42</c:v>
                </c:pt>
                <c:pt idx="2">
                  <c:v>0.35</c:v>
                </c:pt>
                <c:pt idx="3">
                  <c:v>0.32</c:v>
                </c:pt>
                <c:pt idx="4">
                  <c:v>0.24</c:v>
                </c:pt>
                <c:pt idx="5">
                  <c:v>0.2</c:v>
                </c:pt>
                <c:pt idx="6">
                  <c:v>0.18</c:v>
                </c:pt>
                <c:pt idx="7">
                  <c:v>0.17</c:v>
                </c:pt>
                <c:pt idx="8">
                  <c:v>0.17</c:v>
                </c:pt>
                <c:pt idx="9">
                  <c:v>0.15</c:v>
                </c:pt>
                <c:pt idx="10">
                  <c:v>0.14000000000000001</c:v>
                </c:pt>
                <c:pt idx="11">
                  <c:v>0.09</c:v>
                </c:pt>
                <c:pt idx="12">
                  <c:v>0.06</c:v>
                </c:pt>
                <c:pt idx="13">
                  <c:v>0.05</c:v>
                </c:pt>
                <c:pt idx="14">
                  <c:v>0.05</c:v>
                </c:pt>
                <c:pt idx="15">
                  <c:v>0.04</c:v>
                </c:pt>
                <c:pt idx="16">
                  <c:v>0.03</c:v>
                </c:pt>
                <c:pt idx="17">
                  <c:v>0.02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DCA-499A-A9EC-4BDA3A8C8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061184"/>
        <c:axId val="230062720"/>
      </c:barChart>
      <c:catAx>
        <c:axId val="23006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0062720"/>
        <c:crosses val="autoZero"/>
        <c:auto val="1"/>
        <c:lblAlgn val="ctr"/>
        <c:lblOffset val="100"/>
        <c:noMultiLvlLbl val="0"/>
      </c:catAx>
      <c:valAx>
        <c:axId val="230062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00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2800" dirty="0"/>
              <a:t>Доля зарегистрированных учеников , %
</a:t>
            </a:r>
          </a:p>
        </c:rich>
      </c:tx>
      <c:layout>
        <c:manualLayout>
          <c:xMode val="edge"/>
          <c:yMode val="edge"/>
          <c:x val="3.1068522530897001E-2"/>
          <c:y val="3.62574258402426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887955968764697E-2"/>
          <c:y val="0.18781726463689086"/>
          <c:w val="0.92869536682092801"/>
          <c:h val="0.27990255665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зарегистрированных учеников , %
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C5-40AF-BC94-A5DB67C6AE6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BC5-40AF-BC94-A5DB67C6AE6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BC5-40AF-BC94-A5DB67C6AE6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BC5-40AF-BC94-A5DB67C6AE6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BC5-40AF-BC94-A5DB67C6AE6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BC5-40AF-BC94-A5DB67C6AE6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BC5-40AF-BC94-A5DB67C6AE6D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BC5-40AF-BC94-A5DB67C6AE6D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BC5-40AF-BC94-A5DB67C6AE6D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BC5-40AF-BC94-A5DB67C6AE6D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BC5-40AF-BC94-A5DB67C6AE6D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BC5-40AF-BC94-A5DB67C6AE6D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BC5-40AF-BC94-A5DB67C6AE6D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BC5-40AF-BC94-A5DB67C6AE6D}"/>
                </c:ext>
              </c:extLst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BC5-40AF-BC94-A5DB67C6AE6D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BC5-40AF-BC94-A5DB67C6AE6D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BC5-40AF-BC94-A5DB67C6AE6D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DBC5-40AF-BC94-A5DB67C6AE6D}"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DBC5-40AF-BC94-A5DB67C6AE6D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DBC5-40AF-BC94-A5DB67C6AE6D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C5-40AF-BC94-A5DB67C6AE6D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C5-40AF-BC94-A5DB67C6AE6D}"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C5-40AF-BC94-A5DB67C6AE6D}"/>
                </c:ext>
              </c:extLst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C5-40AF-BC94-A5DB67C6AE6D}"/>
                </c:ext>
              </c:extLst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BC5-40AF-BC94-A5DB67C6AE6D}"/>
                </c:ext>
              </c:extLst>
            </c:dLbl>
            <c:dLbl>
              <c:idx val="1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BC5-40AF-BC94-A5DB67C6AE6D}"/>
                </c:ext>
              </c:extLst>
            </c:dLbl>
            <c:dLbl>
              <c:idx val="1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BC5-40AF-BC94-A5DB67C6A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Тес-Хемский</c:v>
                </c:pt>
                <c:pt idx="1">
                  <c:v>Пий-Хемский</c:v>
                </c:pt>
                <c:pt idx="2">
                  <c:v>Чеди-Хольский</c:v>
                </c:pt>
                <c:pt idx="3">
                  <c:v>Каа-Хемский</c:v>
                </c:pt>
                <c:pt idx="4">
                  <c:v>Дзун-Хемчикский</c:v>
                </c:pt>
                <c:pt idx="5">
                  <c:v>г.Ак-Довурак</c:v>
                </c:pt>
                <c:pt idx="6">
                  <c:v>Тоджинский </c:v>
                </c:pt>
                <c:pt idx="7">
                  <c:v>Бай-Тайгинский </c:v>
                </c:pt>
                <c:pt idx="8">
                  <c:v>Чаа-Хольский</c:v>
                </c:pt>
                <c:pt idx="9">
                  <c:v>Эрзинский</c:v>
                </c:pt>
                <c:pt idx="10">
                  <c:v>Тандинский</c:v>
                </c:pt>
                <c:pt idx="11">
                  <c:v>Сут-Хольский</c:v>
                </c:pt>
                <c:pt idx="12">
                  <c:v>Тере-Хольский</c:v>
                </c:pt>
                <c:pt idx="13">
                  <c:v>Монгун-Тайгинский</c:v>
                </c:pt>
                <c:pt idx="14">
                  <c:v>г.Кызыл</c:v>
                </c:pt>
                <c:pt idx="15">
                  <c:v>Барун-Хемчикский </c:v>
                </c:pt>
                <c:pt idx="16">
                  <c:v>Кызылский </c:v>
                </c:pt>
                <c:pt idx="17">
                  <c:v>Ресучреждения</c:v>
                </c:pt>
                <c:pt idx="18">
                  <c:v>Улуг-Хемский</c:v>
                </c:pt>
                <c:pt idx="19">
                  <c:v>Овюрский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0.02</c:v>
                </c:pt>
                <c:pt idx="14">
                  <c:v>0.03</c:v>
                </c:pt>
                <c:pt idx="15">
                  <c:v>0.03</c:v>
                </c:pt>
                <c:pt idx="16">
                  <c:v>0.04</c:v>
                </c:pt>
                <c:pt idx="17">
                  <c:v>0.12</c:v>
                </c:pt>
                <c:pt idx="18">
                  <c:v>0.19</c:v>
                </c:pt>
                <c:pt idx="19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BC5-40AF-BC94-A5DB67C6A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434688"/>
        <c:axId val="230436224"/>
      </c:barChart>
      <c:catAx>
        <c:axId val="2304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0436224"/>
        <c:crosses val="autoZero"/>
        <c:auto val="1"/>
        <c:lblAlgn val="ctr"/>
        <c:lblOffset val="100"/>
        <c:noMultiLvlLbl val="0"/>
      </c:catAx>
      <c:valAx>
        <c:axId val="230436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043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lang="ru-RU"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75642-8121-49FC-83BE-5130721DF93E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67B65AE-B774-4987-9414-0006C96A7EE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Проводить широкую разъяснительную работу по использованию Библиотеки ЦОК и других возможностях ФГИС «Моя школа».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38D4A3-3351-493D-B09D-AC01FB3B737B}" type="parTrans" cxnId="{9F7C6F8F-AE94-45D9-81FE-F8A91017F411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1DAFB6-1ACF-4139-8021-25C9F683473F}" type="sibTrans" cxnId="{9F7C6F8F-AE94-45D9-81FE-F8A91017F411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C8E0BF-10D3-4C32-93EE-7E975D569748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Внедрить в практику использование не менее 1 раза в неделю возможностей Библиотеки ЦОК при реализации учебных программ (более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38 тыс.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электронных образовательных материалов по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 учебным предметам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более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6,5 тыс. уроков).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3C1FEF-0267-4ABF-8867-28A19E53911D}" type="parTrans" cxnId="{05C3EEBF-66F4-4038-BD59-8FC3A5F7C4B8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D0F1A7-BDB4-4821-BD5B-F13B0409DA31}" type="sibTrans" cxnId="{05C3EEBF-66F4-4038-BD59-8FC3A5F7C4B8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031E41-2606-4A79-9F77-8C71A4F2604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Предусмотреть меры поощрения активностей педагогов и учеников, широко использующих возможности «Библиотеки ЦОК».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8DFBF2-31F4-4AF2-981F-4054AB72E9A6}" type="parTrans" cxnId="{A8D31B6E-5676-451D-A3A3-C459B49462A0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160E7-F3D6-4514-B307-FECA172F5220}" type="sibTrans" cxnId="{A8D31B6E-5676-451D-A3A3-C459B49462A0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F9A072-60BF-4D30-9B1D-1EBAAA3C128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Включить в перечень показателей эффективности работы педагога, школы критерий «Активное использование ЦОК».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D1CD39-A61A-4C5E-826B-1A8A095F7F3A}" type="parTrans" cxnId="{BBDF32BF-309C-4107-80DF-2051D883BC7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5A1EC5-DA5D-493F-B559-44EBB0D6F84B}" type="sibTrans" cxnId="{BBDF32BF-309C-4107-80DF-2051D883BC7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A16C50-AE2F-45D5-B110-6F125F91352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Обеспечить прохождение курсов повышения квалификации педагогами и управленческим персоналом по эффективному использованию ЦОК в учебной и административной деятельности.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DD6A76-99F5-44E6-A9E0-8F16DF4DEB26}" type="parTrans" cxnId="{60AEBD88-A91F-44E3-8102-6D9D733167B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1BE00C-F33E-43A6-A2D2-3244F43C0A29}" type="sibTrans" cxnId="{60AEBD88-A91F-44E3-8102-6D9D733167B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7D32E-CC21-490A-A22A-6A4BC6B7116C}" type="pres">
      <dgm:prSet presAssocID="{F7375642-8121-49FC-83BE-5130721DF9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7DA8E0-9647-4254-952D-9941DC136B95}" type="pres">
      <dgm:prSet presAssocID="{F7375642-8121-49FC-83BE-5130721DF93E}" presName="Name1" presStyleCnt="0"/>
      <dgm:spPr/>
      <dgm:t>
        <a:bodyPr/>
        <a:lstStyle/>
        <a:p>
          <a:endParaRPr lang="ru-RU"/>
        </a:p>
      </dgm:t>
    </dgm:pt>
    <dgm:pt modelId="{0734948B-7FE7-491D-B67B-712F62D78A41}" type="pres">
      <dgm:prSet presAssocID="{F7375642-8121-49FC-83BE-5130721DF93E}" presName="cycle" presStyleCnt="0"/>
      <dgm:spPr/>
      <dgm:t>
        <a:bodyPr/>
        <a:lstStyle/>
        <a:p>
          <a:endParaRPr lang="ru-RU"/>
        </a:p>
      </dgm:t>
    </dgm:pt>
    <dgm:pt modelId="{3900A3CE-5560-49DF-B08A-CBE38BB828F4}" type="pres">
      <dgm:prSet presAssocID="{F7375642-8121-49FC-83BE-5130721DF93E}" presName="srcNode" presStyleLbl="node1" presStyleIdx="0" presStyleCnt="5"/>
      <dgm:spPr/>
      <dgm:t>
        <a:bodyPr/>
        <a:lstStyle/>
        <a:p>
          <a:endParaRPr lang="ru-RU"/>
        </a:p>
      </dgm:t>
    </dgm:pt>
    <dgm:pt modelId="{D94752B5-6F67-4345-A97C-8EFB09B631E8}" type="pres">
      <dgm:prSet presAssocID="{F7375642-8121-49FC-83BE-5130721DF93E}" presName="conn" presStyleLbl="parChTrans1D2" presStyleIdx="0" presStyleCnt="1"/>
      <dgm:spPr/>
      <dgm:t>
        <a:bodyPr/>
        <a:lstStyle/>
        <a:p>
          <a:endParaRPr lang="ru-RU"/>
        </a:p>
      </dgm:t>
    </dgm:pt>
    <dgm:pt modelId="{64FC3B03-9F1D-45FE-AAA7-60F3250E6BA2}" type="pres">
      <dgm:prSet presAssocID="{F7375642-8121-49FC-83BE-5130721DF93E}" presName="extraNode" presStyleLbl="node1" presStyleIdx="0" presStyleCnt="5"/>
      <dgm:spPr/>
      <dgm:t>
        <a:bodyPr/>
        <a:lstStyle/>
        <a:p>
          <a:endParaRPr lang="ru-RU"/>
        </a:p>
      </dgm:t>
    </dgm:pt>
    <dgm:pt modelId="{115B575D-4159-4A97-B618-4A3B148A04B1}" type="pres">
      <dgm:prSet presAssocID="{F7375642-8121-49FC-83BE-5130721DF93E}" presName="dstNode" presStyleLbl="node1" presStyleIdx="0" presStyleCnt="5"/>
      <dgm:spPr/>
      <dgm:t>
        <a:bodyPr/>
        <a:lstStyle/>
        <a:p>
          <a:endParaRPr lang="ru-RU"/>
        </a:p>
      </dgm:t>
    </dgm:pt>
    <dgm:pt modelId="{9D31E3CA-7728-4756-A034-71B961F57FB1}" type="pres">
      <dgm:prSet presAssocID="{767B65AE-B774-4987-9414-0006C96A7EE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4DED-CF6F-4F8E-8E3D-314B2A7E1322}" type="pres">
      <dgm:prSet presAssocID="{767B65AE-B774-4987-9414-0006C96A7EE6}" presName="accent_1" presStyleCnt="0"/>
      <dgm:spPr/>
      <dgm:t>
        <a:bodyPr/>
        <a:lstStyle/>
        <a:p>
          <a:endParaRPr lang="ru-RU"/>
        </a:p>
      </dgm:t>
    </dgm:pt>
    <dgm:pt modelId="{40DD05F7-3E20-44D8-A90B-24A727F90502}" type="pres">
      <dgm:prSet presAssocID="{767B65AE-B774-4987-9414-0006C96A7EE6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82CEA82-77FC-44D2-970C-B3669311AA12}" type="pres">
      <dgm:prSet presAssocID="{52C8E0BF-10D3-4C32-93EE-7E975D56974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7D6E2-8723-4E85-87DD-74F922765478}" type="pres">
      <dgm:prSet presAssocID="{52C8E0BF-10D3-4C32-93EE-7E975D569748}" presName="accent_2" presStyleCnt="0"/>
      <dgm:spPr/>
      <dgm:t>
        <a:bodyPr/>
        <a:lstStyle/>
        <a:p>
          <a:endParaRPr lang="ru-RU"/>
        </a:p>
      </dgm:t>
    </dgm:pt>
    <dgm:pt modelId="{C3158D5A-208A-491D-A9EA-BDD5E05926A1}" type="pres">
      <dgm:prSet presAssocID="{52C8E0BF-10D3-4C32-93EE-7E975D569748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C1DD7F92-AE69-496A-973A-4BE3702315D3}" type="pres">
      <dgm:prSet presAssocID="{AE031E41-2606-4A79-9F77-8C71A4F2604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682E6-B14E-4D3E-9CFF-2EC2F6CDFD25}" type="pres">
      <dgm:prSet presAssocID="{AE031E41-2606-4A79-9F77-8C71A4F2604D}" presName="accent_3" presStyleCnt="0"/>
      <dgm:spPr/>
      <dgm:t>
        <a:bodyPr/>
        <a:lstStyle/>
        <a:p>
          <a:endParaRPr lang="ru-RU"/>
        </a:p>
      </dgm:t>
    </dgm:pt>
    <dgm:pt modelId="{C86F63BC-20DB-4949-8549-B26FE610E2D6}" type="pres">
      <dgm:prSet presAssocID="{AE031E41-2606-4A79-9F77-8C71A4F2604D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D0D62458-4B2F-4ED9-8F29-A60A09BC3D0C}" type="pres">
      <dgm:prSet presAssocID="{79F9A072-60BF-4D30-9B1D-1EBAAA3C128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10900-8EF5-43F5-A56B-37801E34EFBC}" type="pres">
      <dgm:prSet presAssocID="{79F9A072-60BF-4D30-9B1D-1EBAAA3C1286}" presName="accent_4" presStyleCnt="0"/>
      <dgm:spPr/>
      <dgm:t>
        <a:bodyPr/>
        <a:lstStyle/>
        <a:p>
          <a:endParaRPr lang="ru-RU"/>
        </a:p>
      </dgm:t>
    </dgm:pt>
    <dgm:pt modelId="{04E61F47-BB24-4E96-9AD6-1AB5C8CEB083}" type="pres">
      <dgm:prSet presAssocID="{79F9A072-60BF-4D30-9B1D-1EBAAA3C1286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F0E4EE06-4953-4BC7-B12A-8E31054DB8D7}" type="pres">
      <dgm:prSet presAssocID="{6AA16C50-AE2F-45D5-B110-6F125F91352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2951B-5042-4E95-BF72-DACF2C3A28AD}" type="pres">
      <dgm:prSet presAssocID="{6AA16C50-AE2F-45D5-B110-6F125F913526}" presName="accent_5" presStyleCnt="0"/>
      <dgm:spPr/>
      <dgm:t>
        <a:bodyPr/>
        <a:lstStyle/>
        <a:p>
          <a:endParaRPr lang="ru-RU"/>
        </a:p>
      </dgm:t>
    </dgm:pt>
    <dgm:pt modelId="{6A744A8E-33F0-46E5-8D68-79D3BB0E8FE3}" type="pres">
      <dgm:prSet presAssocID="{6AA16C50-AE2F-45D5-B110-6F125F913526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BBDF32BF-309C-4107-80DF-2051D883BC7D}" srcId="{F7375642-8121-49FC-83BE-5130721DF93E}" destId="{79F9A072-60BF-4D30-9B1D-1EBAAA3C1286}" srcOrd="3" destOrd="0" parTransId="{4DD1CD39-A61A-4C5E-826B-1A8A095F7F3A}" sibTransId="{F75A1EC5-DA5D-493F-B559-44EBB0D6F84B}"/>
    <dgm:cxn modelId="{9F7C6F8F-AE94-45D9-81FE-F8A91017F411}" srcId="{F7375642-8121-49FC-83BE-5130721DF93E}" destId="{767B65AE-B774-4987-9414-0006C96A7EE6}" srcOrd="0" destOrd="0" parTransId="{2938D4A3-3351-493D-B09D-AC01FB3B737B}" sibTransId="{731DAFB6-1ACF-4139-8021-25C9F683473F}"/>
    <dgm:cxn modelId="{1F69AA84-FFE7-47D2-B182-86F11D23C794}" type="presOf" srcId="{731DAFB6-1ACF-4139-8021-25C9F683473F}" destId="{D94752B5-6F67-4345-A97C-8EFB09B631E8}" srcOrd="0" destOrd="0" presId="urn:microsoft.com/office/officeart/2008/layout/VerticalCurvedList"/>
    <dgm:cxn modelId="{D6B18B56-182A-4635-BDB5-724722F93559}" type="presOf" srcId="{52C8E0BF-10D3-4C32-93EE-7E975D569748}" destId="{F82CEA82-77FC-44D2-970C-B3669311AA12}" srcOrd="0" destOrd="0" presId="urn:microsoft.com/office/officeart/2008/layout/VerticalCurvedList"/>
    <dgm:cxn modelId="{23DD6500-002C-4A50-8585-94EDF92389DD}" type="presOf" srcId="{AE031E41-2606-4A79-9F77-8C71A4F2604D}" destId="{C1DD7F92-AE69-496A-973A-4BE3702315D3}" srcOrd="0" destOrd="0" presId="urn:microsoft.com/office/officeart/2008/layout/VerticalCurvedList"/>
    <dgm:cxn modelId="{05C3EEBF-66F4-4038-BD59-8FC3A5F7C4B8}" srcId="{F7375642-8121-49FC-83BE-5130721DF93E}" destId="{52C8E0BF-10D3-4C32-93EE-7E975D569748}" srcOrd="1" destOrd="0" parTransId="{183C1FEF-0267-4ABF-8867-28A19E53911D}" sibTransId="{55D0F1A7-BDB4-4821-BD5B-F13B0409DA31}"/>
    <dgm:cxn modelId="{A8D31B6E-5676-451D-A3A3-C459B49462A0}" srcId="{F7375642-8121-49FC-83BE-5130721DF93E}" destId="{AE031E41-2606-4A79-9F77-8C71A4F2604D}" srcOrd="2" destOrd="0" parTransId="{178DFBF2-31F4-4AF2-981F-4054AB72E9A6}" sibTransId="{FFF160E7-F3D6-4514-B307-FECA172F5220}"/>
    <dgm:cxn modelId="{60AEBD88-A91F-44E3-8102-6D9D733167B4}" srcId="{F7375642-8121-49FC-83BE-5130721DF93E}" destId="{6AA16C50-AE2F-45D5-B110-6F125F913526}" srcOrd="4" destOrd="0" parTransId="{60DD6A76-99F5-44E6-A9E0-8F16DF4DEB26}" sibTransId="{1B1BE00C-F33E-43A6-A2D2-3244F43C0A29}"/>
    <dgm:cxn modelId="{287409FA-3BE7-4587-BFA5-34081D18E636}" type="presOf" srcId="{6AA16C50-AE2F-45D5-B110-6F125F913526}" destId="{F0E4EE06-4953-4BC7-B12A-8E31054DB8D7}" srcOrd="0" destOrd="0" presId="urn:microsoft.com/office/officeart/2008/layout/VerticalCurvedList"/>
    <dgm:cxn modelId="{FA8E36CA-261F-4D24-97EF-A72096D4FE8F}" type="presOf" srcId="{767B65AE-B774-4987-9414-0006C96A7EE6}" destId="{9D31E3CA-7728-4756-A034-71B961F57FB1}" srcOrd="0" destOrd="0" presId="urn:microsoft.com/office/officeart/2008/layout/VerticalCurvedList"/>
    <dgm:cxn modelId="{960B3FF5-9B5F-407E-8764-93670EDFD016}" type="presOf" srcId="{79F9A072-60BF-4D30-9B1D-1EBAAA3C1286}" destId="{D0D62458-4B2F-4ED9-8F29-A60A09BC3D0C}" srcOrd="0" destOrd="0" presId="urn:microsoft.com/office/officeart/2008/layout/VerticalCurvedList"/>
    <dgm:cxn modelId="{B3AD1F9B-C911-4897-8C05-2765C8FEB60A}" type="presOf" srcId="{F7375642-8121-49FC-83BE-5130721DF93E}" destId="{3837D32E-CC21-490A-A22A-6A4BC6B7116C}" srcOrd="0" destOrd="0" presId="urn:microsoft.com/office/officeart/2008/layout/VerticalCurvedList"/>
    <dgm:cxn modelId="{DA14B919-1D7E-4C43-806F-62B80860A3D3}" type="presParOf" srcId="{3837D32E-CC21-490A-A22A-6A4BC6B7116C}" destId="{397DA8E0-9647-4254-952D-9941DC136B95}" srcOrd="0" destOrd="0" presId="urn:microsoft.com/office/officeart/2008/layout/VerticalCurvedList"/>
    <dgm:cxn modelId="{90DAEC98-F863-4CA2-A4DA-8F25B586D1FF}" type="presParOf" srcId="{397DA8E0-9647-4254-952D-9941DC136B95}" destId="{0734948B-7FE7-491D-B67B-712F62D78A41}" srcOrd="0" destOrd="0" presId="urn:microsoft.com/office/officeart/2008/layout/VerticalCurvedList"/>
    <dgm:cxn modelId="{8B1443BD-31EF-4DB9-A992-30AF1F42D673}" type="presParOf" srcId="{0734948B-7FE7-491D-B67B-712F62D78A41}" destId="{3900A3CE-5560-49DF-B08A-CBE38BB828F4}" srcOrd="0" destOrd="0" presId="urn:microsoft.com/office/officeart/2008/layout/VerticalCurvedList"/>
    <dgm:cxn modelId="{395D092E-FAA4-4A96-8FA7-E93959084E5A}" type="presParOf" srcId="{0734948B-7FE7-491D-B67B-712F62D78A41}" destId="{D94752B5-6F67-4345-A97C-8EFB09B631E8}" srcOrd="1" destOrd="0" presId="urn:microsoft.com/office/officeart/2008/layout/VerticalCurvedList"/>
    <dgm:cxn modelId="{6F568FC4-E7C5-4272-BE89-F191208715D5}" type="presParOf" srcId="{0734948B-7FE7-491D-B67B-712F62D78A41}" destId="{64FC3B03-9F1D-45FE-AAA7-60F3250E6BA2}" srcOrd="2" destOrd="0" presId="urn:microsoft.com/office/officeart/2008/layout/VerticalCurvedList"/>
    <dgm:cxn modelId="{D83438E1-7FA9-489C-857B-5F16292E8D70}" type="presParOf" srcId="{0734948B-7FE7-491D-B67B-712F62D78A41}" destId="{115B575D-4159-4A97-B618-4A3B148A04B1}" srcOrd="3" destOrd="0" presId="urn:microsoft.com/office/officeart/2008/layout/VerticalCurvedList"/>
    <dgm:cxn modelId="{282BD67E-7902-41FC-AA24-72E057B8E357}" type="presParOf" srcId="{397DA8E0-9647-4254-952D-9941DC136B95}" destId="{9D31E3CA-7728-4756-A034-71B961F57FB1}" srcOrd="1" destOrd="0" presId="urn:microsoft.com/office/officeart/2008/layout/VerticalCurvedList"/>
    <dgm:cxn modelId="{C2841CE2-3FFF-43FB-92A8-42FAD11C7BDC}" type="presParOf" srcId="{397DA8E0-9647-4254-952D-9941DC136B95}" destId="{F1EA4DED-CF6F-4F8E-8E3D-314B2A7E1322}" srcOrd="2" destOrd="0" presId="urn:microsoft.com/office/officeart/2008/layout/VerticalCurvedList"/>
    <dgm:cxn modelId="{AC76BAA2-0619-44BB-AC28-0B80F8A0FD76}" type="presParOf" srcId="{F1EA4DED-CF6F-4F8E-8E3D-314B2A7E1322}" destId="{40DD05F7-3E20-44D8-A90B-24A727F90502}" srcOrd="0" destOrd="0" presId="urn:microsoft.com/office/officeart/2008/layout/VerticalCurvedList"/>
    <dgm:cxn modelId="{CC5D6036-AB0D-45C3-9C3C-102182C3F6D5}" type="presParOf" srcId="{397DA8E0-9647-4254-952D-9941DC136B95}" destId="{F82CEA82-77FC-44D2-970C-B3669311AA12}" srcOrd="3" destOrd="0" presId="urn:microsoft.com/office/officeart/2008/layout/VerticalCurvedList"/>
    <dgm:cxn modelId="{B3F0E947-802C-4FEF-B4B1-D3DBC994601A}" type="presParOf" srcId="{397DA8E0-9647-4254-952D-9941DC136B95}" destId="{1F07D6E2-8723-4E85-87DD-74F922765478}" srcOrd="4" destOrd="0" presId="urn:microsoft.com/office/officeart/2008/layout/VerticalCurvedList"/>
    <dgm:cxn modelId="{64CFFA3B-9646-414C-AD86-4487CCC8183E}" type="presParOf" srcId="{1F07D6E2-8723-4E85-87DD-74F922765478}" destId="{C3158D5A-208A-491D-A9EA-BDD5E05926A1}" srcOrd="0" destOrd="0" presId="urn:microsoft.com/office/officeart/2008/layout/VerticalCurvedList"/>
    <dgm:cxn modelId="{BEEFB060-5A4C-4254-A6B5-1EE8ABEA2BBC}" type="presParOf" srcId="{397DA8E0-9647-4254-952D-9941DC136B95}" destId="{C1DD7F92-AE69-496A-973A-4BE3702315D3}" srcOrd="5" destOrd="0" presId="urn:microsoft.com/office/officeart/2008/layout/VerticalCurvedList"/>
    <dgm:cxn modelId="{43CB72C3-0F4C-45B7-8031-86AC225A30B5}" type="presParOf" srcId="{397DA8E0-9647-4254-952D-9941DC136B95}" destId="{C08682E6-B14E-4D3E-9CFF-2EC2F6CDFD25}" srcOrd="6" destOrd="0" presId="urn:microsoft.com/office/officeart/2008/layout/VerticalCurvedList"/>
    <dgm:cxn modelId="{100D42EF-F58C-45B5-945D-A57CAB72F47E}" type="presParOf" srcId="{C08682E6-B14E-4D3E-9CFF-2EC2F6CDFD25}" destId="{C86F63BC-20DB-4949-8549-B26FE610E2D6}" srcOrd="0" destOrd="0" presId="urn:microsoft.com/office/officeart/2008/layout/VerticalCurvedList"/>
    <dgm:cxn modelId="{E9FBB536-5730-493E-9DDD-2BD98CDB17CB}" type="presParOf" srcId="{397DA8E0-9647-4254-952D-9941DC136B95}" destId="{D0D62458-4B2F-4ED9-8F29-A60A09BC3D0C}" srcOrd="7" destOrd="0" presId="urn:microsoft.com/office/officeart/2008/layout/VerticalCurvedList"/>
    <dgm:cxn modelId="{1EDE53CE-B3EC-41CF-8A8F-6C26B8FE2E1C}" type="presParOf" srcId="{397DA8E0-9647-4254-952D-9941DC136B95}" destId="{92B10900-8EF5-43F5-A56B-37801E34EFBC}" srcOrd="8" destOrd="0" presId="urn:microsoft.com/office/officeart/2008/layout/VerticalCurvedList"/>
    <dgm:cxn modelId="{73643FA4-7108-4814-8648-536A79AF2F2D}" type="presParOf" srcId="{92B10900-8EF5-43F5-A56B-37801E34EFBC}" destId="{04E61F47-BB24-4E96-9AD6-1AB5C8CEB083}" srcOrd="0" destOrd="0" presId="urn:microsoft.com/office/officeart/2008/layout/VerticalCurvedList"/>
    <dgm:cxn modelId="{BDF3AA62-A3DD-45D5-AA32-CA19CAF6C10F}" type="presParOf" srcId="{397DA8E0-9647-4254-952D-9941DC136B95}" destId="{F0E4EE06-4953-4BC7-B12A-8E31054DB8D7}" srcOrd="9" destOrd="0" presId="urn:microsoft.com/office/officeart/2008/layout/VerticalCurvedList"/>
    <dgm:cxn modelId="{FE5B6F51-FE48-4DBE-95B4-571CAE0F919F}" type="presParOf" srcId="{397DA8E0-9647-4254-952D-9941DC136B95}" destId="{18B2951B-5042-4E95-BF72-DACF2C3A28AD}" srcOrd="10" destOrd="0" presId="urn:microsoft.com/office/officeart/2008/layout/VerticalCurvedList"/>
    <dgm:cxn modelId="{57E4E45E-B9FB-4A2D-81DD-7C782ACF9989}" type="presParOf" srcId="{18B2951B-5042-4E95-BF72-DACF2C3A28AD}" destId="{6A744A8E-33F0-46E5-8D68-79D3BB0E8F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75642-8121-49FC-83BE-5130721DF93E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67B65AE-B774-4987-9414-0006C96A7EE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Подключить 100% педагогов и учеников в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Сферум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Тере-Хольский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Каа-Хемский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Дзун-Хемчикский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Эрзинский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Бай-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Тайгинский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г.Кызыл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Кызылский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Чеди-Хольский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г.Ак-Довурак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Пий-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Хемский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Тандинский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8D4A3-3351-493D-B09D-AC01FB3B737B}" type="parTrans" cxnId="{9F7C6F8F-AE94-45D9-81FE-F8A91017F41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1DAFB6-1ACF-4139-8021-25C9F683473F}" type="sibTrans" cxnId="{9F7C6F8F-AE94-45D9-81FE-F8A91017F41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C8E0BF-10D3-4C32-93EE-7E975D56974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Подключить 100% педагогов детских садов в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Сферум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всех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кожуунов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г.Ак-Довурак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72%,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Тоджинский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Тере-Хольский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0%,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Каа-Хемский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1%,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Монгун-Тайгинский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Сут-Хольский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2%,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Дзун-Хемчикский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4%,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Овюрский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Эрзинский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5%, Бай-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Тайгинский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6%,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Барум-Хемчикский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Пий-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Хемский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8%,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Чеди-Хольский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10%)</a:t>
          </a:r>
          <a:endParaRPr lang="ru-RU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C1FEF-0267-4ABF-8867-28A19E53911D}" type="parTrans" cxnId="{05C3EEBF-66F4-4038-BD59-8FC3A5F7C4B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D0F1A7-BDB4-4821-BD5B-F13B0409DA31}" type="sibTrans" cxnId="{05C3EEBF-66F4-4038-BD59-8FC3A5F7C4B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031E41-2606-4A79-9F77-8C71A4F2604D}">
      <dgm:prSet custT="1"/>
      <dgm:spPr/>
      <dgm:t>
        <a:bodyPr/>
        <a:lstStyle/>
        <a:p>
          <a:pPr rtl="0"/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Увеличить долю учителей, написавших в групповых чатах минимум 10 сообщений за неделю, совершивших минимум 1 звонок за неделю и долю онлайн-трансляций учебных занятий с возможностью массовых просмотров и комментирования в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Сферуме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DFBF2-31F4-4AF2-981F-4054AB72E9A6}" type="parTrans" cxnId="{A8D31B6E-5676-451D-A3A3-C459B49462A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160E7-F3D6-4514-B307-FECA172F5220}" type="sibTrans" cxnId="{A8D31B6E-5676-451D-A3A3-C459B49462A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4087C9-0C5F-44E9-ACA7-0FF0F21DD83D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Перенести все рабочие чаты в ИКОП «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Сферум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18CC2-C16E-495C-BF08-8F099519DB08}" type="parTrans" cxnId="{0C8110D8-DC8E-4235-97AF-43D06146F07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B5E41-6250-44AF-B9C2-36CECDA9448B}" type="sibTrans" cxnId="{0C8110D8-DC8E-4235-97AF-43D06146F07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7D32E-CC21-490A-A22A-6A4BC6B7116C}" type="pres">
      <dgm:prSet presAssocID="{F7375642-8121-49FC-83BE-5130721DF9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7DA8E0-9647-4254-952D-9941DC136B95}" type="pres">
      <dgm:prSet presAssocID="{F7375642-8121-49FC-83BE-5130721DF93E}" presName="Name1" presStyleCnt="0"/>
      <dgm:spPr/>
      <dgm:t>
        <a:bodyPr/>
        <a:lstStyle/>
        <a:p>
          <a:endParaRPr lang="ru-RU"/>
        </a:p>
      </dgm:t>
    </dgm:pt>
    <dgm:pt modelId="{0734948B-7FE7-491D-B67B-712F62D78A41}" type="pres">
      <dgm:prSet presAssocID="{F7375642-8121-49FC-83BE-5130721DF93E}" presName="cycle" presStyleCnt="0"/>
      <dgm:spPr/>
      <dgm:t>
        <a:bodyPr/>
        <a:lstStyle/>
        <a:p>
          <a:endParaRPr lang="ru-RU"/>
        </a:p>
      </dgm:t>
    </dgm:pt>
    <dgm:pt modelId="{3900A3CE-5560-49DF-B08A-CBE38BB828F4}" type="pres">
      <dgm:prSet presAssocID="{F7375642-8121-49FC-83BE-5130721DF93E}" presName="srcNode" presStyleLbl="node1" presStyleIdx="0" presStyleCnt="4"/>
      <dgm:spPr/>
      <dgm:t>
        <a:bodyPr/>
        <a:lstStyle/>
        <a:p>
          <a:endParaRPr lang="ru-RU"/>
        </a:p>
      </dgm:t>
    </dgm:pt>
    <dgm:pt modelId="{D94752B5-6F67-4345-A97C-8EFB09B631E8}" type="pres">
      <dgm:prSet presAssocID="{F7375642-8121-49FC-83BE-5130721DF93E}" presName="conn" presStyleLbl="parChTrans1D2" presStyleIdx="0" presStyleCnt="1"/>
      <dgm:spPr/>
      <dgm:t>
        <a:bodyPr/>
        <a:lstStyle/>
        <a:p>
          <a:endParaRPr lang="ru-RU"/>
        </a:p>
      </dgm:t>
    </dgm:pt>
    <dgm:pt modelId="{64FC3B03-9F1D-45FE-AAA7-60F3250E6BA2}" type="pres">
      <dgm:prSet presAssocID="{F7375642-8121-49FC-83BE-5130721DF93E}" presName="extraNode" presStyleLbl="node1" presStyleIdx="0" presStyleCnt="4"/>
      <dgm:spPr/>
      <dgm:t>
        <a:bodyPr/>
        <a:lstStyle/>
        <a:p>
          <a:endParaRPr lang="ru-RU"/>
        </a:p>
      </dgm:t>
    </dgm:pt>
    <dgm:pt modelId="{115B575D-4159-4A97-B618-4A3B148A04B1}" type="pres">
      <dgm:prSet presAssocID="{F7375642-8121-49FC-83BE-5130721DF93E}" presName="dstNode" presStyleLbl="node1" presStyleIdx="0" presStyleCnt="4"/>
      <dgm:spPr/>
      <dgm:t>
        <a:bodyPr/>
        <a:lstStyle/>
        <a:p>
          <a:endParaRPr lang="ru-RU"/>
        </a:p>
      </dgm:t>
    </dgm:pt>
    <dgm:pt modelId="{9D31E3CA-7728-4756-A034-71B961F57FB1}" type="pres">
      <dgm:prSet presAssocID="{767B65AE-B774-4987-9414-0006C96A7EE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4DED-CF6F-4F8E-8E3D-314B2A7E1322}" type="pres">
      <dgm:prSet presAssocID="{767B65AE-B774-4987-9414-0006C96A7EE6}" presName="accent_1" presStyleCnt="0"/>
      <dgm:spPr/>
      <dgm:t>
        <a:bodyPr/>
        <a:lstStyle/>
        <a:p>
          <a:endParaRPr lang="ru-RU"/>
        </a:p>
      </dgm:t>
    </dgm:pt>
    <dgm:pt modelId="{40DD05F7-3E20-44D8-A90B-24A727F90502}" type="pres">
      <dgm:prSet presAssocID="{767B65AE-B774-4987-9414-0006C96A7EE6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F82CEA82-77FC-44D2-970C-B3669311AA12}" type="pres">
      <dgm:prSet presAssocID="{52C8E0BF-10D3-4C32-93EE-7E975D56974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7D6E2-8723-4E85-87DD-74F922765478}" type="pres">
      <dgm:prSet presAssocID="{52C8E0BF-10D3-4C32-93EE-7E975D569748}" presName="accent_2" presStyleCnt="0"/>
      <dgm:spPr/>
      <dgm:t>
        <a:bodyPr/>
        <a:lstStyle/>
        <a:p>
          <a:endParaRPr lang="ru-RU"/>
        </a:p>
      </dgm:t>
    </dgm:pt>
    <dgm:pt modelId="{C3158D5A-208A-491D-A9EA-BDD5E05926A1}" type="pres">
      <dgm:prSet presAssocID="{52C8E0BF-10D3-4C32-93EE-7E975D569748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2AD0F538-D6F6-4CB8-94EE-DD0F008C9421}" type="pres">
      <dgm:prSet presAssocID="{E84087C9-0C5F-44E9-ACA7-0FF0F21DD83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8A721-3863-4AB1-8ABE-7D6F398CD849}" type="pres">
      <dgm:prSet presAssocID="{E84087C9-0C5F-44E9-ACA7-0FF0F21DD83D}" presName="accent_3" presStyleCnt="0"/>
      <dgm:spPr/>
    </dgm:pt>
    <dgm:pt modelId="{80EE4C2D-43D5-44C8-8494-B208DA28F1F8}" type="pres">
      <dgm:prSet presAssocID="{E84087C9-0C5F-44E9-ACA7-0FF0F21DD83D}" presName="accentRepeatNode" presStyleLbl="solidFgAcc1" presStyleIdx="2" presStyleCnt="4"/>
      <dgm:spPr/>
    </dgm:pt>
    <dgm:pt modelId="{E77E2860-B963-40CE-99D1-8E0CDF32D658}" type="pres">
      <dgm:prSet presAssocID="{AE031E41-2606-4A79-9F77-8C71A4F2604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68E7C-C2E2-4F5C-AE30-5C2CC820A393}" type="pres">
      <dgm:prSet presAssocID="{AE031E41-2606-4A79-9F77-8C71A4F2604D}" presName="accent_4" presStyleCnt="0"/>
      <dgm:spPr/>
    </dgm:pt>
    <dgm:pt modelId="{C86F63BC-20DB-4949-8549-B26FE610E2D6}" type="pres">
      <dgm:prSet presAssocID="{AE031E41-2606-4A79-9F77-8C71A4F2604D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7C28F622-EFF6-4385-9906-55C58C1F4C30}" type="presOf" srcId="{E84087C9-0C5F-44E9-ACA7-0FF0F21DD83D}" destId="{2AD0F538-D6F6-4CB8-94EE-DD0F008C9421}" srcOrd="0" destOrd="0" presId="urn:microsoft.com/office/officeart/2008/layout/VerticalCurvedList"/>
    <dgm:cxn modelId="{0C8110D8-DC8E-4235-97AF-43D06146F076}" srcId="{F7375642-8121-49FC-83BE-5130721DF93E}" destId="{E84087C9-0C5F-44E9-ACA7-0FF0F21DD83D}" srcOrd="2" destOrd="0" parTransId="{68C18CC2-C16E-495C-BF08-8F099519DB08}" sibTransId="{CBFB5E41-6250-44AF-B9C2-36CECDA9448B}"/>
    <dgm:cxn modelId="{9F7C6F8F-AE94-45D9-81FE-F8A91017F411}" srcId="{F7375642-8121-49FC-83BE-5130721DF93E}" destId="{767B65AE-B774-4987-9414-0006C96A7EE6}" srcOrd="0" destOrd="0" parTransId="{2938D4A3-3351-493D-B09D-AC01FB3B737B}" sibTransId="{731DAFB6-1ACF-4139-8021-25C9F683473F}"/>
    <dgm:cxn modelId="{E886A3EB-BDC0-47AB-B0FA-F9332AF2F55F}" type="presOf" srcId="{731DAFB6-1ACF-4139-8021-25C9F683473F}" destId="{D94752B5-6F67-4345-A97C-8EFB09B631E8}" srcOrd="0" destOrd="0" presId="urn:microsoft.com/office/officeart/2008/layout/VerticalCurvedList"/>
    <dgm:cxn modelId="{178121B4-72DC-4C5B-8C6F-EAC116C0DF6E}" type="presOf" srcId="{F7375642-8121-49FC-83BE-5130721DF93E}" destId="{3837D32E-CC21-490A-A22A-6A4BC6B7116C}" srcOrd="0" destOrd="0" presId="urn:microsoft.com/office/officeart/2008/layout/VerticalCurvedList"/>
    <dgm:cxn modelId="{4F374D49-BCFA-4284-B4D4-78F2A9E9518C}" type="presOf" srcId="{52C8E0BF-10D3-4C32-93EE-7E975D569748}" destId="{F82CEA82-77FC-44D2-970C-B3669311AA12}" srcOrd="0" destOrd="0" presId="urn:microsoft.com/office/officeart/2008/layout/VerticalCurvedList"/>
    <dgm:cxn modelId="{05C3EEBF-66F4-4038-BD59-8FC3A5F7C4B8}" srcId="{F7375642-8121-49FC-83BE-5130721DF93E}" destId="{52C8E0BF-10D3-4C32-93EE-7E975D569748}" srcOrd="1" destOrd="0" parTransId="{183C1FEF-0267-4ABF-8867-28A19E53911D}" sibTransId="{55D0F1A7-BDB4-4821-BD5B-F13B0409DA31}"/>
    <dgm:cxn modelId="{B583917C-5B11-4629-991F-DD9A46F5C3DA}" type="presOf" srcId="{767B65AE-B774-4987-9414-0006C96A7EE6}" destId="{9D31E3CA-7728-4756-A034-71B961F57FB1}" srcOrd="0" destOrd="0" presId="urn:microsoft.com/office/officeart/2008/layout/VerticalCurvedList"/>
    <dgm:cxn modelId="{A8D31B6E-5676-451D-A3A3-C459B49462A0}" srcId="{F7375642-8121-49FC-83BE-5130721DF93E}" destId="{AE031E41-2606-4A79-9F77-8C71A4F2604D}" srcOrd="3" destOrd="0" parTransId="{178DFBF2-31F4-4AF2-981F-4054AB72E9A6}" sibTransId="{FFF160E7-F3D6-4514-B307-FECA172F5220}"/>
    <dgm:cxn modelId="{C54C0A77-C83A-43EC-81DB-4E3D481B1212}" type="presOf" srcId="{AE031E41-2606-4A79-9F77-8C71A4F2604D}" destId="{E77E2860-B963-40CE-99D1-8E0CDF32D658}" srcOrd="0" destOrd="0" presId="urn:microsoft.com/office/officeart/2008/layout/VerticalCurvedList"/>
    <dgm:cxn modelId="{DEC14745-323A-440D-B360-1F2F83E619D2}" type="presParOf" srcId="{3837D32E-CC21-490A-A22A-6A4BC6B7116C}" destId="{397DA8E0-9647-4254-952D-9941DC136B95}" srcOrd="0" destOrd="0" presId="urn:microsoft.com/office/officeart/2008/layout/VerticalCurvedList"/>
    <dgm:cxn modelId="{165844EB-0E35-4E08-88E7-50B47A07581E}" type="presParOf" srcId="{397DA8E0-9647-4254-952D-9941DC136B95}" destId="{0734948B-7FE7-491D-B67B-712F62D78A41}" srcOrd="0" destOrd="0" presId="urn:microsoft.com/office/officeart/2008/layout/VerticalCurvedList"/>
    <dgm:cxn modelId="{25645325-5796-4E01-AF01-CD5BE711D2F5}" type="presParOf" srcId="{0734948B-7FE7-491D-B67B-712F62D78A41}" destId="{3900A3CE-5560-49DF-B08A-CBE38BB828F4}" srcOrd="0" destOrd="0" presId="urn:microsoft.com/office/officeart/2008/layout/VerticalCurvedList"/>
    <dgm:cxn modelId="{027A1105-6082-4DA9-813E-1F3AA11995FA}" type="presParOf" srcId="{0734948B-7FE7-491D-B67B-712F62D78A41}" destId="{D94752B5-6F67-4345-A97C-8EFB09B631E8}" srcOrd="1" destOrd="0" presId="urn:microsoft.com/office/officeart/2008/layout/VerticalCurvedList"/>
    <dgm:cxn modelId="{1C672EE4-B2EF-4053-964D-35C3808B8969}" type="presParOf" srcId="{0734948B-7FE7-491D-B67B-712F62D78A41}" destId="{64FC3B03-9F1D-45FE-AAA7-60F3250E6BA2}" srcOrd="2" destOrd="0" presId="urn:microsoft.com/office/officeart/2008/layout/VerticalCurvedList"/>
    <dgm:cxn modelId="{97341C3F-9C35-438D-8FD1-FB940C5FAA4B}" type="presParOf" srcId="{0734948B-7FE7-491D-B67B-712F62D78A41}" destId="{115B575D-4159-4A97-B618-4A3B148A04B1}" srcOrd="3" destOrd="0" presId="urn:microsoft.com/office/officeart/2008/layout/VerticalCurvedList"/>
    <dgm:cxn modelId="{B60D391B-2183-41D6-ACDC-6F2CF795954F}" type="presParOf" srcId="{397DA8E0-9647-4254-952D-9941DC136B95}" destId="{9D31E3CA-7728-4756-A034-71B961F57FB1}" srcOrd="1" destOrd="0" presId="urn:microsoft.com/office/officeart/2008/layout/VerticalCurvedList"/>
    <dgm:cxn modelId="{DCEF54FB-CE3B-4D87-B442-E363BF651420}" type="presParOf" srcId="{397DA8E0-9647-4254-952D-9941DC136B95}" destId="{F1EA4DED-CF6F-4F8E-8E3D-314B2A7E1322}" srcOrd="2" destOrd="0" presId="urn:microsoft.com/office/officeart/2008/layout/VerticalCurvedList"/>
    <dgm:cxn modelId="{F1622777-5B81-4A19-97F9-F024E90A1FE0}" type="presParOf" srcId="{F1EA4DED-CF6F-4F8E-8E3D-314B2A7E1322}" destId="{40DD05F7-3E20-44D8-A90B-24A727F90502}" srcOrd="0" destOrd="0" presId="urn:microsoft.com/office/officeart/2008/layout/VerticalCurvedList"/>
    <dgm:cxn modelId="{FEB20182-81C5-4573-BA80-CABAB2D8E6A3}" type="presParOf" srcId="{397DA8E0-9647-4254-952D-9941DC136B95}" destId="{F82CEA82-77FC-44D2-970C-B3669311AA12}" srcOrd="3" destOrd="0" presId="urn:microsoft.com/office/officeart/2008/layout/VerticalCurvedList"/>
    <dgm:cxn modelId="{3CE2B585-B1B9-4599-9C0B-D9E0141C867D}" type="presParOf" srcId="{397DA8E0-9647-4254-952D-9941DC136B95}" destId="{1F07D6E2-8723-4E85-87DD-74F922765478}" srcOrd="4" destOrd="0" presId="urn:microsoft.com/office/officeart/2008/layout/VerticalCurvedList"/>
    <dgm:cxn modelId="{51CCD4C5-D268-462E-B8AB-20809DA83734}" type="presParOf" srcId="{1F07D6E2-8723-4E85-87DD-74F922765478}" destId="{C3158D5A-208A-491D-A9EA-BDD5E05926A1}" srcOrd="0" destOrd="0" presId="urn:microsoft.com/office/officeart/2008/layout/VerticalCurvedList"/>
    <dgm:cxn modelId="{D0D63DD6-0217-44FF-9DF0-5C68B191F40E}" type="presParOf" srcId="{397DA8E0-9647-4254-952D-9941DC136B95}" destId="{2AD0F538-D6F6-4CB8-94EE-DD0F008C9421}" srcOrd="5" destOrd="0" presId="urn:microsoft.com/office/officeart/2008/layout/VerticalCurvedList"/>
    <dgm:cxn modelId="{3E20CFF6-763E-472C-B575-AF4FB99CDD76}" type="presParOf" srcId="{397DA8E0-9647-4254-952D-9941DC136B95}" destId="{3CB8A721-3863-4AB1-8ABE-7D6F398CD849}" srcOrd="6" destOrd="0" presId="urn:microsoft.com/office/officeart/2008/layout/VerticalCurvedList"/>
    <dgm:cxn modelId="{BA3112E5-D00C-4FFC-AA33-EAF5B233A7A6}" type="presParOf" srcId="{3CB8A721-3863-4AB1-8ABE-7D6F398CD849}" destId="{80EE4C2D-43D5-44C8-8494-B208DA28F1F8}" srcOrd="0" destOrd="0" presId="urn:microsoft.com/office/officeart/2008/layout/VerticalCurvedList"/>
    <dgm:cxn modelId="{8D952A92-9B76-42A7-9807-EDEF716A6F69}" type="presParOf" srcId="{397DA8E0-9647-4254-952D-9941DC136B95}" destId="{E77E2860-B963-40CE-99D1-8E0CDF32D658}" srcOrd="7" destOrd="0" presId="urn:microsoft.com/office/officeart/2008/layout/VerticalCurvedList"/>
    <dgm:cxn modelId="{18F7DDB8-4CD6-430A-9AC3-D41D1DCE7F78}" type="presParOf" srcId="{397DA8E0-9647-4254-952D-9941DC136B95}" destId="{8C868E7C-C2E2-4F5C-AE30-5C2CC820A393}" srcOrd="8" destOrd="0" presId="urn:microsoft.com/office/officeart/2008/layout/VerticalCurvedList"/>
    <dgm:cxn modelId="{A34E2CA8-A3B3-40B8-951E-B747A06F2F63}" type="presParOf" srcId="{8C868E7C-C2E2-4F5C-AE30-5C2CC820A393}" destId="{C86F63BC-20DB-4949-8549-B26FE610E2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75642-8121-49FC-83BE-5130721DF93E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67B65AE-B774-4987-9414-0006C96A7EE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Обеспечить до 100% регистрацию педагогов и учеников в АИС «Дневник ОО» и во ФГИС «Моя школа»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срок до 30 сентября 2023 г.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38D4A3-3351-493D-B09D-AC01FB3B737B}" type="parTrans" cxnId="{9F7C6F8F-AE94-45D9-81FE-F8A91017F411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1DAFB6-1ACF-4139-8021-25C9F683473F}" type="sibTrans" cxnId="{9F7C6F8F-AE94-45D9-81FE-F8A91017F411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F9A072-60BF-4D30-9B1D-1EBAAA3C128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Принять организационные меры по созданию детских учетных записей в личном кабинете родителя на ЕСИА.</a:t>
          </a:r>
          <a:r>
            <a: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2023 г. достичь 42 463 учетных записей.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D1CD39-A61A-4C5E-826B-1A8A095F7F3A}" type="parTrans" cxnId="{BBDF32BF-309C-4107-80DF-2051D883BC7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5A1EC5-DA5D-493F-B559-44EBB0D6F84B}" type="sibTrans" cxnId="{BBDF32BF-309C-4107-80DF-2051D883BC7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A16C50-AE2F-45D5-B110-6F125F91352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информационную безопасность, необходимо лицензировать автоматизированные рабочие места, предусмотреть в муниципальном бюджете финансирование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DD6A76-99F5-44E6-A9E0-8F16DF4DEB26}" type="parTrans" cxnId="{60AEBD88-A91F-44E3-8102-6D9D733167B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1BE00C-F33E-43A6-A2D2-3244F43C0A29}" type="sibTrans" cxnId="{60AEBD88-A91F-44E3-8102-6D9D733167B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FBE704-7C63-487E-8895-92AE46EF472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Активизировать работу в АИС «Дневник ОО» по всем ее модулям, в том числе своевременного заполнения журнала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090C97-B8BE-4CAB-8633-FDF9BB2DDE7A}" type="parTrans" cxnId="{BC53AE7F-5F24-481B-B168-8BD7F162510D}">
      <dgm:prSet/>
      <dgm:spPr/>
      <dgm:t>
        <a:bodyPr/>
        <a:lstStyle/>
        <a:p>
          <a:endParaRPr lang="ru-RU"/>
        </a:p>
      </dgm:t>
    </dgm:pt>
    <dgm:pt modelId="{27DF18CE-3D19-4D4F-99CA-B73F659D9E9E}" type="sibTrans" cxnId="{BC53AE7F-5F24-481B-B168-8BD7F162510D}">
      <dgm:prSet/>
      <dgm:spPr/>
      <dgm:t>
        <a:bodyPr/>
        <a:lstStyle/>
        <a:p>
          <a:endParaRPr lang="ru-RU"/>
        </a:p>
      </dgm:t>
    </dgm:pt>
    <dgm:pt modelId="{E9627DC9-EABC-46DD-83F8-258A5717BEE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Провести внутренний аудит компьютерного оборудования и сетевой инфраструктуры, на предмет исключения лишних программных обеспечений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816AE7-48CD-427E-8AEF-38521CDA7B56}" type="parTrans" cxnId="{91472C31-368A-44F2-9860-63BC004CB4A2}">
      <dgm:prSet/>
      <dgm:spPr/>
      <dgm:t>
        <a:bodyPr/>
        <a:lstStyle/>
        <a:p>
          <a:endParaRPr lang="ru-RU"/>
        </a:p>
      </dgm:t>
    </dgm:pt>
    <dgm:pt modelId="{62C3A1DE-07C4-4F38-B5F5-F1D1CF818294}" type="sibTrans" cxnId="{91472C31-368A-44F2-9860-63BC004CB4A2}">
      <dgm:prSet/>
      <dgm:spPr/>
      <dgm:t>
        <a:bodyPr/>
        <a:lstStyle/>
        <a:p>
          <a:endParaRPr lang="ru-RU"/>
        </a:p>
      </dgm:t>
    </dgm:pt>
    <dgm:pt modelId="{3837D32E-CC21-490A-A22A-6A4BC6B7116C}" type="pres">
      <dgm:prSet presAssocID="{F7375642-8121-49FC-83BE-5130721DF9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7DA8E0-9647-4254-952D-9941DC136B95}" type="pres">
      <dgm:prSet presAssocID="{F7375642-8121-49FC-83BE-5130721DF93E}" presName="Name1" presStyleCnt="0"/>
      <dgm:spPr/>
      <dgm:t>
        <a:bodyPr/>
        <a:lstStyle/>
        <a:p>
          <a:endParaRPr lang="ru-RU"/>
        </a:p>
      </dgm:t>
    </dgm:pt>
    <dgm:pt modelId="{0734948B-7FE7-491D-B67B-712F62D78A41}" type="pres">
      <dgm:prSet presAssocID="{F7375642-8121-49FC-83BE-5130721DF93E}" presName="cycle" presStyleCnt="0"/>
      <dgm:spPr/>
      <dgm:t>
        <a:bodyPr/>
        <a:lstStyle/>
        <a:p>
          <a:endParaRPr lang="ru-RU"/>
        </a:p>
      </dgm:t>
    </dgm:pt>
    <dgm:pt modelId="{3900A3CE-5560-49DF-B08A-CBE38BB828F4}" type="pres">
      <dgm:prSet presAssocID="{F7375642-8121-49FC-83BE-5130721DF93E}" presName="srcNode" presStyleLbl="node1" presStyleIdx="0" presStyleCnt="5"/>
      <dgm:spPr/>
      <dgm:t>
        <a:bodyPr/>
        <a:lstStyle/>
        <a:p>
          <a:endParaRPr lang="ru-RU"/>
        </a:p>
      </dgm:t>
    </dgm:pt>
    <dgm:pt modelId="{D94752B5-6F67-4345-A97C-8EFB09B631E8}" type="pres">
      <dgm:prSet presAssocID="{F7375642-8121-49FC-83BE-5130721DF93E}" presName="conn" presStyleLbl="parChTrans1D2" presStyleIdx="0" presStyleCnt="1"/>
      <dgm:spPr/>
      <dgm:t>
        <a:bodyPr/>
        <a:lstStyle/>
        <a:p>
          <a:endParaRPr lang="ru-RU"/>
        </a:p>
      </dgm:t>
    </dgm:pt>
    <dgm:pt modelId="{64FC3B03-9F1D-45FE-AAA7-60F3250E6BA2}" type="pres">
      <dgm:prSet presAssocID="{F7375642-8121-49FC-83BE-5130721DF93E}" presName="extraNode" presStyleLbl="node1" presStyleIdx="0" presStyleCnt="5"/>
      <dgm:spPr/>
      <dgm:t>
        <a:bodyPr/>
        <a:lstStyle/>
        <a:p>
          <a:endParaRPr lang="ru-RU"/>
        </a:p>
      </dgm:t>
    </dgm:pt>
    <dgm:pt modelId="{115B575D-4159-4A97-B618-4A3B148A04B1}" type="pres">
      <dgm:prSet presAssocID="{F7375642-8121-49FC-83BE-5130721DF93E}" presName="dstNode" presStyleLbl="node1" presStyleIdx="0" presStyleCnt="5"/>
      <dgm:spPr/>
      <dgm:t>
        <a:bodyPr/>
        <a:lstStyle/>
        <a:p>
          <a:endParaRPr lang="ru-RU"/>
        </a:p>
      </dgm:t>
    </dgm:pt>
    <dgm:pt modelId="{9D31E3CA-7728-4756-A034-71B961F57FB1}" type="pres">
      <dgm:prSet presAssocID="{767B65AE-B774-4987-9414-0006C96A7EE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4DED-CF6F-4F8E-8E3D-314B2A7E1322}" type="pres">
      <dgm:prSet presAssocID="{767B65AE-B774-4987-9414-0006C96A7EE6}" presName="accent_1" presStyleCnt="0"/>
      <dgm:spPr/>
      <dgm:t>
        <a:bodyPr/>
        <a:lstStyle/>
        <a:p>
          <a:endParaRPr lang="ru-RU"/>
        </a:p>
      </dgm:t>
    </dgm:pt>
    <dgm:pt modelId="{40DD05F7-3E20-44D8-A90B-24A727F90502}" type="pres">
      <dgm:prSet presAssocID="{767B65AE-B774-4987-9414-0006C96A7EE6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7265724F-587B-4B36-B6DC-B07B72CAD37B}" type="pres">
      <dgm:prSet presAssocID="{2FFBE704-7C63-487E-8895-92AE46EF472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644BB-249D-4DD1-995F-04573AF1E281}" type="pres">
      <dgm:prSet presAssocID="{2FFBE704-7C63-487E-8895-92AE46EF4724}" presName="accent_2" presStyleCnt="0"/>
      <dgm:spPr/>
    </dgm:pt>
    <dgm:pt modelId="{769540A8-6FDE-4D42-8530-CC8064217B11}" type="pres">
      <dgm:prSet presAssocID="{2FFBE704-7C63-487E-8895-92AE46EF4724}" presName="accentRepeatNode" presStyleLbl="solidFgAcc1" presStyleIdx="1" presStyleCnt="5"/>
      <dgm:spPr/>
    </dgm:pt>
    <dgm:pt modelId="{AA126D70-F214-4816-A2CD-87C814500CCC}" type="pres">
      <dgm:prSet presAssocID="{79F9A072-60BF-4D30-9B1D-1EBAAA3C128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DDD3F-02A0-4898-BDEC-E2E243E9F1D9}" type="pres">
      <dgm:prSet presAssocID="{79F9A072-60BF-4D30-9B1D-1EBAAA3C1286}" presName="accent_3" presStyleCnt="0"/>
      <dgm:spPr/>
    </dgm:pt>
    <dgm:pt modelId="{04E61F47-BB24-4E96-9AD6-1AB5C8CEB083}" type="pres">
      <dgm:prSet presAssocID="{79F9A072-60BF-4D30-9B1D-1EBAAA3C1286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AF4AAFB9-5998-4C1B-9D22-960D16077568}" type="pres">
      <dgm:prSet presAssocID="{6AA16C50-AE2F-45D5-B110-6F125F91352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72025-5D4D-4A42-86AD-B010D5DB0A77}" type="pres">
      <dgm:prSet presAssocID="{6AA16C50-AE2F-45D5-B110-6F125F913526}" presName="accent_4" presStyleCnt="0"/>
      <dgm:spPr/>
    </dgm:pt>
    <dgm:pt modelId="{6A744A8E-33F0-46E5-8D68-79D3BB0E8FE3}" type="pres">
      <dgm:prSet presAssocID="{6AA16C50-AE2F-45D5-B110-6F125F913526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FE9B055-AD7B-429E-9555-9C7F9D767CD5}" type="pres">
      <dgm:prSet presAssocID="{E9627DC9-EABC-46DD-83F8-258A5717BEE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472E5-1BAE-413A-B16D-4D68FDA79D08}" type="pres">
      <dgm:prSet presAssocID="{E9627DC9-EABC-46DD-83F8-258A5717BEEE}" presName="accent_5" presStyleCnt="0"/>
      <dgm:spPr/>
    </dgm:pt>
    <dgm:pt modelId="{77C8037F-7037-4B32-B1AA-0206978E237F}" type="pres">
      <dgm:prSet presAssocID="{E9627DC9-EABC-46DD-83F8-258A5717BEEE}" presName="accentRepeatNode" presStyleLbl="solidFgAcc1" presStyleIdx="4" presStyleCnt="5"/>
      <dgm:spPr/>
    </dgm:pt>
  </dgm:ptLst>
  <dgm:cxnLst>
    <dgm:cxn modelId="{D000AC74-6AA2-4FDB-AEBB-5EC55B28060D}" type="presOf" srcId="{2FFBE704-7C63-487E-8895-92AE46EF4724}" destId="{7265724F-587B-4B36-B6DC-B07B72CAD37B}" srcOrd="0" destOrd="0" presId="urn:microsoft.com/office/officeart/2008/layout/VerticalCurvedList"/>
    <dgm:cxn modelId="{CDEFE654-82E2-4080-B590-B55A23C7337B}" type="presOf" srcId="{79F9A072-60BF-4D30-9B1D-1EBAAA3C1286}" destId="{AA126D70-F214-4816-A2CD-87C814500CCC}" srcOrd="0" destOrd="0" presId="urn:microsoft.com/office/officeart/2008/layout/VerticalCurvedList"/>
    <dgm:cxn modelId="{EEA15D54-B256-4569-84C3-6C811308B4AC}" type="presOf" srcId="{6AA16C50-AE2F-45D5-B110-6F125F913526}" destId="{AF4AAFB9-5998-4C1B-9D22-960D16077568}" srcOrd="0" destOrd="0" presId="urn:microsoft.com/office/officeart/2008/layout/VerticalCurvedList"/>
    <dgm:cxn modelId="{9F7C6F8F-AE94-45D9-81FE-F8A91017F411}" srcId="{F7375642-8121-49FC-83BE-5130721DF93E}" destId="{767B65AE-B774-4987-9414-0006C96A7EE6}" srcOrd="0" destOrd="0" parTransId="{2938D4A3-3351-493D-B09D-AC01FB3B737B}" sibTransId="{731DAFB6-1ACF-4139-8021-25C9F683473F}"/>
    <dgm:cxn modelId="{91472C31-368A-44F2-9860-63BC004CB4A2}" srcId="{F7375642-8121-49FC-83BE-5130721DF93E}" destId="{E9627DC9-EABC-46DD-83F8-258A5717BEEE}" srcOrd="4" destOrd="0" parTransId="{68816AE7-48CD-427E-8AEF-38521CDA7B56}" sibTransId="{62C3A1DE-07C4-4F38-B5F5-F1D1CF818294}"/>
    <dgm:cxn modelId="{1F69AA84-FFE7-47D2-B182-86F11D23C794}" type="presOf" srcId="{731DAFB6-1ACF-4139-8021-25C9F683473F}" destId="{D94752B5-6F67-4345-A97C-8EFB09B631E8}" srcOrd="0" destOrd="0" presId="urn:microsoft.com/office/officeart/2008/layout/VerticalCurvedList"/>
    <dgm:cxn modelId="{B5B4BD11-7F4C-435F-9843-3C8FD633773D}" type="presOf" srcId="{E9627DC9-EABC-46DD-83F8-258A5717BEEE}" destId="{BFE9B055-AD7B-429E-9555-9C7F9D767CD5}" srcOrd="0" destOrd="0" presId="urn:microsoft.com/office/officeart/2008/layout/VerticalCurvedList"/>
    <dgm:cxn modelId="{BBDF32BF-309C-4107-80DF-2051D883BC7D}" srcId="{F7375642-8121-49FC-83BE-5130721DF93E}" destId="{79F9A072-60BF-4D30-9B1D-1EBAAA3C1286}" srcOrd="2" destOrd="0" parTransId="{4DD1CD39-A61A-4C5E-826B-1A8A095F7F3A}" sibTransId="{F75A1EC5-DA5D-493F-B559-44EBB0D6F84B}"/>
    <dgm:cxn modelId="{BC53AE7F-5F24-481B-B168-8BD7F162510D}" srcId="{F7375642-8121-49FC-83BE-5130721DF93E}" destId="{2FFBE704-7C63-487E-8895-92AE46EF4724}" srcOrd="1" destOrd="0" parTransId="{86090C97-B8BE-4CAB-8633-FDF9BB2DDE7A}" sibTransId="{27DF18CE-3D19-4D4F-99CA-B73F659D9E9E}"/>
    <dgm:cxn modelId="{60AEBD88-A91F-44E3-8102-6D9D733167B4}" srcId="{F7375642-8121-49FC-83BE-5130721DF93E}" destId="{6AA16C50-AE2F-45D5-B110-6F125F913526}" srcOrd="3" destOrd="0" parTransId="{60DD6A76-99F5-44E6-A9E0-8F16DF4DEB26}" sibTransId="{1B1BE00C-F33E-43A6-A2D2-3244F43C0A29}"/>
    <dgm:cxn modelId="{B3AD1F9B-C911-4897-8C05-2765C8FEB60A}" type="presOf" srcId="{F7375642-8121-49FC-83BE-5130721DF93E}" destId="{3837D32E-CC21-490A-A22A-6A4BC6B7116C}" srcOrd="0" destOrd="0" presId="urn:microsoft.com/office/officeart/2008/layout/VerticalCurvedList"/>
    <dgm:cxn modelId="{FA8E36CA-261F-4D24-97EF-A72096D4FE8F}" type="presOf" srcId="{767B65AE-B774-4987-9414-0006C96A7EE6}" destId="{9D31E3CA-7728-4756-A034-71B961F57FB1}" srcOrd="0" destOrd="0" presId="urn:microsoft.com/office/officeart/2008/layout/VerticalCurvedList"/>
    <dgm:cxn modelId="{DA14B919-1D7E-4C43-806F-62B80860A3D3}" type="presParOf" srcId="{3837D32E-CC21-490A-A22A-6A4BC6B7116C}" destId="{397DA8E0-9647-4254-952D-9941DC136B95}" srcOrd="0" destOrd="0" presId="urn:microsoft.com/office/officeart/2008/layout/VerticalCurvedList"/>
    <dgm:cxn modelId="{90DAEC98-F863-4CA2-A4DA-8F25B586D1FF}" type="presParOf" srcId="{397DA8E0-9647-4254-952D-9941DC136B95}" destId="{0734948B-7FE7-491D-B67B-712F62D78A41}" srcOrd="0" destOrd="0" presId="urn:microsoft.com/office/officeart/2008/layout/VerticalCurvedList"/>
    <dgm:cxn modelId="{8B1443BD-31EF-4DB9-A992-30AF1F42D673}" type="presParOf" srcId="{0734948B-7FE7-491D-B67B-712F62D78A41}" destId="{3900A3CE-5560-49DF-B08A-CBE38BB828F4}" srcOrd="0" destOrd="0" presId="urn:microsoft.com/office/officeart/2008/layout/VerticalCurvedList"/>
    <dgm:cxn modelId="{395D092E-FAA4-4A96-8FA7-E93959084E5A}" type="presParOf" srcId="{0734948B-7FE7-491D-B67B-712F62D78A41}" destId="{D94752B5-6F67-4345-A97C-8EFB09B631E8}" srcOrd="1" destOrd="0" presId="urn:microsoft.com/office/officeart/2008/layout/VerticalCurvedList"/>
    <dgm:cxn modelId="{6F568FC4-E7C5-4272-BE89-F191208715D5}" type="presParOf" srcId="{0734948B-7FE7-491D-B67B-712F62D78A41}" destId="{64FC3B03-9F1D-45FE-AAA7-60F3250E6BA2}" srcOrd="2" destOrd="0" presId="urn:microsoft.com/office/officeart/2008/layout/VerticalCurvedList"/>
    <dgm:cxn modelId="{D83438E1-7FA9-489C-857B-5F16292E8D70}" type="presParOf" srcId="{0734948B-7FE7-491D-B67B-712F62D78A41}" destId="{115B575D-4159-4A97-B618-4A3B148A04B1}" srcOrd="3" destOrd="0" presId="urn:microsoft.com/office/officeart/2008/layout/VerticalCurvedList"/>
    <dgm:cxn modelId="{282BD67E-7902-41FC-AA24-72E057B8E357}" type="presParOf" srcId="{397DA8E0-9647-4254-952D-9941DC136B95}" destId="{9D31E3CA-7728-4756-A034-71B961F57FB1}" srcOrd="1" destOrd="0" presId="urn:microsoft.com/office/officeart/2008/layout/VerticalCurvedList"/>
    <dgm:cxn modelId="{C2841CE2-3FFF-43FB-92A8-42FAD11C7BDC}" type="presParOf" srcId="{397DA8E0-9647-4254-952D-9941DC136B95}" destId="{F1EA4DED-CF6F-4F8E-8E3D-314B2A7E1322}" srcOrd="2" destOrd="0" presId="urn:microsoft.com/office/officeart/2008/layout/VerticalCurvedList"/>
    <dgm:cxn modelId="{AC76BAA2-0619-44BB-AC28-0B80F8A0FD76}" type="presParOf" srcId="{F1EA4DED-CF6F-4F8E-8E3D-314B2A7E1322}" destId="{40DD05F7-3E20-44D8-A90B-24A727F90502}" srcOrd="0" destOrd="0" presId="urn:microsoft.com/office/officeart/2008/layout/VerticalCurvedList"/>
    <dgm:cxn modelId="{220FA794-5EEB-4A8B-873A-D5179247CB2D}" type="presParOf" srcId="{397DA8E0-9647-4254-952D-9941DC136B95}" destId="{7265724F-587B-4B36-B6DC-B07B72CAD37B}" srcOrd="3" destOrd="0" presId="urn:microsoft.com/office/officeart/2008/layout/VerticalCurvedList"/>
    <dgm:cxn modelId="{EEACD40F-ACCF-4224-9FE3-008E7351B6C9}" type="presParOf" srcId="{397DA8E0-9647-4254-952D-9941DC136B95}" destId="{765644BB-249D-4DD1-995F-04573AF1E281}" srcOrd="4" destOrd="0" presId="urn:microsoft.com/office/officeart/2008/layout/VerticalCurvedList"/>
    <dgm:cxn modelId="{90FDE9A5-87ED-45A7-885F-5F8C53CB43A1}" type="presParOf" srcId="{765644BB-249D-4DD1-995F-04573AF1E281}" destId="{769540A8-6FDE-4D42-8530-CC8064217B11}" srcOrd="0" destOrd="0" presId="urn:microsoft.com/office/officeart/2008/layout/VerticalCurvedList"/>
    <dgm:cxn modelId="{FD06C103-1758-44DA-AAD0-67037D91B22D}" type="presParOf" srcId="{397DA8E0-9647-4254-952D-9941DC136B95}" destId="{AA126D70-F214-4816-A2CD-87C814500CCC}" srcOrd="5" destOrd="0" presId="urn:microsoft.com/office/officeart/2008/layout/VerticalCurvedList"/>
    <dgm:cxn modelId="{A3B32ABE-60C0-4CB9-B093-D1E2B0B5C7DA}" type="presParOf" srcId="{397DA8E0-9647-4254-952D-9941DC136B95}" destId="{04DDDD3F-02A0-4898-BDEC-E2E243E9F1D9}" srcOrd="6" destOrd="0" presId="urn:microsoft.com/office/officeart/2008/layout/VerticalCurvedList"/>
    <dgm:cxn modelId="{CE2E8067-9100-4F34-9CCB-7EEC19D1317C}" type="presParOf" srcId="{04DDDD3F-02A0-4898-BDEC-E2E243E9F1D9}" destId="{04E61F47-BB24-4E96-9AD6-1AB5C8CEB083}" srcOrd="0" destOrd="0" presId="urn:microsoft.com/office/officeart/2008/layout/VerticalCurvedList"/>
    <dgm:cxn modelId="{D5644240-5A24-4D19-B63F-32B6BE77A4CF}" type="presParOf" srcId="{397DA8E0-9647-4254-952D-9941DC136B95}" destId="{AF4AAFB9-5998-4C1B-9D22-960D16077568}" srcOrd="7" destOrd="0" presId="urn:microsoft.com/office/officeart/2008/layout/VerticalCurvedList"/>
    <dgm:cxn modelId="{3918A980-A845-4B1D-AB36-0D449F991290}" type="presParOf" srcId="{397DA8E0-9647-4254-952D-9941DC136B95}" destId="{49772025-5D4D-4A42-86AD-B010D5DB0A77}" srcOrd="8" destOrd="0" presId="urn:microsoft.com/office/officeart/2008/layout/VerticalCurvedList"/>
    <dgm:cxn modelId="{32AF109B-3FF7-413E-89E0-129E90956122}" type="presParOf" srcId="{49772025-5D4D-4A42-86AD-B010D5DB0A77}" destId="{6A744A8E-33F0-46E5-8D68-79D3BB0E8FE3}" srcOrd="0" destOrd="0" presId="urn:microsoft.com/office/officeart/2008/layout/VerticalCurvedList"/>
    <dgm:cxn modelId="{9277B879-331C-4456-B7D2-1C99B1DD9B41}" type="presParOf" srcId="{397DA8E0-9647-4254-952D-9941DC136B95}" destId="{BFE9B055-AD7B-429E-9555-9C7F9D767CD5}" srcOrd="9" destOrd="0" presId="urn:microsoft.com/office/officeart/2008/layout/VerticalCurvedList"/>
    <dgm:cxn modelId="{50DE87C4-D05F-4B77-A6CC-CE35152B6A90}" type="presParOf" srcId="{397DA8E0-9647-4254-952D-9941DC136B95}" destId="{6B6472E5-1BAE-413A-B16D-4D68FDA79D08}" srcOrd="10" destOrd="0" presId="urn:microsoft.com/office/officeart/2008/layout/VerticalCurvedList"/>
    <dgm:cxn modelId="{3F6DF5A8-D83A-4DB3-AD7E-F287EFD91C8C}" type="presParOf" srcId="{6B6472E5-1BAE-413A-B16D-4D68FDA79D08}" destId="{77C8037F-7037-4B32-B1AA-0206978E23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52B5-6F67-4345-A97C-8EFB09B631E8}">
      <dsp:nvSpPr>
        <dsp:cNvPr id="0" name=""/>
        <dsp:cNvSpPr/>
      </dsp:nvSpPr>
      <dsp:spPr>
        <a:xfrm>
          <a:off x="-8962374" y="-1368465"/>
          <a:ext cx="10661731" cy="10661731"/>
        </a:xfrm>
        <a:prstGeom prst="blockArc">
          <a:avLst>
            <a:gd name="adj1" fmla="val 18900000"/>
            <a:gd name="adj2" fmla="val 2700000"/>
            <a:gd name="adj3" fmla="val 203"/>
          </a:avLst>
        </a:pr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1E3CA-7728-4756-A034-71B961F57FB1}">
      <dsp:nvSpPr>
        <dsp:cNvPr id="0" name=""/>
        <dsp:cNvSpPr/>
      </dsp:nvSpPr>
      <dsp:spPr>
        <a:xfrm>
          <a:off x="741299" y="495141"/>
          <a:ext cx="17418214" cy="9909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Проводить широкую разъяснительную работу по использованию Библиотеки ЦОК и других возможностях ФГИС «Моя школа».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299" y="495141"/>
        <a:ext cx="17418214" cy="990916"/>
      </dsp:txXfrm>
    </dsp:sp>
    <dsp:sp modelId="{40DD05F7-3E20-44D8-A90B-24A727F90502}">
      <dsp:nvSpPr>
        <dsp:cNvPr id="0" name=""/>
        <dsp:cNvSpPr/>
      </dsp:nvSpPr>
      <dsp:spPr>
        <a:xfrm>
          <a:off x="121976" y="3712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CEA82-77FC-44D2-970C-B3669311AA12}">
      <dsp:nvSpPr>
        <dsp:cNvPr id="0" name=""/>
        <dsp:cNvSpPr/>
      </dsp:nvSpPr>
      <dsp:spPr>
        <a:xfrm>
          <a:off x="1451361" y="1981041"/>
          <a:ext cx="16708152" cy="99091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Внедрить в практику использование не менее 1 раза в неделю возможностей Библиотеки ЦОК при реализации учебных программ (более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38 тыс.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электронных образовательных материалов по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 учебным предметам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более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6,5 тыс. уроков).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1361" y="1981041"/>
        <a:ext cx="16708152" cy="990916"/>
      </dsp:txXfrm>
    </dsp:sp>
    <dsp:sp modelId="{C3158D5A-208A-491D-A9EA-BDD5E05926A1}">
      <dsp:nvSpPr>
        <dsp:cNvPr id="0" name=""/>
        <dsp:cNvSpPr/>
      </dsp:nvSpPr>
      <dsp:spPr>
        <a:xfrm>
          <a:off x="832038" y="18571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7F92-AE69-496A-973A-4BE3702315D3}">
      <dsp:nvSpPr>
        <dsp:cNvPr id="0" name=""/>
        <dsp:cNvSpPr/>
      </dsp:nvSpPr>
      <dsp:spPr>
        <a:xfrm>
          <a:off x="1669293" y="3466941"/>
          <a:ext cx="16490220" cy="99091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Предусмотреть меры поощрения активностей педагогов и учеников, широко использующих возможности «Библиотеки ЦОК».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9293" y="3466941"/>
        <a:ext cx="16490220" cy="990916"/>
      </dsp:txXfrm>
    </dsp:sp>
    <dsp:sp modelId="{C86F63BC-20DB-4949-8549-B26FE610E2D6}">
      <dsp:nvSpPr>
        <dsp:cNvPr id="0" name=""/>
        <dsp:cNvSpPr/>
      </dsp:nvSpPr>
      <dsp:spPr>
        <a:xfrm>
          <a:off x="1049970" y="33430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69356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62458-4B2F-4ED9-8F29-A60A09BC3D0C}">
      <dsp:nvSpPr>
        <dsp:cNvPr id="0" name=""/>
        <dsp:cNvSpPr/>
      </dsp:nvSpPr>
      <dsp:spPr>
        <a:xfrm>
          <a:off x="1451361" y="4952841"/>
          <a:ext cx="16708152" cy="99091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Включить в перечень показателей эффективности работы педагога, школы критерий «Активное использование ЦОК».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1361" y="4952841"/>
        <a:ext cx="16708152" cy="990916"/>
      </dsp:txXfrm>
    </dsp:sp>
    <dsp:sp modelId="{04E61F47-BB24-4E96-9AD6-1AB5C8CEB083}">
      <dsp:nvSpPr>
        <dsp:cNvPr id="0" name=""/>
        <dsp:cNvSpPr/>
      </dsp:nvSpPr>
      <dsp:spPr>
        <a:xfrm>
          <a:off x="832038" y="48289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69356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4EE06-4953-4BC7-B12A-8E31054DB8D7}">
      <dsp:nvSpPr>
        <dsp:cNvPr id="0" name=""/>
        <dsp:cNvSpPr/>
      </dsp:nvSpPr>
      <dsp:spPr>
        <a:xfrm>
          <a:off x="741299" y="6438741"/>
          <a:ext cx="17418214" cy="99091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Обеспечить прохождение курсов повышения квалификации педагогами и управленческим персоналом по эффективному использованию ЦОК в учебной и административной деятельности.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299" y="6438741"/>
        <a:ext cx="17418214" cy="990916"/>
      </dsp:txXfrm>
    </dsp:sp>
    <dsp:sp modelId="{6A744A8E-33F0-46E5-8D68-79D3BB0E8FE3}">
      <dsp:nvSpPr>
        <dsp:cNvPr id="0" name=""/>
        <dsp:cNvSpPr/>
      </dsp:nvSpPr>
      <dsp:spPr>
        <a:xfrm>
          <a:off x="121976" y="63148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52B5-6F67-4345-A97C-8EFB09B631E8}">
      <dsp:nvSpPr>
        <dsp:cNvPr id="0" name=""/>
        <dsp:cNvSpPr/>
      </dsp:nvSpPr>
      <dsp:spPr>
        <a:xfrm>
          <a:off x="-9920946" y="-1514193"/>
          <a:ext cx="11800445" cy="11800445"/>
        </a:xfrm>
        <a:prstGeom prst="blockArc">
          <a:avLst>
            <a:gd name="adj1" fmla="val 18900000"/>
            <a:gd name="adj2" fmla="val 2700000"/>
            <a:gd name="adj3" fmla="val 183"/>
          </a:avLst>
        </a:pr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1E3CA-7728-4756-A034-71B961F57FB1}">
      <dsp:nvSpPr>
        <dsp:cNvPr id="0" name=""/>
        <dsp:cNvSpPr/>
      </dsp:nvSpPr>
      <dsp:spPr>
        <a:xfrm>
          <a:off x="982751" y="674395"/>
          <a:ext cx="17163381" cy="134949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0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Подключить 100% педагогов и учеников в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Сферум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Тере-Хольский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Каа-Хемский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Дзун-Хемчикский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Эрзинский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Бай-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Тайгинский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г.Кызыл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Кызылский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Чеди-Хольский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г.Ак-Довурак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Пий-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Хемский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Тандинский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2751" y="674395"/>
        <a:ext cx="17163381" cy="1349493"/>
      </dsp:txXfrm>
    </dsp:sp>
    <dsp:sp modelId="{40DD05F7-3E20-44D8-A90B-24A727F90502}">
      <dsp:nvSpPr>
        <dsp:cNvPr id="0" name=""/>
        <dsp:cNvSpPr/>
      </dsp:nvSpPr>
      <dsp:spPr>
        <a:xfrm>
          <a:off x="139318" y="505709"/>
          <a:ext cx="1686866" cy="1686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CEA82-77FC-44D2-970C-B3669311AA12}">
      <dsp:nvSpPr>
        <dsp:cNvPr id="0" name=""/>
        <dsp:cNvSpPr/>
      </dsp:nvSpPr>
      <dsp:spPr>
        <a:xfrm>
          <a:off x="1756447" y="2698986"/>
          <a:ext cx="16389685" cy="134949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0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Подключить 100% педагогов детских садов в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Сферум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всех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кожуунов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г.Ак-Довурак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72%,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Тоджинский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Тере-Хольский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0%,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Каа-Хемский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1%,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Монгун-Тайгинский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Сут-Хольский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2%,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Дзун-Хемчикский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4%,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Овюрский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Эрзинский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5%, Бай-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Тайгинский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6%,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Барум-Хемчикский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Пий-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Хемский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8%,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Чеди-Хольский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10%)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6447" y="2698986"/>
        <a:ext cx="16389685" cy="1349493"/>
      </dsp:txXfrm>
    </dsp:sp>
    <dsp:sp modelId="{C3158D5A-208A-491D-A9EA-BDD5E05926A1}">
      <dsp:nvSpPr>
        <dsp:cNvPr id="0" name=""/>
        <dsp:cNvSpPr/>
      </dsp:nvSpPr>
      <dsp:spPr>
        <a:xfrm>
          <a:off x="913013" y="2530300"/>
          <a:ext cx="1686866" cy="1686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30848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0F538-D6F6-4CB8-94EE-DD0F008C9421}">
      <dsp:nvSpPr>
        <dsp:cNvPr id="0" name=""/>
        <dsp:cNvSpPr/>
      </dsp:nvSpPr>
      <dsp:spPr>
        <a:xfrm>
          <a:off x="1756447" y="4723577"/>
          <a:ext cx="16389685" cy="1349493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461695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Перенести все рабочие чаты в ИКОП «</a:t>
          </a:r>
          <a:r>
            <a:rPr lang="ru-RU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Сферум</a:t>
          </a: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6447" y="4723577"/>
        <a:ext cx="16389685" cy="1349493"/>
      </dsp:txXfrm>
    </dsp:sp>
    <dsp:sp modelId="{80EE4C2D-43D5-44C8-8494-B208DA28F1F8}">
      <dsp:nvSpPr>
        <dsp:cNvPr id="0" name=""/>
        <dsp:cNvSpPr/>
      </dsp:nvSpPr>
      <dsp:spPr>
        <a:xfrm>
          <a:off x="913013" y="4554891"/>
          <a:ext cx="1686866" cy="1686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461695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E2860-B963-40CE-99D1-8E0CDF32D658}">
      <dsp:nvSpPr>
        <dsp:cNvPr id="0" name=""/>
        <dsp:cNvSpPr/>
      </dsp:nvSpPr>
      <dsp:spPr>
        <a:xfrm>
          <a:off x="982751" y="6748168"/>
          <a:ext cx="17163381" cy="1349493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0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Увеличить долю учителей, написавших в групповых чатах минимум 10 сообщений за неделю, совершивших минимум 1 звонок за неделю и долю онлайн-трансляций учебных занятий с возможностью массовых просмотров и комментирования в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Сферуме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2751" y="6748168"/>
        <a:ext cx="17163381" cy="1349493"/>
      </dsp:txXfrm>
    </dsp:sp>
    <dsp:sp modelId="{C86F63BC-20DB-4949-8549-B26FE610E2D6}">
      <dsp:nvSpPr>
        <dsp:cNvPr id="0" name=""/>
        <dsp:cNvSpPr/>
      </dsp:nvSpPr>
      <dsp:spPr>
        <a:xfrm>
          <a:off x="139318" y="6579482"/>
          <a:ext cx="1686866" cy="1686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30848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52B5-6F67-4345-A97C-8EFB09B631E8}">
      <dsp:nvSpPr>
        <dsp:cNvPr id="0" name=""/>
        <dsp:cNvSpPr/>
      </dsp:nvSpPr>
      <dsp:spPr>
        <a:xfrm>
          <a:off x="-8962374" y="-1368465"/>
          <a:ext cx="10661731" cy="10661731"/>
        </a:xfrm>
        <a:prstGeom prst="blockArc">
          <a:avLst>
            <a:gd name="adj1" fmla="val 18900000"/>
            <a:gd name="adj2" fmla="val 2700000"/>
            <a:gd name="adj3" fmla="val 203"/>
          </a:avLst>
        </a:pr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1E3CA-7728-4756-A034-71B961F57FB1}">
      <dsp:nvSpPr>
        <dsp:cNvPr id="0" name=""/>
        <dsp:cNvSpPr/>
      </dsp:nvSpPr>
      <dsp:spPr>
        <a:xfrm>
          <a:off x="741299" y="495141"/>
          <a:ext cx="17418214" cy="9909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Обеспечить до 100% регистрацию педагогов и учеников в АИС «Дневник ОО» и во ФГИС «Моя школа» </a:t>
          </a:r>
          <a:r>
            <a:rPr lang="ru-RU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срок до 30 сентября 2023 г.</a:t>
          </a:r>
          <a:endParaRPr lang="ru-RU" sz="3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299" y="495141"/>
        <a:ext cx="17418214" cy="990916"/>
      </dsp:txXfrm>
    </dsp:sp>
    <dsp:sp modelId="{40DD05F7-3E20-44D8-A90B-24A727F90502}">
      <dsp:nvSpPr>
        <dsp:cNvPr id="0" name=""/>
        <dsp:cNvSpPr/>
      </dsp:nvSpPr>
      <dsp:spPr>
        <a:xfrm>
          <a:off x="121976" y="3712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5724F-587B-4B36-B6DC-B07B72CAD37B}">
      <dsp:nvSpPr>
        <dsp:cNvPr id="0" name=""/>
        <dsp:cNvSpPr/>
      </dsp:nvSpPr>
      <dsp:spPr>
        <a:xfrm>
          <a:off x="1451361" y="1981041"/>
          <a:ext cx="16708152" cy="99091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Активизировать работу в АИС «Дневник ОО» по всем ее модулям, в том числе своевременного заполнения журнала</a:t>
          </a:r>
          <a:endParaRPr lang="ru-RU" sz="3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1361" y="1981041"/>
        <a:ext cx="16708152" cy="990916"/>
      </dsp:txXfrm>
    </dsp:sp>
    <dsp:sp modelId="{769540A8-6FDE-4D42-8530-CC8064217B11}">
      <dsp:nvSpPr>
        <dsp:cNvPr id="0" name=""/>
        <dsp:cNvSpPr/>
      </dsp:nvSpPr>
      <dsp:spPr>
        <a:xfrm>
          <a:off x="832038" y="18571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26D70-F214-4816-A2CD-87C814500CCC}">
      <dsp:nvSpPr>
        <dsp:cNvPr id="0" name=""/>
        <dsp:cNvSpPr/>
      </dsp:nvSpPr>
      <dsp:spPr>
        <a:xfrm>
          <a:off x="1669293" y="3466941"/>
          <a:ext cx="16490220" cy="99091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Принять организационные меры по созданию детских учетных записей в личном кабинете родителя на ЕСИА.</a:t>
          </a:r>
          <a:r>
            <a:rPr lang="ru-RU" sz="31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2023 г. достичь 42 463 учетных записей. 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9293" y="3466941"/>
        <a:ext cx="16490220" cy="990916"/>
      </dsp:txXfrm>
    </dsp:sp>
    <dsp:sp modelId="{04E61F47-BB24-4E96-9AD6-1AB5C8CEB083}">
      <dsp:nvSpPr>
        <dsp:cNvPr id="0" name=""/>
        <dsp:cNvSpPr/>
      </dsp:nvSpPr>
      <dsp:spPr>
        <a:xfrm>
          <a:off x="1049970" y="33430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69356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AAFB9-5998-4C1B-9D22-960D16077568}">
      <dsp:nvSpPr>
        <dsp:cNvPr id="0" name=""/>
        <dsp:cNvSpPr/>
      </dsp:nvSpPr>
      <dsp:spPr>
        <a:xfrm>
          <a:off x="1451361" y="4952841"/>
          <a:ext cx="16708152" cy="99091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информационную безопасность, необходимо лицензировать автоматизированные рабочие места, предусмотреть в муниципальном бюджете финансирование 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1361" y="4952841"/>
        <a:ext cx="16708152" cy="990916"/>
      </dsp:txXfrm>
    </dsp:sp>
    <dsp:sp modelId="{6A744A8E-33F0-46E5-8D68-79D3BB0E8FE3}">
      <dsp:nvSpPr>
        <dsp:cNvPr id="0" name=""/>
        <dsp:cNvSpPr/>
      </dsp:nvSpPr>
      <dsp:spPr>
        <a:xfrm>
          <a:off x="832038" y="48289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69356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9B055-AD7B-429E-9555-9C7F9D767CD5}">
      <dsp:nvSpPr>
        <dsp:cNvPr id="0" name=""/>
        <dsp:cNvSpPr/>
      </dsp:nvSpPr>
      <dsp:spPr>
        <a:xfrm>
          <a:off x="741299" y="6438741"/>
          <a:ext cx="17418214" cy="99091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5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Провести внутренний аудит компьютерного оборудования и сетевой инфраструктуры, на предмет исключения лишних программных обеспечений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299" y="6438741"/>
        <a:ext cx="17418214" cy="990916"/>
      </dsp:txXfrm>
    </dsp:sp>
    <dsp:sp modelId="{77C8037F-7037-4B32-B1AA-0206978E237F}">
      <dsp:nvSpPr>
        <dsp:cNvPr id="0" name=""/>
        <dsp:cNvSpPr/>
      </dsp:nvSpPr>
      <dsp:spPr>
        <a:xfrm>
          <a:off x="121976" y="6314876"/>
          <a:ext cx="1238646" cy="123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0.30601</cdr:x>
      <cdr:y>0.11967</cdr:y>
    </cdr:from>
    <cdr:to>
      <cdr:x>0.35002</cdr:x>
      <cdr:y>0.35035</cdr:y>
    </cdr:to>
    <cdr:sp macro="" textlink="">
      <cdr:nvSpPr>
        <cdr:cNvPr id="3" name="Управляющая кнопка: настраиваемая 2"/>
        <cdr:cNvSpPr/>
      </cdr:nvSpPr>
      <cdr:spPr>
        <a:xfrm xmlns:a="http://schemas.openxmlformats.org/drawingml/2006/main">
          <a:off x="5791200" y="401235"/>
          <a:ext cx="832868" cy="773409"/>
        </a:xfrm>
        <a:prstGeom xmlns:a="http://schemas.openxmlformats.org/drawingml/2006/main" prst="actionButtonBlank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0.30601</cdr:x>
      <cdr:y>0.11967</cdr:y>
    </cdr:from>
    <cdr:to>
      <cdr:x>0.35002</cdr:x>
      <cdr:y>0.35035</cdr:y>
    </cdr:to>
    <cdr:sp macro="" textlink="">
      <cdr:nvSpPr>
        <cdr:cNvPr id="3" name="Управляющая кнопка: настраиваемая 2"/>
        <cdr:cNvSpPr/>
      </cdr:nvSpPr>
      <cdr:spPr>
        <a:xfrm xmlns:a="http://schemas.openxmlformats.org/drawingml/2006/main">
          <a:off x="5791200" y="401235"/>
          <a:ext cx="832868" cy="773409"/>
        </a:xfrm>
        <a:prstGeom xmlns:a="http://schemas.openxmlformats.org/drawingml/2006/main" prst="actionButtonBlank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0.30601</cdr:x>
      <cdr:y>0.11967</cdr:y>
    </cdr:from>
    <cdr:to>
      <cdr:x>0.35002</cdr:x>
      <cdr:y>0.35035</cdr:y>
    </cdr:to>
    <cdr:sp macro="" textlink="">
      <cdr:nvSpPr>
        <cdr:cNvPr id="3" name="Управляющая кнопка: настраиваемая 2"/>
        <cdr:cNvSpPr/>
      </cdr:nvSpPr>
      <cdr:spPr>
        <a:xfrm xmlns:a="http://schemas.openxmlformats.org/drawingml/2006/main">
          <a:off x="5791200" y="401235"/>
          <a:ext cx="832868" cy="773409"/>
        </a:xfrm>
        <a:prstGeom xmlns:a="http://schemas.openxmlformats.org/drawingml/2006/main" prst="actionButtonBlank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341" cy="345182"/>
          </a:xfrm>
          <a:prstGeom prst="rect">
            <a:avLst/>
          </a:prstGeom>
        </p:spPr>
        <p:txBody>
          <a:bodyPr vert="horz" lIns="49213" tIns="24607" rIns="49213" bIns="2460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586" y="0"/>
            <a:ext cx="4342341" cy="345182"/>
          </a:xfrm>
          <a:prstGeom prst="rect">
            <a:avLst/>
          </a:prstGeom>
        </p:spPr>
        <p:txBody>
          <a:bodyPr vert="horz" lIns="49213" tIns="24607" rIns="49213" bIns="24607" rtlCol="0"/>
          <a:lstStyle>
            <a:lvl1pPr algn="r">
              <a:defRPr sz="600"/>
            </a:lvl1pPr>
          </a:lstStyle>
          <a:p>
            <a:fld id="{2CE8DFFD-AD84-47C6-9DA7-7C4E606ABB9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213" tIns="24607" rIns="49213" bIns="246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4" y="3314518"/>
            <a:ext cx="8016873" cy="2713109"/>
          </a:xfrm>
          <a:prstGeom prst="rect">
            <a:avLst/>
          </a:prstGeom>
        </p:spPr>
        <p:txBody>
          <a:bodyPr vert="horz" lIns="49213" tIns="24607" rIns="49213" bIns="246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982"/>
            <a:ext cx="4342341" cy="345181"/>
          </a:xfrm>
          <a:prstGeom prst="rect">
            <a:avLst/>
          </a:prstGeom>
        </p:spPr>
        <p:txBody>
          <a:bodyPr vert="horz" lIns="49213" tIns="24607" rIns="49213" bIns="2460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586" y="6542982"/>
            <a:ext cx="4342341" cy="345181"/>
          </a:xfrm>
          <a:prstGeom prst="rect">
            <a:avLst/>
          </a:prstGeom>
        </p:spPr>
        <p:txBody>
          <a:bodyPr vert="horz" lIns="49213" tIns="24607" rIns="49213" bIns="24607" rtlCol="0" anchor="b"/>
          <a:lstStyle>
            <a:lvl1pPr algn="r">
              <a:defRPr sz="6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6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0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2013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3.png"/><Relationship Id="rId17" Type="http://schemas.microsoft.com/office/2007/relationships/hdphoto" Target="../media/hdphoto12.wdp"/><Relationship Id="rId2" Type="http://schemas.openxmlformats.org/officeDocument/2006/relationships/image" Target="../media/image2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microsoft.com/office/2007/relationships/hdphoto" Target="../media/hdphoto10.wdp"/><Relationship Id="rId5" Type="http://schemas.openxmlformats.org/officeDocument/2006/relationships/diagramData" Target="../diagrams/data1.xml"/><Relationship Id="rId15" Type="http://schemas.microsoft.com/office/2007/relationships/hdphoto" Target="../media/hdphoto11.wdp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microsoft.com/office/2007/relationships/diagramDrawing" Target="../diagrams/drawing1.xml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51.xml"/><Relationship Id="rId18" Type="http://schemas.openxmlformats.org/officeDocument/2006/relationships/slide" Target="slide50.xml"/><Relationship Id="rId26" Type="http://schemas.openxmlformats.org/officeDocument/2006/relationships/slide" Target="slide48.xml"/><Relationship Id="rId3" Type="http://schemas.openxmlformats.org/officeDocument/2006/relationships/chart" Target="../charts/chart14.xml"/><Relationship Id="rId21" Type="http://schemas.openxmlformats.org/officeDocument/2006/relationships/slide" Target="slide64.xml"/><Relationship Id="rId7" Type="http://schemas.microsoft.com/office/2007/relationships/hdphoto" Target="../media/hdphoto8.wdp"/><Relationship Id="rId12" Type="http://schemas.openxmlformats.org/officeDocument/2006/relationships/chart" Target="../charts/chart15.xml"/><Relationship Id="rId17" Type="http://schemas.openxmlformats.org/officeDocument/2006/relationships/slide" Target="slide57.xml"/><Relationship Id="rId25" Type="http://schemas.openxmlformats.org/officeDocument/2006/relationships/slide" Target="slide62.xml"/><Relationship Id="rId2" Type="http://schemas.openxmlformats.org/officeDocument/2006/relationships/chart" Target="../charts/chart13.xml"/><Relationship Id="rId16" Type="http://schemas.openxmlformats.org/officeDocument/2006/relationships/slide" Target="slide60.xml"/><Relationship Id="rId20" Type="http://schemas.openxmlformats.org/officeDocument/2006/relationships/slide" Target="slide55.xml"/><Relationship Id="rId29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53.xml"/><Relationship Id="rId24" Type="http://schemas.openxmlformats.org/officeDocument/2006/relationships/slide" Target="slide47.xml"/><Relationship Id="rId5" Type="http://schemas.openxmlformats.org/officeDocument/2006/relationships/image" Target="../media/image9.png"/><Relationship Id="rId15" Type="http://schemas.openxmlformats.org/officeDocument/2006/relationships/slide" Target="slide61.xml"/><Relationship Id="rId23" Type="http://schemas.openxmlformats.org/officeDocument/2006/relationships/slide" Target="slide59.xml"/><Relationship Id="rId28" Type="http://schemas.openxmlformats.org/officeDocument/2006/relationships/slide" Target="slide65.xml"/><Relationship Id="rId10" Type="http://schemas.microsoft.com/office/2007/relationships/hdphoto" Target="../media/hdphoto9.wdp"/><Relationship Id="rId19" Type="http://schemas.openxmlformats.org/officeDocument/2006/relationships/slide" Target="slide56.xml"/><Relationship Id="rId31" Type="http://schemas.openxmlformats.org/officeDocument/2006/relationships/slide" Target="slide54.xml"/><Relationship Id="rId4" Type="http://schemas.openxmlformats.org/officeDocument/2006/relationships/image" Target="../media/image8.png"/><Relationship Id="rId9" Type="http://schemas.openxmlformats.org/officeDocument/2006/relationships/image" Target="../media/image26.png"/><Relationship Id="rId14" Type="http://schemas.openxmlformats.org/officeDocument/2006/relationships/slide" Target="slide66.xml"/><Relationship Id="rId22" Type="http://schemas.openxmlformats.org/officeDocument/2006/relationships/slide" Target="slide63.xml"/><Relationship Id="rId27" Type="http://schemas.openxmlformats.org/officeDocument/2006/relationships/slide" Target="slide58.xml"/><Relationship Id="rId30" Type="http://schemas.openxmlformats.org/officeDocument/2006/relationships/slide" Target="slide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2.xml"/><Relationship Id="rId9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hart" Target="../charts/chart17.xml"/><Relationship Id="rId3" Type="http://schemas.openxmlformats.org/officeDocument/2006/relationships/image" Target="../media/image9.png"/><Relationship Id="rId7" Type="http://schemas.microsoft.com/office/2007/relationships/hdphoto" Target="../media/hdphoto13.wdp"/><Relationship Id="rId12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3.xml"/><Relationship Id="rId10" Type="http://schemas.microsoft.com/office/2007/relationships/hdphoto" Target="../media/hdphoto10.wdp"/><Relationship Id="rId4" Type="http://schemas.openxmlformats.org/officeDocument/2006/relationships/diagramData" Target="../diagrams/data3.xml"/><Relationship Id="rId9" Type="http://schemas.openxmlformats.org/officeDocument/2006/relationships/image" Target="../media/image32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d/QFKKRHrx9Z0J_A" TargetMode="External"/><Relationship Id="rId3" Type="http://schemas.openxmlformats.org/officeDocument/2006/relationships/hyperlink" Target="https://rcokio.ru/files/upload/oofis/presentazia_22.09.2022.pdf" TargetMode="External"/><Relationship Id="rId7" Type="http://schemas.openxmlformats.org/officeDocument/2006/relationships/image" Target="../media/image51.png"/><Relationship Id="rId2" Type="http://schemas.openxmlformats.org/officeDocument/2006/relationships/hyperlink" Target="https://disk.yandex.ru/i/BYySVcGdpq9UE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cokio.ru/files/upload/oofis/instrukziya_school.pdf" TargetMode="External"/><Relationship Id="rId5" Type="http://schemas.openxmlformats.org/officeDocument/2006/relationships/hyperlink" Target="https://rcokio.ru/files/upload/oofis/instrukziya_mouo.pdf" TargetMode="External"/><Relationship Id="rId4" Type="http://schemas.openxmlformats.org/officeDocument/2006/relationships/hyperlink" Target="https://rcokio.ru/files/upload/oofis/metodrekomendacii_dlya_pedagoga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chart" Target="../charts/chart4.xml"/><Relationship Id="rId3" Type="http://schemas.openxmlformats.org/officeDocument/2006/relationships/slide" Target="slide45.xml"/><Relationship Id="rId7" Type="http://schemas.openxmlformats.org/officeDocument/2006/relationships/slide" Target="slide41.xml"/><Relationship Id="rId12" Type="http://schemas.openxmlformats.org/officeDocument/2006/relationships/image" Target="../media/image9.png"/><Relationship Id="rId17" Type="http://schemas.microsoft.com/office/2007/relationships/hdphoto" Target="../media/hdphoto6.wdp"/><Relationship Id="rId2" Type="http://schemas.openxmlformats.org/officeDocument/2006/relationships/slide" Target="slide4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image" Target="../media/image8.png"/><Relationship Id="rId5" Type="http://schemas.openxmlformats.org/officeDocument/2006/relationships/slide" Target="slide43.xml"/><Relationship Id="rId15" Type="http://schemas.openxmlformats.org/officeDocument/2006/relationships/chart" Target="../charts/chart6.xml"/><Relationship Id="rId10" Type="http://schemas.openxmlformats.org/officeDocument/2006/relationships/slide" Target="slide38.xml"/><Relationship Id="rId4" Type="http://schemas.openxmlformats.org/officeDocument/2006/relationships/slide" Target="slide44.xml"/><Relationship Id="rId9" Type="http://schemas.openxmlformats.org/officeDocument/2006/relationships/slide" Target="slide40.xml"/><Relationship Id="rId14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40.xml"/><Relationship Id="rId7" Type="http://schemas.openxmlformats.org/officeDocument/2006/relationships/chart" Target="../charts/chart7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7.wdp"/><Relationship Id="rId4" Type="http://schemas.openxmlformats.org/officeDocument/2006/relationships/slide" Target="slide38.xml"/><Relationship Id="rId9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slide" Target="slide28.xml"/><Relationship Id="rId18" Type="http://schemas.openxmlformats.org/officeDocument/2006/relationships/slide" Target="slide33.xml"/><Relationship Id="rId26" Type="http://schemas.openxmlformats.org/officeDocument/2006/relationships/slide" Target="slide22.xml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slide" Target="slide27.xml"/><Relationship Id="rId17" Type="http://schemas.openxmlformats.org/officeDocument/2006/relationships/slide" Target="slide32.xml"/><Relationship Id="rId25" Type="http://schemas.openxmlformats.org/officeDocument/2006/relationships/slide" Target="slide21.xml"/><Relationship Id="rId2" Type="http://schemas.openxmlformats.org/officeDocument/2006/relationships/image" Target="../media/image8.png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slide" Target="slide19.xml"/><Relationship Id="rId24" Type="http://schemas.openxmlformats.org/officeDocument/2006/relationships/slide" Target="slide20.xml"/><Relationship Id="rId32" Type="http://schemas.openxmlformats.org/officeDocument/2006/relationships/slide" Target="slide37.xml"/><Relationship Id="rId5" Type="http://schemas.microsoft.com/office/2007/relationships/hdphoto" Target="../media/hdphoto8.wdp"/><Relationship Id="rId15" Type="http://schemas.openxmlformats.org/officeDocument/2006/relationships/slide" Target="slide30.xml"/><Relationship Id="rId23" Type="http://schemas.openxmlformats.org/officeDocument/2006/relationships/slide" Target="slide18.xml"/><Relationship Id="rId28" Type="http://schemas.openxmlformats.org/officeDocument/2006/relationships/slide" Target="slide24.xml"/><Relationship Id="rId10" Type="http://schemas.openxmlformats.org/officeDocument/2006/relationships/chart" Target="../charts/chart9.xml"/><Relationship Id="rId19" Type="http://schemas.openxmlformats.org/officeDocument/2006/relationships/slide" Target="slide34.xml"/><Relationship Id="rId31" Type="http://schemas.openxmlformats.org/officeDocument/2006/relationships/slide" Target="slide36.xml"/><Relationship Id="rId4" Type="http://schemas.openxmlformats.org/officeDocument/2006/relationships/image" Target="../media/image24.png"/><Relationship Id="rId9" Type="http://schemas.openxmlformats.org/officeDocument/2006/relationships/chart" Target="../charts/chart8.xml"/><Relationship Id="rId14" Type="http://schemas.openxmlformats.org/officeDocument/2006/relationships/slide" Target="slide29.xml"/><Relationship Id="rId22" Type="http://schemas.microsoft.com/office/2007/relationships/hdphoto" Target="../media/hdphoto6.wdp"/><Relationship Id="rId27" Type="http://schemas.openxmlformats.org/officeDocument/2006/relationships/slide" Target="slide23.xml"/><Relationship Id="rId30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5.xml"/><Relationship Id="rId3" Type="http://schemas.openxmlformats.org/officeDocument/2006/relationships/slide" Target="slide19.xml"/><Relationship Id="rId7" Type="http://schemas.openxmlformats.org/officeDocument/2006/relationships/slide" Target="slide29.xml"/><Relationship Id="rId12" Type="http://schemas.openxmlformats.org/officeDocument/2006/relationships/slide" Target="slide34.xml"/><Relationship Id="rId17" Type="http://schemas.openxmlformats.org/officeDocument/2006/relationships/image" Target="../media/image9.png"/><Relationship Id="rId2" Type="http://schemas.openxmlformats.org/officeDocument/2006/relationships/image" Target="../media/image8.png"/><Relationship Id="rId16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3.xml"/><Relationship Id="rId5" Type="http://schemas.openxmlformats.org/officeDocument/2006/relationships/slide" Target="slide27.xml"/><Relationship Id="rId15" Type="http://schemas.openxmlformats.org/officeDocument/2006/relationships/chart" Target="../charts/chart11.xml"/><Relationship Id="rId10" Type="http://schemas.openxmlformats.org/officeDocument/2006/relationships/slide" Target="slide32.xml"/><Relationship Id="rId4" Type="http://schemas.openxmlformats.org/officeDocument/2006/relationships/slide" Target="slide26.xml"/><Relationship Id="rId9" Type="http://schemas.openxmlformats.org/officeDocument/2006/relationships/slide" Target="slide31.xml"/><Relationship Id="rId1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6" y="0"/>
            <a:ext cx="20111427" cy="11309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990" y="332659"/>
            <a:ext cx="1821314" cy="1821314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4984750" y="4054475"/>
            <a:ext cx="10134600" cy="3467100"/>
          </a:xfrm>
          <a:prstGeom prst="rect">
            <a:avLst/>
          </a:prstGeom>
          <a:noFill/>
        </p:spPr>
        <p:txBody>
          <a:bodyPr vert="horz" lIns="150791" tIns="75396" rIns="150791" bIns="753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школа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внедрения и актуальные задачи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11499850" y="10150475"/>
            <a:ext cx="8985250" cy="731818"/>
          </a:xfrm>
          <a:prstGeom prst="rect">
            <a:avLst/>
          </a:prstGeom>
        </p:spPr>
        <p:txBody>
          <a:bodyPr vert="horz" lIns="150791" tIns="75396" rIns="150791" bIns="7539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SzPct val="170000"/>
              <a:buNone/>
            </a:pPr>
            <a:r>
              <a:rPr lang="ru-RU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Донгак</a:t>
            </a:r>
            <a:r>
              <a:rPr lang="ru-RU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оценки </a:t>
            </a:r>
            <a:r>
              <a:rPr lang="ru-RU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качества </a:t>
            </a:r>
            <a:r>
              <a:rPr lang="ru-RU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Республики Тыва»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322100"/>
            <a:ext cx="1871099" cy="177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59" y="289179"/>
            <a:ext cx="4842777" cy="256800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4" y="67587"/>
            <a:ext cx="2742907" cy="1467137"/>
          </a:xfrm>
          <a:prstGeom prst="rect">
            <a:avLst/>
          </a:prstGeom>
        </p:spPr>
      </p:pic>
      <p:sp>
        <p:nvSpPr>
          <p:cNvPr id="45" name="object 3"/>
          <p:cNvSpPr txBox="1">
            <a:spLocks/>
          </p:cNvSpPr>
          <p:nvPr/>
        </p:nvSpPr>
        <p:spPr>
          <a:xfrm>
            <a:off x="6165850" y="289180"/>
            <a:ext cx="15007002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«Библиотека ЦОК»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870450" y="920763"/>
            <a:ext cx="15239910" cy="1540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4" y="1722666"/>
            <a:ext cx="986099" cy="697203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15157450" y="289180"/>
            <a:ext cx="4445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https://myschool.edu.ru/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8816" y="1693133"/>
            <a:ext cx="1047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адачи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 использованию библиотеки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ЦОК: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19431897"/>
              </p:ext>
            </p:extLst>
          </p:nvPr>
        </p:nvGraphicFramePr>
        <p:xfrm>
          <a:off x="1096573" y="2350742"/>
          <a:ext cx="18275678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7031" y1="61719" x2="17031" y2="61719"/>
                        <a14:foregroundMark x1="21406" y1="61250" x2="21406" y2="61250"/>
                        <a14:foregroundMark x1="25469" y1="62500" x2="25469" y2="62500"/>
                        <a14:foregroundMark x1="29688" y1="62969" x2="29688" y2="62969"/>
                        <a14:foregroundMark x1="34063" y1="63750" x2="34063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401" y="2748674"/>
            <a:ext cx="1084253" cy="10668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23" y="4276669"/>
            <a:ext cx="1127125" cy="112712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54" y="5959475"/>
            <a:ext cx="746125" cy="7461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72" l="0" r="99186">
                        <a14:foregroundMark x1="26977" y1="83248" x2="26977" y2="83248"/>
                        <a14:foregroundMark x1="43140" y1="80563" x2="43140" y2="80563"/>
                        <a14:foregroundMark x1="61628" y1="77749" x2="62209" y2="77749"/>
                        <a14:foregroundMark x1="84535" y1="72251" x2="84535" y2="72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89" y="7462563"/>
            <a:ext cx="911330" cy="82867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7" b="100000" l="0" r="100000">
                        <a14:foregroundMark x1="17283" y1="19281" x2="17283" y2="20098"/>
                        <a14:foregroundMark x1="18587" y1="43137" x2="18587" y2="43137"/>
                        <a14:foregroundMark x1="43804" y1="67320" x2="43804" y2="67320"/>
                        <a14:foregroundMark x1="42717" y1="54739" x2="42717" y2="54739"/>
                        <a14:foregroundMark x1="55652" y1="2451" x2="55652" y2="2451"/>
                        <a14:foregroundMark x1="60000" y1="56863" x2="60000" y2="56863"/>
                        <a14:foregroundMark x1="59565" y1="64379" x2="59565" y2="64379"/>
                        <a14:foregroundMark x1="51522" y1="73856" x2="51522" y2="73856"/>
                        <a14:foregroundMark x1="34783" y1="76634" x2="34783" y2="76634"/>
                        <a14:foregroundMark x1="34783" y1="87092" x2="34783" y2="87092"/>
                        <a14:foregroundMark x1="49674" y1="87908" x2="49674" y2="87908"/>
                        <a14:foregroundMark x1="67391" y1="87092" x2="67391" y2="87092"/>
                        <a14:foregroundMark x1="67717" y1="74510" x2="67717" y2="74510"/>
                        <a14:foregroundMark x1="74348" y1="66830" x2="74348" y2="66830"/>
                        <a14:foregroundMark x1="76196" y1="54412" x2="76196" y2="54412"/>
                        <a14:foregroundMark x1="84565" y1="72059" x2="84565" y2="72059"/>
                        <a14:foregroundMark x1="84565" y1="86601" x2="84565" y2="86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56" y="8872419"/>
            <a:ext cx="1235598" cy="8219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850" y="1068224"/>
            <a:ext cx="1627133" cy="165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Стрелка вниз 54"/>
          <p:cNvSpPr/>
          <p:nvPr/>
        </p:nvSpPr>
        <p:spPr>
          <a:xfrm>
            <a:off x="9594850" y="9998075"/>
            <a:ext cx="838200" cy="3810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333385" y="10511383"/>
            <a:ext cx="555331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АНАЛИТИКА  БОЛЬШИХ ДАННЫХ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00111" y="7894035"/>
            <a:ext cx="7002194" cy="430887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зарегистрированных учеников,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 flipH="1">
            <a:off x="8856055" y="3707660"/>
            <a:ext cx="323840" cy="4782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7" tIns="45536" rIns="91087" bIns="45536"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056457"/>
              </p:ext>
            </p:extLst>
          </p:nvPr>
        </p:nvGraphicFramePr>
        <p:xfrm>
          <a:off x="-159019" y="3004180"/>
          <a:ext cx="20193000" cy="276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17246220"/>
              </p:ext>
            </p:extLst>
          </p:nvPr>
        </p:nvGraphicFramePr>
        <p:xfrm>
          <a:off x="-80814" y="8324923"/>
          <a:ext cx="20173124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9350" y="176269"/>
            <a:ext cx="14599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активности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в ИКОП «СФЕРУМ»</a:t>
            </a:r>
          </a:p>
        </p:txBody>
      </p:sp>
      <p:cxnSp>
        <p:nvCxnSpPr>
          <p:cNvPr id="8" name="Прямая соединительная линия 16"/>
          <p:cNvCxnSpPr/>
          <p:nvPr/>
        </p:nvCxnSpPr>
        <p:spPr>
          <a:xfrm>
            <a:off x="4959350" y="93735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60" y="385088"/>
            <a:ext cx="4800600" cy="2450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9" y="176269"/>
            <a:ext cx="2845802" cy="1522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195995" y="2496475"/>
            <a:ext cx="100520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ru-RU" sz="28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Доля </a:t>
            </a:r>
            <a:r>
              <a:rPr lang="ru-RU" b="1" dirty="0" smtClean="0"/>
              <a:t>зарегистрированных педагогов</a:t>
            </a:r>
            <a:r>
              <a:rPr lang="ru-RU" b="1" dirty="0"/>
              <a:t>, </a:t>
            </a:r>
            <a:r>
              <a:rPr lang="ru-RU" b="1" dirty="0" smtClean="0"/>
              <a:t>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555662" y="205197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25265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учеников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(41,5%)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ject 64"/>
          <p:cNvPicPr/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1145" y="991937"/>
            <a:ext cx="993155" cy="8105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975" y="1073017"/>
            <a:ext cx="860599" cy="8605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9" b="88186" l="11321" r="86321">
                        <a14:foregroundMark x1="50943" y1="54430" x2="50943" y2="81857"/>
                        <a14:foregroundMark x1="54717" y1="67089" x2="49057" y2="14768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4577" r="22278"/>
          <a:stretch/>
        </p:blipFill>
        <p:spPr>
          <a:xfrm>
            <a:off x="12962416" y="1808505"/>
            <a:ext cx="593246" cy="9401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01306" y="931831"/>
            <a:ext cx="8149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168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общеобразовательных организаций, из них 2 школы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с.Хамсыра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Сыстыг-Хем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из-за отсутствия доступа к сети Интернет не зарегистрированы.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557250" y="1175222"/>
            <a:ext cx="4820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6075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количество педагогов (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77%)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198" y="5412508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педагогов (май),% </a:t>
            </a:r>
            <a:endParaRPr lang="ru-RU" sz="1600" dirty="0"/>
          </a:p>
        </p:txBody>
      </p:sp>
      <p:sp>
        <p:nvSpPr>
          <p:cNvPr id="21" name="Управляющая кнопка: настраиваемая 20">
            <a:hlinkClick r:id="rId11" action="ppaction://hlinksldjump" highlightClick="1"/>
          </p:cNvPr>
          <p:cNvSpPr/>
          <p:nvPr/>
        </p:nvSpPr>
        <p:spPr>
          <a:xfrm>
            <a:off x="15309850" y="3554319"/>
            <a:ext cx="381000" cy="533400"/>
          </a:xfrm>
          <a:prstGeom prst="actionButtonBlank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79407812"/>
              </p:ext>
            </p:extLst>
          </p:nvPr>
        </p:nvGraphicFramePr>
        <p:xfrm>
          <a:off x="-194677" y="5455224"/>
          <a:ext cx="20193000" cy="286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" name="Управляющая кнопка: настраиваемая 10">
            <a:hlinkClick r:id="rId13" action="ppaction://hlinksldjump" highlightClick="1"/>
          </p:cNvPr>
          <p:cNvSpPr/>
          <p:nvPr/>
        </p:nvSpPr>
        <p:spPr>
          <a:xfrm>
            <a:off x="831850" y="3019695"/>
            <a:ext cx="609600" cy="1269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14" action="ppaction://hlinksldjump" highlightClick="1"/>
          </p:cNvPr>
          <p:cNvSpPr/>
          <p:nvPr/>
        </p:nvSpPr>
        <p:spPr>
          <a:xfrm>
            <a:off x="19086338" y="3120538"/>
            <a:ext cx="472932" cy="117424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15" action="ppaction://hlinksldjump" highlightClick="1"/>
          </p:cNvPr>
          <p:cNvSpPr/>
          <p:nvPr/>
        </p:nvSpPr>
        <p:spPr>
          <a:xfrm>
            <a:off x="18129250" y="3362460"/>
            <a:ext cx="482377" cy="72525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rId16" action="ppaction://hlinksldjump" highlightClick="1"/>
          </p:cNvPr>
          <p:cNvSpPr/>
          <p:nvPr/>
        </p:nvSpPr>
        <p:spPr>
          <a:xfrm>
            <a:off x="8528050" y="3362460"/>
            <a:ext cx="651845" cy="9265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rId17" action="ppaction://hlinksldjump" highlightClick="1"/>
          </p:cNvPr>
          <p:cNvSpPr/>
          <p:nvPr/>
        </p:nvSpPr>
        <p:spPr>
          <a:xfrm>
            <a:off x="1769455" y="3120539"/>
            <a:ext cx="662595" cy="1059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rId18" action="ppaction://hlinksldjump" highlightClick="1"/>
          </p:cNvPr>
          <p:cNvSpPr/>
          <p:nvPr/>
        </p:nvSpPr>
        <p:spPr>
          <a:xfrm>
            <a:off x="2882901" y="3188599"/>
            <a:ext cx="462441" cy="1059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19" action="ppaction://hlinksldjump" highlightClick="1"/>
          </p:cNvPr>
          <p:cNvSpPr/>
          <p:nvPr/>
        </p:nvSpPr>
        <p:spPr>
          <a:xfrm>
            <a:off x="3747295" y="3188599"/>
            <a:ext cx="513555" cy="10679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20" action="ppaction://hlinksldjump" highlightClick="1"/>
          </p:cNvPr>
          <p:cNvSpPr/>
          <p:nvPr/>
        </p:nvSpPr>
        <p:spPr>
          <a:xfrm>
            <a:off x="4718050" y="3337432"/>
            <a:ext cx="457200" cy="8519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rId20" action="ppaction://hlinksldjump" highlightClick="1"/>
          </p:cNvPr>
          <p:cNvSpPr/>
          <p:nvPr/>
        </p:nvSpPr>
        <p:spPr>
          <a:xfrm>
            <a:off x="4718050" y="3199344"/>
            <a:ext cx="533400" cy="10094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rId21" action="ppaction://hlinksldjump" highlightClick="1"/>
          </p:cNvPr>
          <p:cNvSpPr/>
          <p:nvPr/>
        </p:nvSpPr>
        <p:spPr>
          <a:xfrm>
            <a:off x="5708650" y="3362460"/>
            <a:ext cx="369264" cy="7715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22" action="ppaction://hlinksldjump" highlightClick="1"/>
          </p:cNvPr>
          <p:cNvSpPr/>
          <p:nvPr/>
        </p:nvSpPr>
        <p:spPr>
          <a:xfrm>
            <a:off x="17214850" y="3362460"/>
            <a:ext cx="457200" cy="8940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rId19" action="ppaction://hlinksldjump" highlightClick="1"/>
          </p:cNvPr>
          <p:cNvSpPr/>
          <p:nvPr/>
        </p:nvSpPr>
        <p:spPr>
          <a:xfrm>
            <a:off x="1060450" y="8386772"/>
            <a:ext cx="533400" cy="10893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23" action="ppaction://hlinksldjump" highlightClick="1"/>
          </p:cNvPr>
          <p:cNvSpPr/>
          <p:nvPr/>
        </p:nvSpPr>
        <p:spPr>
          <a:xfrm>
            <a:off x="2051050" y="8493827"/>
            <a:ext cx="381000" cy="104411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rId17" action="ppaction://hlinksldjump" highlightClick="1"/>
          </p:cNvPr>
          <p:cNvSpPr/>
          <p:nvPr/>
        </p:nvSpPr>
        <p:spPr>
          <a:xfrm>
            <a:off x="2978775" y="8533853"/>
            <a:ext cx="414197" cy="89464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rId18" action="ppaction://hlinksldjump" highlightClick="1"/>
          </p:cNvPr>
          <p:cNvSpPr/>
          <p:nvPr/>
        </p:nvSpPr>
        <p:spPr>
          <a:xfrm>
            <a:off x="3990578" y="8533853"/>
            <a:ext cx="397354" cy="89464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rId13" action="ppaction://hlinksldjump" highlightClick="1"/>
          </p:cNvPr>
          <p:cNvSpPr/>
          <p:nvPr/>
        </p:nvSpPr>
        <p:spPr>
          <a:xfrm>
            <a:off x="4946650" y="8702675"/>
            <a:ext cx="381000" cy="8352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rId22" action="ppaction://hlinksldjump" highlightClick="1"/>
          </p:cNvPr>
          <p:cNvSpPr/>
          <p:nvPr/>
        </p:nvSpPr>
        <p:spPr>
          <a:xfrm>
            <a:off x="5893282" y="8702675"/>
            <a:ext cx="424968" cy="8352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rId21" action="ppaction://hlinksldjump" highlightClick="1"/>
          </p:cNvPr>
          <p:cNvSpPr/>
          <p:nvPr/>
        </p:nvSpPr>
        <p:spPr>
          <a:xfrm>
            <a:off x="6775450" y="8702674"/>
            <a:ext cx="457200" cy="8352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rId24" action="ppaction://hlinksldjump" highlightClick="1"/>
          </p:cNvPr>
          <p:cNvSpPr/>
          <p:nvPr/>
        </p:nvSpPr>
        <p:spPr>
          <a:xfrm>
            <a:off x="7766050" y="8778875"/>
            <a:ext cx="409774" cy="6972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rId25" action="ppaction://hlinksldjump" highlightClick="1"/>
          </p:cNvPr>
          <p:cNvSpPr/>
          <p:nvPr/>
        </p:nvSpPr>
        <p:spPr>
          <a:xfrm>
            <a:off x="8705768" y="8778875"/>
            <a:ext cx="474127" cy="6972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rId26" action="ppaction://hlinksldjump" highlightClick="1"/>
          </p:cNvPr>
          <p:cNvSpPr/>
          <p:nvPr/>
        </p:nvSpPr>
        <p:spPr>
          <a:xfrm>
            <a:off x="9679933" y="8778875"/>
            <a:ext cx="431882" cy="6496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rId16" action="ppaction://hlinksldjump" highlightClick="1"/>
          </p:cNvPr>
          <p:cNvSpPr/>
          <p:nvPr/>
        </p:nvSpPr>
        <p:spPr>
          <a:xfrm>
            <a:off x="10611853" y="8778875"/>
            <a:ext cx="430798" cy="7590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rId27" action="ppaction://hlinksldjump" highlightClick="1"/>
          </p:cNvPr>
          <p:cNvSpPr/>
          <p:nvPr/>
        </p:nvSpPr>
        <p:spPr>
          <a:xfrm>
            <a:off x="11615924" y="8778875"/>
            <a:ext cx="381000" cy="68924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rId28" action="ppaction://hlinksldjump" highlightClick="1"/>
          </p:cNvPr>
          <p:cNvSpPr/>
          <p:nvPr/>
        </p:nvSpPr>
        <p:spPr>
          <a:xfrm>
            <a:off x="12547844" y="8778876"/>
            <a:ext cx="414572" cy="6972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rId20" action="ppaction://hlinksldjump" highlightClick="1"/>
          </p:cNvPr>
          <p:cNvSpPr/>
          <p:nvPr/>
        </p:nvSpPr>
        <p:spPr>
          <a:xfrm>
            <a:off x="13478680" y="8778875"/>
            <a:ext cx="383370" cy="68924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rId29" action="ppaction://hlinksldjump" highlightClick="1"/>
          </p:cNvPr>
          <p:cNvSpPr/>
          <p:nvPr/>
        </p:nvSpPr>
        <p:spPr>
          <a:xfrm>
            <a:off x="14395450" y="8778875"/>
            <a:ext cx="457200" cy="6972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rId30" action="ppaction://hlinksldjump" highlightClick="1"/>
          </p:cNvPr>
          <p:cNvSpPr/>
          <p:nvPr/>
        </p:nvSpPr>
        <p:spPr>
          <a:xfrm>
            <a:off x="15386050" y="8778875"/>
            <a:ext cx="457200" cy="68924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14" action="ppaction://hlinksldjump" highlightClick="1"/>
          </p:cNvPr>
          <p:cNvSpPr/>
          <p:nvPr/>
        </p:nvSpPr>
        <p:spPr>
          <a:xfrm>
            <a:off x="16349518" y="8753683"/>
            <a:ext cx="450850" cy="714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rId11" action="ppaction://hlinksldjump" highlightClick="1"/>
          </p:cNvPr>
          <p:cNvSpPr/>
          <p:nvPr/>
        </p:nvSpPr>
        <p:spPr>
          <a:xfrm>
            <a:off x="17303791" y="8778875"/>
            <a:ext cx="484332" cy="6972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rId31" action="ppaction://hlinksldjump" highlightClick="1"/>
          </p:cNvPr>
          <p:cNvSpPr/>
          <p:nvPr/>
        </p:nvSpPr>
        <p:spPr>
          <a:xfrm>
            <a:off x="18253454" y="8778875"/>
            <a:ext cx="358173" cy="6793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rId15" action="ppaction://hlinksldjump" highlightClick="1"/>
          </p:cNvPr>
          <p:cNvSpPr/>
          <p:nvPr/>
        </p:nvSpPr>
        <p:spPr>
          <a:xfrm>
            <a:off x="19086338" y="8778875"/>
            <a:ext cx="472932" cy="6972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9" y="616917"/>
            <a:ext cx="4267201" cy="2446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8050" y="223520"/>
            <a:ext cx="16054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ДОУ и СПО 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ИКОП «СФЕРУМ»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74607"/>
              </p:ext>
            </p:extLst>
          </p:nvPr>
        </p:nvGraphicFramePr>
        <p:xfrm>
          <a:off x="10103977" y="1387475"/>
          <a:ext cx="9900791" cy="864774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зарегистрированных педагогов, 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зарегистрированных учеников, 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«АГТ»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«ТТИТ»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АНОО ПО "</a:t>
                      </a:r>
                      <a:r>
                        <a:rPr lang="ru-RU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КТЭиП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ПК"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"ТАПТ"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"ТТНП"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"ТТА"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«ТТТ»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"УОР"(техникум)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ГБПОУ РТ "ТСТ" в </a:t>
                      </a:r>
                      <a:r>
                        <a:rPr lang="ru-RU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г.Шагонар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"ТСТ"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ГБПОУ РТ "ТПТ" с. Хову-Аксы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"РМК"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РТ «Кызылский ТТ»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"ТГТ"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"Кызылский колледж искусств"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РТ "ТПТ"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" y="176269"/>
            <a:ext cx="3600851" cy="1926037"/>
          </a:xfrm>
          <a:prstGeom prst="rect">
            <a:avLst/>
          </a:prstGeom>
        </p:spPr>
      </p:pic>
      <p:cxnSp>
        <p:nvCxnSpPr>
          <p:cNvPr id="3" name="Прямая соединительная линия 16"/>
          <p:cNvCxnSpPr/>
          <p:nvPr/>
        </p:nvCxnSpPr>
        <p:spPr>
          <a:xfrm>
            <a:off x="4947920" y="1006346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23494979"/>
              </p:ext>
            </p:extLst>
          </p:nvPr>
        </p:nvGraphicFramePr>
        <p:xfrm>
          <a:off x="-82551" y="2178377"/>
          <a:ext cx="9601201" cy="893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0"/>
            <a:ext cx="2830563" cy="1514023"/>
          </a:xfrm>
          <a:prstGeom prst="rect">
            <a:avLst/>
          </a:prstGeom>
        </p:spPr>
      </p:pic>
      <p:sp>
        <p:nvSpPr>
          <p:cNvPr id="45" name="object 3"/>
          <p:cNvSpPr txBox="1">
            <a:spLocks/>
          </p:cNvSpPr>
          <p:nvPr/>
        </p:nvSpPr>
        <p:spPr>
          <a:xfrm>
            <a:off x="3151799" y="931996"/>
            <a:ext cx="16384952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повышению показателей региона в ИКОП 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803650" y="1844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43095717"/>
              </p:ext>
            </p:extLst>
          </p:nvPr>
        </p:nvGraphicFramePr>
        <p:xfrm>
          <a:off x="972203" y="2064217"/>
          <a:ext cx="18275678" cy="877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72" l="0" r="99186">
                        <a14:foregroundMark x1="26977" y1="83248" x2="26977" y2="83248"/>
                        <a14:foregroundMark x1="43140" y1="80563" x2="43140" y2="80563"/>
                        <a14:foregroundMark x1="61628" y1="77749" x2="62209" y2="77749"/>
                        <a14:foregroundMark x1="84535" y1="72251" x2="84535" y2="72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8931275"/>
            <a:ext cx="1225582" cy="11144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2911475"/>
            <a:ext cx="1255541" cy="103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92" y="4904823"/>
            <a:ext cx="1255541" cy="1037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92" y="6898171"/>
            <a:ext cx="1206576" cy="12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1" y="179353"/>
            <a:ext cx="5032670" cy="26559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4195" y="179353"/>
            <a:ext cx="15007002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федерального проекта «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ифровая образовательная среда» (ЦОС). Инфраструктура</a:t>
            </a:r>
            <a:endParaRPr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88"/>
            <a:ext cx="3346450" cy="1789962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4947245" y="11588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bject 35"/>
          <p:cNvSpPr txBox="1"/>
          <p:nvPr/>
        </p:nvSpPr>
        <p:spPr>
          <a:xfrm>
            <a:off x="18307484" y="2291631"/>
            <a:ext cx="594344" cy="43045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object 38"/>
          <p:cNvSpPr txBox="1"/>
          <p:nvPr/>
        </p:nvSpPr>
        <p:spPr>
          <a:xfrm>
            <a:off x="9812279" y="2684487"/>
            <a:ext cx="1645438" cy="973298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 algn="ctr">
              <a:spcBef>
                <a:spcPts val="190"/>
              </a:spcBef>
            </a:pPr>
            <a:r>
              <a:rPr sz="20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sz="2000" b="1" spc="-4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r>
              <a:rPr lang="ru-RU" sz="20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</a:p>
          <a:p>
            <a:pPr marL="20944" algn="ctr">
              <a:spcBef>
                <a:spcPts val="190"/>
              </a:spcBef>
            </a:pPr>
            <a:r>
              <a:rPr lang="ru-RU" sz="20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ГБПОУ РТ «</a:t>
            </a:r>
            <a:r>
              <a:rPr lang="ru-RU" sz="2000" b="1" spc="-4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ТТиТ</a:t>
            </a:r>
            <a:r>
              <a:rPr lang="ru-RU" sz="20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0402" y="1507314"/>
            <a:ext cx="2111079" cy="1186225"/>
          </a:xfrm>
          <a:prstGeom prst="rect">
            <a:avLst/>
          </a:prstGeom>
        </p:spPr>
      </p:pic>
      <p:sp>
        <p:nvSpPr>
          <p:cNvPr id="105" name="object 51"/>
          <p:cNvSpPr txBox="1"/>
          <p:nvPr/>
        </p:nvSpPr>
        <p:spPr>
          <a:xfrm>
            <a:off x="17192962" y="3408400"/>
            <a:ext cx="519861" cy="43045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sz="2639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object 56"/>
          <p:cNvSpPr/>
          <p:nvPr/>
        </p:nvSpPr>
        <p:spPr>
          <a:xfrm>
            <a:off x="5548574" y="2555270"/>
            <a:ext cx="3571870" cy="1476498"/>
          </a:xfrm>
          <a:custGeom>
            <a:avLst/>
            <a:gdLst/>
            <a:ahLst/>
            <a:cxnLst/>
            <a:rect l="l" t="t" r="r" b="b"/>
            <a:pathLst>
              <a:path w="2165985" h="895350">
                <a:moveTo>
                  <a:pt x="2087885" y="34726"/>
                </a:moveTo>
                <a:lnTo>
                  <a:pt x="0" y="869950"/>
                </a:lnTo>
                <a:lnTo>
                  <a:pt x="10185" y="895350"/>
                </a:lnTo>
                <a:lnTo>
                  <a:pt x="2098126" y="60218"/>
                </a:lnTo>
                <a:lnTo>
                  <a:pt x="2114863" y="38725"/>
                </a:lnTo>
                <a:lnTo>
                  <a:pt x="2087885" y="34726"/>
                </a:lnTo>
                <a:close/>
              </a:path>
              <a:path w="2165985" h="895350">
                <a:moveTo>
                  <a:pt x="2147486" y="15875"/>
                </a:moveTo>
                <a:lnTo>
                  <a:pt x="2135009" y="15875"/>
                </a:lnTo>
                <a:lnTo>
                  <a:pt x="2145169" y="41401"/>
                </a:lnTo>
                <a:lnTo>
                  <a:pt x="2098126" y="60218"/>
                </a:lnTo>
                <a:lnTo>
                  <a:pt x="2070747" y="95376"/>
                </a:lnTo>
                <a:lnTo>
                  <a:pt x="2066048" y="101345"/>
                </a:lnTo>
                <a:lnTo>
                  <a:pt x="2067064" y="109981"/>
                </a:lnTo>
                <a:lnTo>
                  <a:pt x="2073160" y="114553"/>
                </a:lnTo>
                <a:lnTo>
                  <a:pt x="2079129" y="119252"/>
                </a:lnTo>
                <a:lnTo>
                  <a:pt x="2087638" y="118110"/>
                </a:lnTo>
                <a:lnTo>
                  <a:pt x="2092337" y="112140"/>
                </a:lnTo>
                <a:lnTo>
                  <a:pt x="2165362" y="18541"/>
                </a:lnTo>
                <a:lnTo>
                  <a:pt x="2147486" y="15875"/>
                </a:lnTo>
                <a:close/>
              </a:path>
              <a:path w="2165985" h="895350">
                <a:moveTo>
                  <a:pt x="2114863" y="38725"/>
                </a:moveTo>
                <a:lnTo>
                  <a:pt x="2098126" y="60218"/>
                </a:lnTo>
                <a:lnTo>
                  <a:pt x="2143264" y="42163"/>
                </a:lnTo>
                <a:lnTo>
                  <a:pt x="2138057" y="42163"/>
                </a:lnTo>
                <a:lnTo>
                  <a:pt x="2114863" y="38725"/>
                </a:lnTo>
                <a:close/>
              </a:path>
              <a:path w="2165985" h="895350">
                <a:moveTo>
                  <a:pt x="2129294" y="20192"/>
                </a:moveTo>
                <a:lnTo>
                  <a:pt x="2114863" y="38725"/>
                </a:lnTo>
                <a:lnTo>
                  <a:pt x="2138057" y="42163"/>
                </a:lnTo>
                <a:lnTo>
                  <a:pt x="2129294" y="20192"/>
                </a:lnTo>
                <a:close/>
              </a:path>
              <a:path w="2165985" h="895350">
                <a:moveTo>
                  <a:pt x="2136728" y="20192"/>
                </a:moveTo>
                <a:lnTo>
                  <a:pt x="2129294" y="20192"/>
                </a:lnTo>
                <a:lnTo>
                  <a:pt x="2138057" y="42163"/>
                </a:lnTo>
                <a:lnTo>
                  <a:pt x="2143264" y="42163"/>
                </a:lnTo>
                <a:lnTo>
                  <a:pt x="2145169" y="41401"/>
                </a:lnTo>
                <a:lnTo>
                  <a:pt x="2136728" y="20192"/>
                </a:lnTo>
                <a:close/>
              </a:path>
              <a:path w="2165985" h="895350">
                <a:moveTo>
                  <a:pt x="2135009" y="15875"/>
                </a:moveTo>
                <a:lnTo>
                  <a:pt x="2087885" y="34726"/>
                </a:lnTo>
                <a:lnTo>
                  <a:pt x="2114863" y="38725"/>
                </a:lnTo>
                <a:lnTo>
                  <a:pt x="2129294" y="20192"/>
                </a:lnTo>
                <a:lnTo>
                  <a:pt x="2136728" y="20192"/>
                </a:lnTo>
                <a:lnTo>
                  <a:pt x="2135009" y="15875"/>
                </a:lnTo>
                <a:close/>
              </a:path>
              <a:path w="2165985" h="895350">
                <a:moveTo>
                  <a:pt x="2040394" y="0"/>
                </a:moveTo>
                <a:lnTo>
                  <a:pt x="2033409" y="5079"/>
                </a:lnTo>
                <a:lnTo>
                  <a:pt x="2032266" y="12573"/>
                </a:lnTo>
                <a:lnTo>
                  <a:pt x="2031457" y="18541"/>
                </a:lnTo>
                <a:lnTo>
                  <a:pt x="2031343" y="20192"/>
                </a:lnTo>
                <a:lnTo>
                  <a:pt x="2036330" y="27050"/>
                </a:lnTo>
                <a:lnTo>
                  <a:pt x="2087885" y="34726"/>
                </a:lnTo>
                <a:lnTo>
                  <a:pt x="2135009" y="15875"/>
                </a:lnTo>
                <a:lnTo>
                  <a:pt x="2147486" y="15875"/>
                </a:lnTo>
                <a:lnTo>
                  <a:pt x="2047887" y="1015"/>
                </a:lnTo>
                <a:lnTo>
                  <a:pt x="204039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object 59"/>
          <p:cNvSpPr txBox="1"/>
          <p:nvPr/>
        </p:nvSpPr>
        <p:spPr>
          <a:xfrm>
            <a:off x="6219231" y="3681358"/>
            <a:ext cx="786417" cy="428342"/>
          </a:xfrm>
          <a:prstGeom prst="rect">
            <a:avLst/>
          </a:prstGeom>
        </p:spPr>
        <p:txBody>
          <a:bodyPr vert="horz" wrap="square" lIns="0" tIns="21990" rIns="0" bIns="0" rtlCol="0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object 60"/>
          <p:cNvSpPr txBox="1"/>
          <p:nvPr/>
        </p:nvSpPr>
        <p:spPr>
          <a:xfrm>
            <a:off x="7984140" y="2888750"/>
            <a:ext cx="786417" cy="429400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>
              <a:spcBef>
                <a:spcPts val="181"/>
              </a:spcBef>
            </a:pPr>
            <a:r>
              <a:rPr lang="ru-RU" sz="2639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bject 61"/>
          <p:cNvSpPr txBox="1"/>
          <p:nvPr/>
        </p:nvSpPr>
        <p:spPr>
          <a:xfrm>
            <a:off x="5821466" y="3061375"/>
            <a:ext cx="705787" cy="42622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44">
              <a:spcBef>
                <a:spcPts val="157"/>
              </a:spcBef>
            </a:pPr>
            <a:r>
              <a:rPr lang="ru-RU" sz="2639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object 62"/>
          <p:cNvSpPr txBox="1"/>
          <p:nvPr/>
        </p:nvSpPr>
        <p:spPr>
          <a:xfrm>
            <a:off x="8025924" y="1911624"/>
            <a:ext cx="705787" cy="42622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44">
              <a:spcBef>
                <a:spcPts val="157"/>
              </a:spcBef>
            </a:pPr>
            <a:r>
              <a:rPr lang="ru-RU" sz="2639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object 63"/>
          <p:cNvGrpSpPr/>
          <p:nvPr/>
        </p:nvGrpSpPr>
        <p:grpSpPr>
          <a:xfrm>
            <a:off x="4756666" y="2145666"/>
            <a:ext cx="3001166" cy="1186435"/>
            <a:chOff x="469391" y="1645920"/>
            <a:chExt cx="1819910" cy="719455"/>
          </a:xfrm>
        </p:grpSpPr>
        <p:pic>
          <p:nvPicPr>
            <p:cNvPr id="112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391" y="2072640"/>
              <a:ext cx="451104" cy="292608"/>
            </a:xfrm>
            <a:prstGeom prst="rect">
              <a:avLst/>
            </a:prstGeom>
          </p:spPr>
        </p:pic>
        <p:pic>
          <p:nvPicPr>
            <p:cNvPr id="113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7944" y="1645920"/>
              <a:ext cx="451104" cy="295655"/>
            </a:xfrm>
            <a:prstGeom prst="rect">
              <a:avLst/>
            </a:prstGeom>
          </p:spPr>
        </p:pic>
      </p:grpSp>
      <p:sp>
        <p:nvSpPr>
          <p:cNvPr id="114" name="object 66"/>
          <p:cNvSpPr txBox="1"/>
          <p:nvPr/>
        </p:nvSpPr>
        <p:spPr>
          <a:xfrm>
            <a:off x="5660446" y="1637164"/>
            <a:ext cx="1226538" cy="835537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 algn="ctr">
              <a:spcBef>
                <a:spcPts val="181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</a:t>
            </a:r>
            <a:r>
              <a:rPr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639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ОС»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object 32"/>
          <p:cNvSpPr txBox="1"/>
          <p:nvPr/>
        </p:nvSpPr>
        <p:spPr>
          <a:xfrm>
            <a:off x="11757206" y="2443242"/>
            <a:ext cx="2737708" cy="15632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4085" rIns="0" bIns="0" rtlCol="0">
            <a:spAutoFit/>
          </a:bodyPr>
          <a:lstStyle/>
          <a:p>
            <a:pPr marL="20944" algn="ctr"/>
            <a:r>
              <a:rPr lang="ru-RU" sz="20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sz="20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0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№5 </a:t>
            </a:r>
            <a:r>
              <a:rPr lang="ru-RU"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МБОУ СОШ № 3 </a:t>
            </a:r>
            <a:r>
              <a:rPr lang="ru-RU"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5" b="94873" l="6039" r="96571">
                        <a14:foregroundMark x1="47799" y1="11816" x2="47799" y2="11816"/>
                        <a14:foregroundMark x1="49028" y1="12695" x2="51024" y2="77832"/>
                        <a14:foregroundMark x1="82753" y1="57959" x2="16786" y2="57031"/>
                        <a14:foregroundMark x1="17861" y1="25391" x2="81525" y2="56787"/>
                        <a14:foregroundMark x1="81269" y1="26904" x2="15711" y2="59229"/>
                        <a14:foregroundMark x1="49028" y1="7813" x2="49284" y2="76904"/>
                        <a14:foregroundMark x1="81934" y1="60791" x2="18936" y2="60498"/>
                        <a14:foregroundMark x1="17707" y1="60645" x2="50205" y2="78223"/>
                        <a14:foregroundMark x1="80604" y1="61914" x2="48618" y2="78076"/>
                        <a14:foregroundMark x1="49130" y1="10010" x2="83930" y2="27686"/>
                        <a14:foregroundMark x1="55988" y1="18994" x2="56653" y2="36133"/>
                        <a14:foregroundMark x1="70931" y1="28320" x2="54913" y2="22949"/>
                        <a14:foregroundMark x1="46059" y1="12695" x2="37718" y2="35400"/>
                        <a14:foregroundMark x1="18219" y1="25391" x2="19294" y2="58350"/>
                        <a14:foregroundMark x1="19038" y1="30908" x2="26151" y2="50000"/>
                        <a14:foregroundMark x1="26561" y1="22168" x2="21187" y2="24609"/>
                        <a14:foregroundMark x1="41760" y1="13721" x2="50512" y2="10645"/>
                        <a14:foregroundMark x1="59110" y1="14111" x2="49028" y2="9619"/>
                        <a14:foregroundMark x1="42272" y1="13184" x2="48362" y2="8984"/>
                        <a14:foregroundMark x1="51842" y1="9375" x2="57728" y2="13086"/>
                        <a14:foregroundMark x1="80860" y1="27832" x2="81013" y2="55518"/>
                        <a14:foregroundMark x1="80706" y1="41797" x2="51024" y2="41797"/>
                        <a14:foregroundMark x1="56295" y1="75146" x2="51586" y2="77441"/>
                        <a14:foregroundMark x1="42579" y1="68604" x2="44319" y2="62549"/>
                        <a14:foregroundMark x1="59365" y1="54102" x2="60184" y2="56152"/>
                        <a14:foregroundMark x1="39765" y1="65381" x2="44985" y2="68213"/>
                        <a14:foregroundMark x1="14739" y1="85254" x2="55322" y2="85400"/>
                        <a14:foregroundMark x1="86643" y1="84863" x2="51433" y2="85107"/>
                        <a14:foregroundMark x1="90276" y1="92676" x2="7472" y2="91650"/>
                        <a14:foregroundMark x1="50512" y1="93213" x2="56551" y2="92578"/>
                        <a14:foregroundMark x1="41351" y1="90381" x2="43501" y2="90918"/>
                        <a14:foregroundMark x1="65814" y1="89746" x2="65814" y2="89746"/>
                        <a14:foregroundMark x1="65251" y1="89990" x2="65251" y2="89893"/>
                        <a14:foregroundMark x1="91351" y1="92285" x2="93245" y2="93066"/>
                        <a14:foregroundMark x1="85005" y1="85010" x2="88127" y2="85400"/>
                        <a14:foregroundMark x1="11924" y1="84082" x2="10440" y2="86035"/>
                        <a14:foregroundMark x1="10696" y1="85254" x2="70522" y2="86670"/>
                        <a14:foregroundMark x1="25230" y1="84766" x2="41760" y2="83838"/>
                        <a14:foregroundMark x1="20522" y1="93701" x2="35159" y2="92676"/>
                        <a14:foregroundMark x1="55988" y1="16016" x2="52661" y2="37305"/>
                        <a14:foregroundMark x1="58444" y1="17432" x2="78710" y2="41553"/>
                        <a14:foregroundMark x1="78557" y1="30664" x2="68117" y2="49121"/>
                        <a14:foregroundMark x1="74565" y1="53467" x2="80860" y2="39990"/>
                        <a14:foregroundMark x1="66479" y1="19238" x2="75640" y2="28467"/>
                        <a14:foregroundMark x1="42835" y1="14893" x2="21750" y2="26416"/>
                        <a14:foregroundMark x1="37718" y1="46387" x2="40686" y2="39746"/>
                        <a14:foregroundMark x1="33675" y1="24609" x2="37615" y2="24609"/>
                        <a14:foregroundMark x1="27533" y1="30371" x2="20010" y2="57324"/>
                        <a14:foregroundMark x1="57369" y1="50000" x2="51996" y2="56006"/>
                        <a14:foregroundMark x1="52354" y1="69092" x2="67707" y2="63574"/>
                        <a14:foregroundMark x1="37718" y1="67041" x2="39765" y2="69727"/>
                        <a14:foregroundMark x1="39355" y1="90625" x2="39765" y2="92676"/>
                        <a14:foregroundMark x1="37615" y1="91162" x2="37615" y2="91162"/>
                        <a14:foregroundMark x1="11924" y1="93213" x2="11924" y2="93213"/>
                        <a14:foregroundMark x1="15558" y1="87549" x2="15558" y2="87549"/>
                        <a14:foregroundMark x1="11515" y1="86133" x2="37462" y2="8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>
          <a:xfrm>
            <a:off x="9716171" y="936169"/>
            <a:ext cx="1637138" cy="1619101"/>
          </a:xfrm>
          <a:prstGeom prst="rect">
            <a:avLst/>
          </a:prstGeom>
        </p:spPr>
      </p:pic>
      <p:cxnSp>
        <p:nvCxnSpPr>
          <p:cNvPr id="121" name="Прямая со стрелкой 120"/>
          <p:cNvCxnSpPr/>
          <p:nvPr/>
        </p:nvCxnSpPr>
        <p:spPr>
          <a:xfrm flipV="1">
            <a:off x="15806814" y="1842020"/>
            <a:ext cx="2725435" cy="219758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Рисунок 1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7281" l="10000" r="77500">
                        <a14:foregroundMark x1="33043" y1="41145" x2="33043" y2="41145"/>
                        <a14:foregroundMark x1="35109" y1="37567" x2="31957" y2="50805"/>
                        <a14:foregroundMark x1="38478" y1="64580" x2="44891" y2="64758"/>
                        <a14:foregroundMark x1="50978" y1="60107" x2="58587" y2="64401"/>
                        <a14:foregroundMark x1="67826" y1="45796" x2="65435" y2="59750"/>
                        <a14:foregroundMark x1="67391" y1="45796" x2="67065" y2="41503"/>
                        <a14:foregroundMark x1="59348" y1="50626" x2="59348" y2="50626"/>
                        <a14:foregroundMark x1="39674" y1="52415" x2="39674" y2="52415"/>
                        <a14:foregroundMark x1="42717" y1="48122" x2="39130" y2="52773"/>
                        <a14:foregroundMark x1="39457" y1="53131" x2="39130" y2="54741"/>
                        <a14:foregroundMark x1="38587" y1="17710" x2="43261" y2="23792"/>
                        <a14:foregroundMark x1="60326" y1="19320" x2="57391" y2="23614"/>
                        <a14:foregroundMark x1="64783" y1="33989" x2="68043" y2="16458"/>
                        <a14:foregroundMark x1="48696" y1="11091" x2="38587" y2="5725"/>
                        <a14:foregroundMark x1="55000" y1="13596" x2="55000" y2="13596"/>
                        <a14:foregroundMark x1="52500" y1="2504" x2="52500" y2="2504"/>
                        <a14:foregroundMark x1="45870" y1="69410" x2="45870" y2="69410"/>
                        <a14:foregroundMark x1="44891" y1="57782" x2="44891" y2="57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450" y="1207553"/>
            <a:ext cx="2520259" cy="1531331"/>
          </a:xfrm>
          <a:prstGeom prst="rect">
            <a:avLst/>
          </a:prstGeom>
        </p:spPr>
      </p:pic>
      <p:pic>
        <p:nvPicPr>
          <p:cNvPr id="125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5627" y="3600491"/>
            <a:ext cx="743904" cy="482532"/>
          </a:xfrm>
          <a:prstGeom prst="rect">
            <a:avLst/>
          </a:prstGeom>
        </p:spPr>
      </p:pic>
      <p:pic>
        <p:nvPicPr>
          <p:cNvPr id="126" name="object 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06319" y="2812053"/>
            <a:ext cx="743904" cy="487557"/>
          </a:xfrm>
          <a:prstGeom prst="rect">
            <a:avLst/>
          </a:prstGeom>
        </p:spPr>
      </p:pic>
      <p:cxnSp>
        <p:nvCxnSpPr>
          <p:cNvPr id="127" name="Прямая со стрелкой 126"/>
          <p:cNvCxnSpPr/>
          <p:nvPr/>
        </p:nvCxnSpPr>
        <p:spPr>
          <a:xfrm>
            <a:off x="14784776" y="1486593"/>
            <a:ext cx="0" cy="259643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Овал 127"/>
          <p:cNvSpPr/>
          <p:nvPr/>
        </p:nvSpPr>
        <p:spPr>
          <a:xfrm>
            <a:off x="17894901" y="2246199"/>
            <a:ext cx="178598" cy="1178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16031833" y="3725410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5303098" y="3211975"/>
            <a:ext cx="1388085" cy="49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7040970" y="1633698"/>
            <a:ext cx="877291" cy="498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0" y="1710435"/>
            <a:ext cx="2449276" cy="1689670"/>
          </a:xfrm>
          <a:prstGeom prst="rect">
            <a:avLst/>
          </a:prstGeom>
        </p:spPr>
      </p:pic>
      <p:sp>
        <p:nvSpPr>
          <p:cNvPr id="133" name="object 66"/>
          <p:cNvSpPr txBox="1"/>
          <p:nvPr/>
        </p:nvSpPr>
        <p:spPr>
          <a:xfrm>
            <a:off x="17700389" y="3170126"/>
            <a:ext cx="2429602" cy="861185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 algn="ctr">
              <a:spcBef>
                <a:spcPts val="181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</a:t>
            </a:r>
          </a:p>
          <a:p>
            <a:pPr marL="20944">
              <a:spcBef>
                <a:spcPts val="181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</a:t>
            </a:r>
            <a:r>
              <a:rPr lang="ru-RU" sz="2639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6193681" y="3519244"/>
            <a:ext cx="160069" cy="131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7851552" y="2847152"/>
            <a:ext cx="178598" cy="1178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-178243" y="7978513"/>
            <a:ext cx="10382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государственного контракта  № 0410/151 от 30.12.2021 года школам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 бесплатный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сети передачи данных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1673225" y="10389826"/>
            <a:ext cx="8930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 школ подключены к высокоскоростному Интернету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Мбит/с, село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Мбит/с)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7" y="10244947"/>
            <a:ext cx="1100344" cy="1015703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" y="9528527"/>
            <a:ext cx="762072" cy="703451"/>
          </a:xfrm>
          <a:prstGeom prst="rect">
            <a:avLst/>
          </a:prstGeom>
        </p:spPr>
      </p:pic>
      <p:sp>
        <p:nvSpPr>
          <p:cNvPr id="140" name="Прямоугольник 139"/>
          <p:cNvSpPr/>
          <p:nvPr/>
        </p:nvSpPr>
        <p:spPr>
          <a:xfrm>
            <a:off x="1398091" y="9649419"/>
            <a:ext cx="7610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школ через спутниковую связь (скорость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Мбит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</a:t>
            </a:r>
            <a:endParaRPr lang="ru-RU" sz="2000" dirty="0"/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857318177"/>
              </p:ext>
            </p:extLst>
          </p:nvPr>
        </p:nvGraphicFramePr>
        <p:xfrm>
          <a:off x="-258582" y="3886315"/>
          <a:ext cx="20457562" cy="480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92885" y="4449902"/>
            <a:ext cx="1159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компьютерного оборудования в разрезе муниципалитетов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87870" y="7936663"/>
            <a:ext cx="7606171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при работе с ГИС: 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2 рабочих места, которые включают в себе следующие средства защиты на сумму 156 500 рублей: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cредство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защищенности Сканер-ВС (лицензия на 4 IP адреса на 1 год). 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52" y="7918077"/>
            <a:ext cx="1239554" cy="14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59" y="289179"/>
            <a:ext cx="4842777" cy="256800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4" y="67587"/>
            <a:ext cx="2742907" cy="1467137"/>
          </a:xfrm>
          <a:prstGeom prst="rect">
            <a:avLst/>
          </a:prstGeom>
        </p:spPr>
      </p:pic>
      <p:sp>
        <p:nvSpPr>
          <p:cNvPr id="45" name="object 3"/>
          <p:cNvSpPr txBox="1">
            <a:spLocks/>
          </p:cNvSpPr>
          <p:nvPr/>
        </p:nvSpPr>
        <p:spPr>
          <a:xfrm>
            <a:off x="3655558" y="475295"/>
            <a:ext cx="15007002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ctr">
              <a:spcBef>
                <a:spcPts val="125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на 2022-2023 учебный год в рамках работы во ФГИС «Моя школа» и АИС «Дневник ОО»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422650" y="1951889"/>
            <a:ext cx="15239910" cy="1540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52733122"/>
              </p:ext>
            </p:extLst>
          </p:nvPr>
        </p:nvGraphicFramePr>
        <p:xfrm>
          <a:off x="1096573" y="2350742"/>
          <a:ext cx="18275678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31" y1="61719" x2="17031" y2="61719"/>
                        <a14:foregroundMark x1="21406" y1="61250" x2="21406" y2="61250"/>
                        <a14:foregroundMark x1="25469" y1="62500" x2="25469" y2="62500"/>
                        <a14:foregroundMark x1="29688" y1="62969" x2="29688" y2="62969"/>
                        <a14:foregroundMark x1="34063" y1="63750" x2="34063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401" y="2748674"/>
            <a:ext cx="1084253" cy="10668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23" y="4276669"/>
            <a:ext cx="1127125" cy="1127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10" y="5790315"/>
            <a:ext cx="992081" cy="1045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9" y="7284099"/>
            <a:ext cx="1019711" cy="1038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5" y="8950851"/>
            <a:ext cx="830513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5112" y="334022"/>
            <a:ext cx="9143819" cy="85108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55">
              <a:spcBef>
                <a:spcPts val="155"/>
              </a:spcBef>
            </a:pPr>
            <a:r>
              <a:rPr sz="5400" b="1" spc="1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sz="5400" b="1" spc="-14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2284" y="2835275"/>
            <a:ext cx="18720635" cy="5026671"/>
          </a:xfrm>
          <a:prstGeom prst="rect">
            <a:avLst/>
          </a:prstGeom>
        </p:spPr>
        <p:txBody>
          <a:bodyPr vert="horz" wrap="square" lIns="0" tIns="272262" rIns="0" bIns="0" rtlCol="0">
            <a:spAutoFit/>
          </a:bodyPr>
          <a:lstStyle/>
          <a:p>
            <a:pPr marL="20955">
              <a:spcBef>
                <a:spcPts val="2145"/>
              </a:spcBef>
            </a:pPr>
            <a:r>
              <a:rPr sz="2970" u="heav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Видео-инструкция регистрации ребенка через ЕСИА</a:t>
            </a:r>
            <a:endParaRPr sz="297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 marR="1387475">
              <a:spcBef>
                <a:spcPts val="1980"/>
              </a:spcBef>
            </a:pPr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Презентация «Основные вопросы внедрения ФГИС «Моя школа» и </a:t>
            </a:r>
            <a:r>
              <a:rPr sz="297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цифровые инструменты ФГИС «Моя школа» для педагогических </a:t>
            </a:r>
            <a:r>
              <a:rPr sz="297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работников» (22.09.2022)</a:t>
            </a:r>
            <a:endParaRPr sz="297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>
              <a:spcBef>
                <a:spcPts val="990"/>
              </a:spcBef>
            </a:pPr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Методические рекомендации для педагога по работе на платформе</a:t>
            </a:r>
            <a:endParaRPr sz="297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/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ФГИС «Моя школа»</a:t>
            </a:r>
            <a:endParaRPr sz="297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 marR="1645285">
              <a:spcBef>
                <a:spcPts val="990"/>
              </a:spcBef>
            </a:pPr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Инструкция для муниципальных координаторов по регистрации </a:t>
            </a:r>
            <a:r>
              <a:rPr sz="297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администраторов школ во ФГИС «Моя школа»</a:t>
            </a:r>
            <a:endParaRPr sz="297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>
              <a:spcBef>
                <a:spcPts val="990"/>
              </a:spcBef>
            </a:pPr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Инструкция для администраторов школ по регистрации педагогических</a:t>
            </a:r>
            <a:endParaRPr sz="297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>
              <a:spcBef>
                <a:spcPts val="10"/>
              </a:spcBef>
            </a:pPr>
            <a:r>
              <a:rPr sz="2970" u="heavy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работников во ФГИС «Моя школа»</a:t>
            </a:r>
            <a:endParaRPr sz="297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997" y="7861946"/>
            <a:ext cx="18492035" cy="21710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60650" y="7895406"/>
            <a:ext cx="15132259" cy="2013302"/>
          </a:xfrm>
          <a:prstGeom prst="rect">
            <a:avLst/>
          </a:prstGeom>
        </p:spPr>
        <p:txBody>
          <a:bodyPr vert="horz" wrap="square" lIns="0" tIns="65971" rIns="0" bIns="0" rtlCol="0">
            <a:spAutoFit/>
          </a:bodyPr>
          <a:lstStyle/>
          <a:p>
            <a:pPr marL="1270" algn="ctr">
              <a:spcBef>
                <a:spcPts val="520"/>
              </a:spcBef>
            </a:pPr>
            <a:r>
              <a:rPr sz="3200" b="1" spc="-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380"/>
              </a:lnSpc>
              <a:spcBef>
                <a:spcPts val="355"/>
              </a:spcBef>
            </a:pPr>
            <a:r>
              <a:rPr sz="3200" b="1" spc="-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sz="32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sz="32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</a:t>
            </a:r>
            <a:r>
              <a:rPr sz="32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" marR="8255" algn="ctr">
              <a:lnSpc>
                <a:spcPts val="3200"/>
              </a:lnSpc>
              <a:spcBef>
                <a:spcPts val="230"/>
              </a:spcBef>
            </a:pPr>
            <a:r>
              <a:rPr sz="32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</a:t>
            </a:r>
            <a:r>
              <a:rPr sz="3200" b="1" spc="-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sz="3200" b="1" spc="-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sz="32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66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</a:t>
            </a:r>
            <a:r>
              <a:rPr lang="en-US" sz="3200" b="1" spc="-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19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sz="3200" b="1" spc="19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83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20"/>
              </a:spcBef>
            </a:pPr>
            <a:r>
              <a:rPr sz="3200" b="1" spc="-165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https://disk.yandex.ru/d/QFKKRHrx9Z0J_A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65850" y="1185109"/>
            <a:ext cx="13938250" cy="4996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794250" y="320675"/>
            <a:ext cx="13035700" cy="1641076"/>
          </a:xfrm>
          <a:prstGeom prst="rect">
            <a:avLst/>
          </a:prstGeom>
          <a:noFill/>
        </p:spPr>
        <p:txBody>
          <a:bodyPr vert="horz" lIns="150791" tIns="75396" rIns="150791" bIns="753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59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51450" y="1961749"/>
            <a:ext cx="13098350" cy="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949" r="5848"/>
          <a:stretch>
            <a:fillRect/>
          </a:stretch>
        </p:blipFill>
        <p:spPr>
          <a:xfrm>
            <a:off x="6602697" y="2010124"/>
            <a:ext cx="8402353" cy="7530751"/>
          </a:xfrm>
          <a:prstGeom prst="rect">
            <a:avLst/>
          </a:prstGeom>
          <a:solidFill>
            <a:srgbClr val="E4F7D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549275"/>
            <a:ext cx="4419600" cy="2286000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4046079" y="-37483"/>
            <a:ext cx="15079133" cy="1424958"/>
          </a:xfrm>
          <a:prstGeom prst="rect">
            <a:avLst/>
          </a:prstGeom>
          <a:effectLst/>
        </p:spPr>
        <p:txBody>
          <a:bodyPr vert="horz" lIns="150791" tIns="75396" rIns="150791" bIns="75396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6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396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396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960" b="0" dirty="0" smtClean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96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96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 </a:t>
            </a:r>
            <a:r>
              <a:rPr lang="ru-RU" sz="396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Улуг-Хемского</a:t>
            </a:r>
            <a:r>
              <a:rPr lang="ru-RU" sz="396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6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93550"/>
            <a:ext cx="3371807" cy="18035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79168"/>
              </p:ext>
            </p:extLst>
          </p:nvPr>
        </p:nvGraphicFramePr>
        <p:xfrm>
          <a:off x="3513607" y="1591225"/>
          <a:ext cx="15682249" cy="8178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0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1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7992">
                <a:tc>
                  <a:txBody>
                    <a:bodyPr/>
                    <a:lstStyle/>
                    <a:p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г.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г.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Хайыракан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5707" marR="15707" marT="1570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г.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с.Чааты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Арыскан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Иштии-Хем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Эйлиг-Хем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15707" marR="15707" marT="1570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903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Кок-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Чыраанская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Арыг-Бажы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08218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Торгалыг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144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Арыг-Узю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02920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98" y="617125"/>
            <a:ext cx="4193251" cy="244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3" y="193550"/>
            <a:ext cx="3371807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49" y="29497"/>
            <a:ext cx="16592951" cy="1424958"/>
          </a:xfrm>
          <a:prstGeom prst="rect">
            <a:avLst/>
          </a:prstGeom>
          <a:effectLst/>
        </p:spPr>
        <p:txBody>
          <a:bodyPr vert="horz" lIns="150791" tIns="75396" rIns="150791" bIns="75396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6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396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396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6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6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Ресучреждений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45288"/>
              </p:ext>
            </p:extLst>
          </p:nvPr>
        </p:nvGraphicFramePr>
        <p:xfrm>
          <a:off x="3161105" y="1618508"/>
          <a:ext cx="16568346" cy="8084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7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3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4916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3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"СОШ № 10 для детей с ОВЗ"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3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Кызыл-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Арыгская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школа-интернат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33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ГАНООРТ "ГЛРТ"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33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ШИ для детей с нарушениями слуха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5707" marR="15707" marT="1570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33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РТ "ТРЛ-И"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33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ГБНОУ "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РШИИ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23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ХШИ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23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АЛ РТ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723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МКООУ Санаторная школа-интернат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Шуй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23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АШ-И РТ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Ийи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723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"РШИ "ТКК" 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93713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школа-интернат VI вида для детей с НОДА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0" y="0"/>
            <a:ext cx="2002917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54" y="165491"/>
            <a:ext cx="5032670" cy="26559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3575" y="335241"/>
            <a:ext cx="13036097" cy="7854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схема платформы ЦОС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2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sz="2400" spc="1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88"/>
            <a:ext cx="3346450" cy="1789962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5022850" y="1186574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object 7"/>
          <p:cNvSpPr txBox="1"/>
          <p:nvPr/>
        </p:nvSpPr>
        <p:spPr>
          <a:xfrm>
            <a:off x="19208807" y="3829779"/>
            <a:ext cx="492443" cy="4985066"/>
          </a:xfrm>
          <a:prstGeom prst="rect">
            <a:avLst/>
          </a:prstGeom>
        </p:spPr>
        <p:txBody>
          <a:bodyPr vert="vert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2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  <a:r>
              <a:rPr sz="3200" b="1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ЦОС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13"/>
          <p:cNvSpPr txBox="1"/>
          <p:nvPr/>
        </p:nvSpPr>
        <p:spPr>
          <a:xfrm>
            <a:off x="7232648" y="4364639"/>
            <a:ext cx="7010401" cy="4875565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marL="242570" marR="1196975" indent="-230504">
              <a:lnSpc>
                <a:spcPct val="101499"/>
              </a:lnSpc>
              <a:spcBef>
                <a:spcPts val="1095"/>
              </a:spcBef>
              <a:buChar char="•"/>
              <a:tabLst>
                <a:tab pos="242570" algn="l"/>
                <a:tab pos="243204" algn="l"/>
              </a:tabLst>
            </a:pPr>
            <a:endParaRPr lang="ru-RU" sz="2400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marR="1196975" indent="-230504">
              <a:lnSpc>
                <a:spcPct val="101499"/>
              </a:lnSpc>
              <a:spcBef>
                <a:spcPts val="1095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</a:t>
            </a:r>
            <a:r>
              <a:rPr sz="2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0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</a:t>
            </a:r>
            <a:r>
              <a:rPr sz="2400" spc="1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ЕАИС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marR="179705" indent="-230504">
              <a:lnSpc>
                <a:spcPct val="101499"/>
              </a:lnSpc>
              <a:spcBef>
                <a:spcPts val="495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42570" marR="179705" indent="-230504">
              <a:lnSpc>
                <a:spcPct val="101499"/>
              </a:lnSpc>
              <a:spcBef>
                <a:spcPts val="495"/>
              </a:spcBef>
              <a:buChar char="•"/>
              <a:tabLst>
                <a:tab pos="242570" algn="l"/>
                <a:tab pos="243204" algn="l"/>
              </a:tabLst>
            </a:pPr>
            <a:r>
              <a:rPr lang="ru-RU" sz="2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Тестирующая система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14"/>
          <p:cNvSpPr txBox="1"/>
          <p:nvPr/>
        </p:nvSpPr>
        <p:spPr>
          <a:xfrm>
            <a:off x="14881002" y="5524180"/>
            <a:ext cx="3891075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15"/>
          <p:cNvSpPr txBox="1"/>
          <p:nvPr/>
        </p:nvSpPr>
        <p:spPr>
          <a:xfrm>
            <a:off x="14868017" y="6264939"/>
            <a:ext cx="4115408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sz="28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17"/>
          <p:cNvSpPr txBox="1"/>
          <p:nvPr/>
        </p:nvSpPr>
        <p:spPr>
          <a:xfrm>
            <a:off x="6771282" y="10259683"/>
            <a:ext cx="7529217" cy="6270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</a:t>
            </a:r>
            <a:r>
              <a:rPr sz="4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4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40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(АИС</a:t>
            </a:r>
            <a:r>
              <a:rPr sz="40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4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БД)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22"/>
          <p:cNvSpPr txBox="1"/>
          <p:nvPr/>
        </p:nvSpPr>
        <p:spPr>
          <a:xfrm>
            <a:off x="5747898" y="2647378"/>
            <a:ext cx="9511021" cy="3845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0"/>
              </a:spcBef>
            </a:pP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идентификации </a:t>
            </a:r>
            <a:r>
              <a:rPr sz="24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object 23"/>
          <p:cNvGrpSpPr/>
          <p:nvPr/>
        </p:nvGrpSpPr>
        <p:grpSpPr>
          <a:xfrm>
            <a:off x="5879112" y="1960727"/>
            <a:ext cx="4639310" cy="1984375"/>
            <a:chOff x="7325431" y="2882425"/>
            <a:chExt cx="4639310" cy="1984375"/>
          </a:xfrm>
        </p:grpSpPr>
        <p:pic>
          <p:nvPicPr>
            <p:cNvPr id="51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5431" y="3446596"/>
              <a:ext cx="752647" cy="823011"/>
            </a:xfrm>
            <a:prstGeom prst="rect">
              <a:avLst/>
            </a:prstGeom>
          </p:spPr>
        </p:pic>
        <p:pic>
          <p:nvPicPr>
            <p:cNvPr id="52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34458" y="4636508"/>
              <a:ext cx="105546" cy="229940"/>
            </a:xfrm>
            <a:prstGeom prst="rect">
              <a:avLst/>
            </a:prstGeom>
          </p:spPr>
        </p:pic>
        <p:pic>
          <p:nvPicPr>
            <p:cNvPr id="53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2420" y="2882425"/>
              <a:ext cx="104289" cy="229940"/>
            </a:xfrm>
            <a:prstGeom prst="rect">
              <a:avLst/>
            </a:prstGeom>
          </p:spPr>
        </p:pic>
        <p:pic>
          <p:nvPicPr>
            <p:cNvPr id="54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25663" y="2882425"/>
              <a:ext cx="105546" cy="229940"/>
            </a:xfrm>
            <a:prstGeom prst="rect">
              <a:avLst/>
            </a:prstGeom>
          </p:spPr>
        </p:pic>
        <p:pic>
          <p:nvPicPr>
            <p:cNvPr id="55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60162" y="2882425"/>
              <a:ext cx="104289" cy="229940"/>
            </a:xfrm>
            <a:prstGeom prst="rect">
              <a:avLst/>
            </a:prstGeom>
          </p:spPr>
        </p:pic>
      </p:grpSp>
      <p:sp>
        <p:nvSpPr>
          <p:cNvPr id="56" name="object 29"/>
          <p:cNvSpPr txBox="1"/>
          <p:nvPr/>
        </p:nvSpPr>
        <p:spPr>
          <a:xfrm>
            <a:off x="5627767" y="1607691"/>
            <a:ext cx="3363352" cy="4469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32"/>
          <p:cNvSpPr txBox="1">
            <a:spLocks/>
          </p:cNvSpPr>
          <p:nvPr/>
        </p:nvSpPr>
        <p:spPr>
          <a:xfrm>
            <a:off x="14474953" y="10517696"/>
            <a:ext cx="462394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75"/>
              </a:spcBef>
            </a:pPr>
            <a:fld id="{81D60167-4931-47E6-BA6A-407CBD079E47}" type="slidenum">
              <a:rPr lang="ru-RU" sz="2400" spc="15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marL="38100">
                <a:spcBef>
                  <a:spcPts val="75"/>
                </a:spcBef>
              </a:pPr>
              <a:t>2</a:t>
            </a:fld>
            <a:endParaRPr lang="ru-RU" sz="2400" spc="1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30"/>
          <p:cNvSpPr txBox="1"/>
          <p:nvPr/>
        </p:nvSpPr>
        <p:spPr>
          <a:xfrm>
            <a:off x="9384077" y="1493301"/>
            <a:ext cx="209361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8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31"/>
          <p:cNvSpPr txBox="1"/>
          <p:nvPr/>
        </p:nvSpPr>
        <p:spPr>
          <a:xfrm>
            <a:off x="13046916" y="1563588"/>
            <a:ext cx="177173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10551250" y="2209686"/>
            <a:ext cx="0" cy="396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0567022" y="3079512"/>
            <a:ext cx="0" cy="371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4593082" y="4364639"/>
            <a:ext cx="4474846" cy="45577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2224162" y="1448972"/>
            <a:ext cx="3185051" cy="77670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838361" y="1461114"/>
            <a:ext cx="3185051" cy="764561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392758" y="1478457"/>
            <a:ext cx="3185051" cy="747218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081520" y="3506614"/>
            <a:ext cx="4768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590">
              <a:lnSpc>
                <a:spcPct val="100000"/>
              </a:lnSpc>
              <a:spcBef>
                <a:spcPts val="115"/>
              </a:spcBef>
            </a:pPr>
            <a:r>
              <a:rPr lang="ru-RU" sz="3600" b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b="1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600" b="1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600" b="1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445848" y="4438895"/>
            <a:ext cx="4601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8760">
              <a:lnSpc>
                <a:spcPct val="100000"/>
              </a:lnSpc>
              <a:spcBef>
                <a:spcPts val="1565"/>
              </a:spcBef>
            </a:pPr>
            <a:r>
              <a:rPr lang="ru-RU" sz="28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Сервисы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bject 14"/>
          <p:cNvSpPr txBox="1"/>
          <p:nvPr/>
        </p:nvSpPr>
        <p:spPr>
          <a:xfrm>
            <a:off x="14980183" y="4559819"/>
            <a:ext cx="3891075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800" b="1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компонент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>
            <a:off x="3343721" y="8786407"/>
            <a:ext cx="3288038" cy="1786823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62" idx="2"/>
            <a:endCxn id="45" idx="3"/>
          </p:cNvCxnSpPr>
          <p:nvPr/>
        </p:nvCxnSpPr>
        <p:spPr>
          <a:xfrm rot="5400000">
            <a:off x="14740099" y="8482825"/>
            <a:ext cx="1650806" cy="2530006"/>
          </a:xfrm>
          <a:prstGeom prst="bentConnector2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0730684" y="9240204"/>
            <a:ext cx="0" cy="91027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7" name="object 11"/>
          <p:cNvSpPr/>
          <p:nvPr/>
        </p:nvSpPr>
        <p:spPr>
          <a:xfrm>
            <a:off x="294989" y="4282216"/>
            <a:ext cx="6503256" cy="4504191"/>
          </a:xfrm>
          <a:custGeom>
            <a:avLst/>
            <a:gdLst/>
            <a:ahLst/>
            <a:cxnLst/>
            <a:rect l="l" t="t" r="r" b="b"/>
            <a:pathLst>
              <a:path w="6308090" h="4157979">
                <a:moveTo>
                  <a:pt x="5811864" y="0"/>
                </a:moveTo>
                <a:lnTo>
                  <a:pt x="495796" y="0"/>
                </a:lnTo>
                <a:lnTo>
                  <a:pt x="448049" y="2269"/>
                </a:lnTo>
                <a:lnTo>
                  <a:pt x="401585" y="8940"/>
                </a:lnTo>
                <a:lnTo>
                  <a:pt x="356613" y="19803"/>
                </a:lnTo>
                <a:lnTo>
                  <a:pt x="313341" y="34652"/>
                </a:lnTo>
                <a:lnTo>
                  <a:pt x="271976" y="53278"/>
                </a:lnTo>
                <a:lnTo>
                  <a:pt x="232726" y="75474"/>
                </a:lnTo>
                <a:lnTo>
                  <a:pt x="195798" y="101032"/>
                </a:lnTo>
                <a:lnTo>
                  <a:pt x="161402" y="129744"/>
                </a:lnTo>
                <a:lnTo>
                  <a:pt x="129744" y="161402"/>
                </a:lnTo>
                <a:lnTo>
                  <a:pt x="101032" y="195798"/>
                </a:lnTo>
                <a:lnTo>
                  <a:pt x="75474" y="232726"/>
                </a:lnTo>
                <a:lnTo>
                  <a:pt x="53278" y="271976"/>
                </a:lnTo>
                <a:lnTo>
                  <a:pt x="34652" y="313341"/>
                </a:lnTo>
                <a:lnTo>
                  <a:pt x="19803" y="356613"/>
                </a:lnTo>
                <a:lnTo>
                  <a:pt x="8940" y="401585"/>
                </a:lnTo>
                <a:lnTo>
                  <a:pt x="2269" y="448049"/>
                </a:lnTo>
                <a:lnTo>
                  <a:pt x="0" y="495796"/>
                </a:lnTo>
                <a:lnTo>
                  <a:pt x="0" y="3661982"/>
                </a:lnTo>
                <a:lnTo>
                  <a:pt x="2269" y="3709730"/>
                </a:lnTo>
                <a:lnTo>
                  <a:pt x="8940" y="3756193"/>
                </a:lnTo>
                <a:lnTo>
                  <a:pt x="19803" y="3801165"/>
                </a:lnTo>
                <a:lnTo>
                  <a:pt x="34652" y="3844437"/>
                </a:lnTo>
                <a:lnTo>
                  <a:pt x="53278" y="3885802"/>
                </a:lnTo>
                <a:lnTo>
                  <a:pt x="75474" y="3925053"/>
                </a:lnTo>
                <a:lnTo>
                  <a:pt x="101032" y="3961980"/>
                </a:lnTo>
                <a:lnTo>
                  <a:pt x="129744" y="3996376"/>
                </a:lnTo>
                <a:lnTo>
                  <a:pt x="161402" y="4028034"/>
                </a:lnTo>
                <a:lnTo>
                  <a:pt x="195798" y="4056746"/>
                </a:lnTo>
                <a:lnTo>
                  <a:pt x="232726" y="4082304"/>
                </a:lnTo>
                <a:lnTo>
                  <a:pt x="271976" y="4104500"/>
                </a:lnTo>
                <a:lnTo>
                  <a:pt x="313341" y="4123126"/>
                </a:lnTo>
                <a:lnTo>
                  <a:pt x="356613" y="4137975"/>
                </a:lnTo>
                <a:lnTo>
                  <a:pt x="401585" y="4148838"/>
                </a:lnTo>
                <a:lnTo>
                  <a:pt x="448049" y="4155509"/>
                </a:lnTo>
                <a:lnTo>
                  <a:pt x="495796" y="4157779"/>
                </a:lnTo>
                <a:lnTo>
                  <a:pt x="5811864" y="4157779"/>
                </a:lnTo>
                <a:lnTo>
                  <a:pt x="5859612" y="4155509"/>
                </a:lnTo>
                <a:lnTo>
                  <a:pt x="5906075" y="4148838"/>
                </a:lnTo>
                <a:lnTo>
                  <a:pt x="5951047" y="4137975"/>
                </a:lnTo>
                <a:lnTo>
                  <a:pt x="5994320" y="4123126"/>
                </a:lnTo>
                <a:lnTo>
                  <a:pt x="6035685" y="4104500"/>
                </a:lnTo>
                <a:lnTo>
                  <a:pt x="6074935" y="4082304"/>
                </a:lnTo>
                <a:lnTo>
                  <a:pt x="6111862" y="4056746"/>
                </a:lnTo>
                <a:lnTo>
                  <a:pt x="6146258" y="4028034"/>
                </a:lnTo>
                <a:lnTo>
                  <a:pt x="6177916" y="3996376"/>
                </a:lnTo>
                <a:lnTo>
                  <a:pt x="6206628" y="3961980"/>
                </a:lnTo>
                <a:lnTo>
                  <a:pt x="6232186" y="3925053"/>
                </a:lnTo>
                <a:lnTo>
                  <a:pt x="6254382" y="3885802"/>
                </a:lnTo>
                <a:lnTo>
                  <a:pt x="6273008" y="3844437"/>
                </a:lnTo>
                <a:lnTo>
                  <a:pt x="6287857" y="3801165"/>
                </a:lnTo>
                <a:lnTo>
                  <a:pt x="6298721" y="3756193"/>
                </a:lnTo>
                <a:lnTo>
                  <a:pt x="6305391" y="3709730"/>
                </a:lnTo>
                <a:lnTo>
                  <a:pt x="6307661" y="3661982"/>
                </a:lnTo>
                <a:lnTo>
                  <a:pt x="6307661" y="495796"/>
                </a:lnTo>
                <a:lnTo>
                  <a:pt x="6305391" y="448049"/>
                </a:lnTo>
                <a:lnTo>
                  <a:pt x="6298721" y="401585"/>
                </a:lnTo>
                <a:lnTo>
                  <a:pt x="6287857" y="356613"/>
                </a:lnTo>
                <a:lnTo>
                  <a:pt x="6273008" y="313341"/>
                </a:lnTo>
                <a:lnTo>
                  <a:pt x="6254382" y="271976"/>
                </a:lnTo>
                <a:lnTo>
                  <a:pt x="6232186" y="232726"/>
                </a:lnTo>
                <a:lnTo>
                  <a:pt x="6206628" y="195798"/>
                </a:lnTo>
                <a:lnTo>
                  <a:pt x="6177916" y="161402"/>
                </a:lnTo>
                <a:lnTo>
                  <a:pt x="6146258" y="129744"/>
                </a:lnTo>
                <a:lnTo>
                  <a:pt x="6111862" y="101032"/>
                </a:lnTo>
                <a:lnTo>
                  <a:pt x="6074935" y="75474"/>
                </a:lnTo>
                <a:lnTo>
                  <a:pt x="6035685" y="53278"/>
                </a:lnTo>
                <a:lnTo>
                  <a:pt x="5994320" y="34652"/>
                </a:lnTo>
                <a:lnTo>
                  <a:pt x="5951047" y="19803"/>
                </a:lnTo>
                <a:lnTo>
                  <a:pt x="5906075" y="8940"/>
                </a:lnTo>
                <a:lnTo>
                  <a:pt x="5859612" y="2269"/>
                </a:lnTo>
                <a:lnTo>
                  <a:pt x="5811864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bject 12"/>
          <p:cNvSpPr txBox="1"/>
          <p:nvPr/>
        </p:nvSpPr>
        <p:spPr>
          <a:xfrm>
            <a:off x="747854" y="5002248"/>
            <a:ext cx="5928493" cy="36003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2680"/>
              </a:spcBef>
              <a:buClr>
                <a:srgbClr val="000000"/>
              </a:buClr>
              <a:buChar char="•"/>
              <a:tabLst>
                <a:tab pos="242570" algn="l"/>
                <a:tab pos="243204" algn="l"/>
              </a:tabLst>
            </a:pPr>
            <a:r>
              <a:rPr sz="26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</a:t>
            </a:r>
            <a:r>
              <a:rPr sz="26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</a:t>
            </a:r>
            <a:r>
              <a:rPr sz="2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(школы+СПО)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Char char="•"/>
              <a:tabLst>
                <a:tab pos="242570" algn="l"/>
                <a:tab pos="243204" algn="l"/>
              </a:tabLst>
            </a:pPr>
            <a:r>
              <a:rPr sz="2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Облачное</a:t>
            </a:r>
            <a:r>
              <a:rPr sz="2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</a:t>
            </a:r>
            <a:r>
              <a:rPr sz="2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ru-RU" sz="2600" spc="1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Char char="•"/>
              <a:tabLst>
                <a:tab pos="242570" algn="l"/>
                <a:tab pos="243204" algn="l"/>
              </a:tabLst>
            </a:pPr>
            <a:r>
              <a:rPr lang="ru-RU" sz="26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«Новости, «опросы», «Полезные ссылки»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Char char="•"/>
              <a:tabLst>
                <a:tab pos="242570" algn="l"/>
                <a:tab pos="243204" algn="l"/>
              </a:tabLst>
            </a:pPr>
            <a:r>
              <a:rPr sz="26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</a:t>
            </a:r>
            <a:r>
              <a:rPr sz="26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ЦОК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Char char="•"/>
              <a:tabLst>
                <a:tab pos="242570" algn="l"/>
                <a:tab pos="243204" algn="l"/>
              </a:tabLst>
            </a:pPr>
            <a:r>
              <a:rPr sz="26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6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Char char="•"/>
              <a:tabLst>
                <a:tab pos="242570" algn="l"/>
                <a:tab pos="243204" algn="l"/>
              </a:tabLst>
            </a:pPr>
            <a:r>
              <a:rPr sz="26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ВКС,</a:t>
            </a:r>
            <a:r>
              <a:rPr sz="26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чаты,</a:t>
            </a:r>
            <a:r>
              <a:rPr sz="26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соц.</a:t>
            </a:r>
            <a:r>
              <a:rPr sz="26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indent="-230504">
              <a:lnSpc>
                <a:spcPct val="100000"/>
              </a:lnSpc>
              <a:spcBef>
                <a:spcPts val="525"/>
              </a:spcBef>
              <a:buClr>
                <a:srgbClr val="000000"/>
              </a:buClr>
              <a:buChar char="•"/>
              <a:tabLst>
                <a:tab pos="242570" algn="l"/>
                <a:tab pos="243204" algn="l"/>
              </a:tabLst>
            </a:pPr>
            <a:r>
              <a:rPr sz="2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</a:t>
            </a:r>
            <a:r>
              <a:rPr sz="2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sz="2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ученика»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09299" y="4410314"/>
            <a:ext cx="4474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8760">
              <a:lnSpc>
                <a:spcPct val="100000"/>
              </a:lnSpc>
              <a:spcBef>
                <a:spcPts val="1565"/>
              </a:spcBef>
            </a:pPr>
            <a:r>
              <a:rPr lang="ru-RU" sz="2800" b="1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сервисы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>
          <a:xfrm>
            <a:off x="3912829" y="-3398"/>
            <a:ext cx="16191271" cy="1424958"/>
          </a:xfrm>
          <a:prstGeom prst="rect">
            <a:avLst/>
          </a:prstGeom>
          <a:effectLst/>
        </p:spPr>
        <p:txBody>
          <a:bodyPr vert="horz" lIns="150791" tIns="75396" rIns="150791" bIns="75396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Овюрского района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94" y="473075"/>
            <a:ext cx="4220156" cy="2362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93550"/>
            <a:ext cx="3371807" cy="18035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65944"/>
              </p:ext>
            </p:extLst>
          </p:nvPr>
        </p:nvGraphicFramePr>
        <p:xfrm>
          <a:off x="3194050" y="1867213"/>
          <a:ext cx="16078200" cy="7749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9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9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6714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5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Солчурская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5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Саглынская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50791" marR="150791" marT="75396" marB="75396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5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Хандагайтинская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50791" marR="150791" marT="75396" marB="75396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5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Чаа-Суурская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50791" marR="150791" marT="75396" marB="75396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5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Ак-</a:t>
                      </a:r>
                      <a:r>
                        <a:rPr lang="ru-RU" sz="2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Чыраанская</a:t>
                      </a:r>
                      <a:r>
                        <a:rPr lang="ru-RU" sz="2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5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Дус-Дагская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50791" marR="150791" marT="75396" marB="75396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4947920" y="13874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0" y="-3398"/>
            <a:ext cx="20104100" cy="1131274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625475"/>
            <a:ext cx="4114800" cy="2286000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073" y="-92223"/>
            <a:ext cx="15868530" cy="1860698"/>
          </a:xfrm>
          <a:prstGeom prst="rect">
            <a:avLst/>
          </a:prstGeom>
          <a:effectLst/>
        </p:spPr>
        <p:txBody>
          <a:bodyPr vert="horz" lIns="150791" tIns="75396" rIns="150791" bIns="75396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4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44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</a:p>
          <a:p>
            <a:pPr marL="0" indent="0" algn="ctr">
              <a:buNone/>
            </a:pPr>
            <a:r>
              <a:rPr lang="ru-RU" sz="44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</a:t>
            </a:r>
            <a:r>
              <a:rPr lang="ru-RU" sz="44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школа»Тес-Хемского</a:t>
            </a:r>
            <a:r>
              <a:rPr lang="ru-RU" sz="44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3" y="193550"/>
            <a:ext cx="3371807" cy="180352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91815"/>
              </p:ext>
            </p:extLst>
          </p:nvPr>
        </p:nvGraphicFramePr>
        <p:xfrm>
          <a:off x="3270250" y="1844676"/>
          <a:ext cx="15776887" cy="76023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2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599">
                <a:tc>
                  <a:txBody>
                    <a:bodyPr/>
                    <a:lstStyle/>
                    <a:p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70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Самагалтайская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 2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70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Шуурмакская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70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Берт-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70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Шынаанская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70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Чыргаландинская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4788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Кызыл-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Чыраанская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70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Самагалтайская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 1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370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У-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Шынаанская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947920" y="13874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641724"/>
            <a:ext cx="4191000" cy="2360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4565650" y="-70755"/>
            <a:ext cx="15079133" cy="1424958"/>
          </a:xfrm>
          <a:prstGeom prst="rect">
            <a:avLst/>
          </a:prstGeom>
          <a:effectLst/>
        </p:spPr>
        <p:txBody>
          <a:bodyPr vert="horz" lIns="150791" tIns="75396" rIns="150791" bIns="75396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Пий-</a:t>
            </a:r>
            <a:r>
              <a:rPr lang="ru-RU" sz="4000" b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Хемского</a:t>
            </a:r>
            <a:r>
              <a:rPr lang="ru-RU" sz="40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32526"/>
              </p:ext>
            </p:extLst>
          </p:nvPr>
        </p:nvGraphicFramePr>
        <p:xfrm>
          <a:off x="3490460" y="1860220"/>
          <a:ext cx="16002000" cy="7833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6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9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5210">
                <a:tc>
                  <a:txBody>
                    <a:bodyPr/>
                    <a:lstStyle/>
                    <a:p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Уюкская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им. В. Яна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Хадынская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 1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Тарлагская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Хут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Аржаанская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ОСОШ г. Турана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Сесерлиг</a:t>
                      </a: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кая СОШ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г. Турана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Шивилиг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-442476" y="10226675"/>
            <a:ext cx="20104100" cy="1130934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689471"/>
            <a:ext cx="4267200" cy="2157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70704"/>
            <a:ext cx="3600851" cy="1926037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6203951" y="0"/>
            <a:ext cx="12115800" cy="134644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Чеди-Хольского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28392"/>
              </p:ext>
            </p:extLst>
          </p:nvPr>
        </p:nvGraphicFramePr>
        <p:xfrm>
          <a:off x="3498850" y="1827630"/>
          <a:ext cx="15925802" cy="7256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2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93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учеников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96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Ак-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Тальская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96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Хову-Аксынская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Холчук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с.Чал-Кежиг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Сайлыг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Элегестинская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им.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Бавун-оола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У.А.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-387350" y="10379075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22850" y="1346449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Управляющая кнопка: настраиваемая 2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692696"/>
            <a:ext cx="4114800" cy="21570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" y="168275"/>
            <a:ext cx="3371807" cy="180352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870450" y="0"/>
            <a:ext cx="14535193" cy="123110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г.Кызыла</a:t>
            </a:r>
            <a:endParaRPr lang="ru-RU" sz="4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04351"/>
              </p:ext>
            </p:extLst>
          </p:nvPr>
        </p:nvGraphicFramePr>
        <p:xfrm>
          <a:off x="3658969" y="1539875"/>
          <a:ext cx="16306799" cy="849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87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11 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5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«СОШ № 7» им. Л.С. Новиковой г.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КЦО "Аныяк"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8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9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№18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95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Лицей № 15 им. Героя Советского Союза   Н.Н. Макаренко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№16 им. Ч.Н. 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Хомушку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г.Кызыла"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17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 им. М.А.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Бухтуева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 г. 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01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12 г.Кызыла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029200" y="12350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0" y="0"/>
            <a:ext cx="2011045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625475"/>
            <a:ext cx="4267200" cy="2286000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6239510" y="36747"/>
            <a:ext cx="12649200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Барун-Хемчикского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42981"/>
              </p:ext>
            </p:extLst>
          </p:nvPr>
        </p:nvGraphicFramePr>
        <p:xfrm>
          <a:off x="3575050" y="1789347"/>
          <a:ext cx="15715835" cy="7827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0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690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админа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Шекпээр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Бижиктиг</a:t>
                      </a: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-Хая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с. </a:t>
                      </a:r>
                      <a:r>
                        <a:rPr lang="ru-RU" sz="2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Аксы-Барлык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 с. Кызыл-Мажалык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Аянгаты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Дон-</a:t>
                      </a:r>
                      <a:r>
                        <a:rPr lang="ru-RU" sz="2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Терезин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Хонделен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Эрги-</a:t>
                      </a:r>
                      <a:r>
                        <a:rPr lang="ru-RU" sz="24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Барлык</a:t>
                      </a:r>
                      <a:endParaRPr lang="ru-RU" sz="2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9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с. Кызыл-Мажалык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" y="168275"/>
            <a:ext cx="3371807" cy="18035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29200" y="1463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598983"/>
            <a:ext cx="4191000" cy="2312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" y="168275"/>
            <a:ext cx="3371807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6960848" y="0"/>
            <a:ext cx="10668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78091"/>
              </p:ext>
            </p:extLst>
          </p:nvPr>
        </p:nvGraphicFramePr>
        <p:xfrm>
          <a:off x="3575050" y="1539875"/>
          <a:ext cx="15991797" cy="8315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5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34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 педагогов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с. Сарыг-Сеп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с. Сарыг-Сеп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Суг-Бажы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Бояровка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Бурен-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1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Ильинка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НОШ с.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Эржей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НОШ м.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Катазы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с.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Усть-Ужеп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Кок-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Хаак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Кундустуг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4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с.Сизим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4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Бурен-Бай-Хаак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4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Дерзиг-Аксы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43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-Бурен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24130" y="10796529"/>
            <a:ext cx="20104100" cy="1130934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47920" y="12350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0" y="0"/>
            <a:ext cx="2012823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496887"/>
            <a:ext cx="4267200" cy="2338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68275"/>
            <a:ext cx="3371807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7308850" y="15875"/>
            <a:ext cx="108966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зун-Хемчикского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55432"/>
              </p:ext>
            </p:extLst>
          </p:nvPr>
        </p:nvGraphicFramePr>
        <p:xfrm>
          <a:off x="3422650" y="1944687"/>
          <a:ext cx="16531166" cy="8106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8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2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7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12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 г. Чадана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Чыргакинская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г. Чадана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Ийменская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МБООУСТД, НДЛ Э-Х СШ-И МРД-ХК 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Бажын-Алаакская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Баян-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Талинская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г. Чадана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Чадана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Теве-Хаинская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Хондергейская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Хорум-Дагская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Чыраа-Бажинская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Шеминская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Хайыраканская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874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683683"/>
            <a:ext cx="4114801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7288645" y="2987675"/>
            <a:ext cx="9144000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11972"/>
              </p:ext>
            </p:extLst>
          </p:nvPr>
        </p:nvGraphicFramePr>
        <p:xfrm>
          <a:off x="3194050" y="1997076"/>
          <a:ext cx="16567150" cy="6409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1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9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7444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4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2"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Мугур-Аксы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Тоолайлыгская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4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Мугур-Аксы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4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Моген-Буренская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с. Кызыл-Хая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80250" y="-50264"/>
            <a:ext cx="11443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Монгун-Тайгинского района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47920" y="13874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673100"/>
            <a:ext cx="4381946" cy="223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13450" y="0"/>
            <a:ext cx="13068746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г. Ак-Довурак</a:t>
            </a:r>
            <a:endParaRPr lang="ru-RU" sz="4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30366"/>
              </p:ext>
            </p:extLst>
          </p:nvPr>
        </p:nvGraphicFramePr>
        <p:xfrm>
          <a:off x="3270251" y="1979083"/>
          <a:ext cx="16382999" cy="5879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7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1992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10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Лицей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Олчей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Ак-Довурака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0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Ак-Довурака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0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Ак-Довурака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Ак-Довурака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2350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835" y="988331"/>
            <a:ext cx="13766117" cy="92262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56701" y="2259896"/>
            <a:ext cx="10737544" cy="3948499"/>
            <a:chOff x="2345435" y="1135316"/>
            <a:chExt cx="4883785" cy="1795780"/>
          </a:xfrm>
        </p:grpSpPr>
        <p:sp>
          <p:nvSpPr>
            <p:cNvPr id="6" name="object 6"/>
            <p:cNvSpPr/>
            <p:nvPr/>
          </p:nvSpPr>
          <p:spPr>
            <a:xfrm>
              <a:off x="5533643" y="2854452"/>
              <a:ext cx="1696085" cy="76200"/>
            </a:xfrm>
            <a:custGeom>
              <a:avLst/>
              <a:gdLst/>
              <a:ahLst/>
              <a:cxnLst/>
              <a:rect l="l" t="t" r="r" b="b"/>
              <a:pathLst>
                <a:path w="1696084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696084" h="76200">
                  <a:moveTo>
                    <a:pt x="1657477" y="0"/>
                  </a:moveTo>
                  <a:lnTo>
                    <a:pt x="1642683" y="2988"/>
                  </a:lnTo>
                  <a:lnTo>
                    <a:pt x="1630568" y="11144"/>
                  </a:lnTo>
                  <a:lnTo>
                    <a:pt x="1622383" y="23252"/>
                  </a:lnTo>
                  <a:lnTo>
                    <a:pt x="1619377" y="38100"/>
                  </a:lnTo>
                  <a:lnTo>
                    <a:pt x="1622383" y="52947"/>
                  </a:lnTo>
                  <a:lnTo>
                    <a:pt x="1630568" y="65055"/>
                  </a:lnTo>
                  <a:lnTo>
                    <a:pt x="1642683" y="73211"/>
                  </a:lnTo>
                  <a:lnTo>
                    <a:pt x="1657477" y="76200"/>
                  </a:lnTo>
                  <a:lnTo>
                    <a:pt x="1672324" y="73211"/>
                  </a:lnTo>
                  <a:lnTo>
                    <a:pt x="1684432" y="65055"/>
                  </a:lnTo>
                  <a:lnTo>
                    <a:pt x="1692588" y="52947"/>
                  </a:lnTo>
                  <a:lnTo>
                    <a:pt x="1694298" y="44450"/>
                  </a:lnTo>
                  <a:lnTo>
                    <a:pt x="1657477" y="44450"/>
                  </a:lnTo>
                  <a:lnTo>
                    <a:pt x="1657477" y="31750"/>
                  </a:lnTo>
                  <a:lnTo>
                    <a:pt x="1694298" y="31750"/>
                  </a:lnTo>
                  <a:lnTo>
                    <a:pt x="1692588" y="23252"/>
                  </a:lnTo>
                  <a:lnTo>
                    <a:pt x="1684432" y="11144"/>
                  </a:lnTo>
                  <a:lnTo>
                    <a:pt x="1672324" y="2988"/>
                  </a:lnTo>
                  <a:lnTo>
                    <a:pt x="1657477" y="0"/>
                  </a:lnTo>
                  <a:close/>
                </a:path>
                <a:path w="1696084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696084" h="76200">
                  <a:moveTo>
                    <a:pt x="1620662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620662" y="44450"/>
                  </a:lnTo>
                  <a:lnTo>
                    <a:pt x="1619377" y="38100"/>
                  </a:lnTo>
                  <a:lnTo>
                    <a:pt x="1620662" y="31750"/>
                  </a:lnTo>
                  <a:close/>
                </a:path>
                <a:path w="1696084" h="76200">
                  <a:moveTo>
                    <a:pt x="1694298" y="31750"/>
                  </a:moveTo>
                  <a:lnTo>
                    <a:pt x="1657477" y="31750"/>
                  </a:lnTo>
                  <a:lnTo>
                    <a:pt x="1657477" y="44450"/>
                  </a:lnTo>
                  <a:lnTo>
                    <a:pt x="1694298" y="44450"/>
                  </a:lnTo>
                  <a:lnTo>
                    <a:pt x="1695577" y="38100"/>
                  </a:lnTo>
                  <a:lnTo>
                    <a:pt x="1694298" y="3175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45435" y="1135316"/>
              <a:ext cx="2438400" cy="12298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13659" y="1239011"/>
              <a:ext cx="1920239" cy="711835"/>
            </a:xfrm>
            <a:custGeom>
              <a:avLst/>
              <a:gdLst/>
              <a:ahLst/>
              <a:cxnLst/>
              <a:rect l="l" t="t" r="r" b="b"/>
              <a:pathLst>
                <a:path w="1920239" h="711835">
                  <a:moveTo>
                    <a:pt x="1841500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632967"/>
                  </a:lnTo>
                  <a:lnTo>
                    <a:pt x="6195" y="663594"/>
                  </a:lnTo>
                  <a:lnTo>
                    <a:pt x="23082" y="688625"/>
                  </a:lnTo>
                  <a:lnTo>
                    <a:pt x="48113" y="705512"/>
                  </a:lnTo>
                  <a:lnTo>
                    <a:pt x="78739" y="711707"/>
                  </a:lnTo>
                  <a:lnTo>
                    <a:pt x="1841500" y="711707"/>
                  </a:lnTo>
                  <a:lnTo>
                    <a:pt x="1872126" y="705512"/>
                  </a:lnTo>
                  <a:lnTo>
                    <a:pt x="1897157" y="688625"/>
                  </a:lnTo>
                  <a:lnTo>
                    <a:pt x="1914044" y="663594"/>
                  </a:lnTo>
                  <a:lnTo>
                    <a:pt x="1920239" y="632967"/>
                  </a:lnTo>
                  <a:lnTo>
                    <a:pt x="1920239" y="78739"/>
                  </a:lnTo>
                  <a:lnTo>
                    <a:pt x="1914044" y="48113"/>
                  </a:lnTo>
                  <a:lnTo>
                    <a:pt x="1897157" y="23082"/>
                  </a:lnTo>
                  <a:lnTo>
                    <a:pt x="1872126" y="6195"/>
                  </a:lnTo>
                  <a:lnTo>
                    <a:pt x="184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44948" y="2676811"/>
            <a:ext cx="3824803" cy="1045267"/>
          </a:xfrm>
          <a:prstGeom prst="rect">
            <a:avLst/>
          </a:prstGeom>
        </p:spPr>
        <p:txBody>
          <a:bodyPr vert="horz" wrap="square" lIns="0" tIns="29318" rIns="0" bIns="0" rtlCol="0">
            <a:spAutoFit/>
          </a:bodyPr>
          <a:lstStyle/>
          <a:p>
            <a:pPr marL="27922" marR="11169" algn="ctr">
              <a:spcBef>
                <a:spcPts val="231"/>
              </a:spcBef>
            </a:pPr>
            <a:r>
              <a:rPr sz="2200" spc="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2200" spc="-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sz="2200" spc="-209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рвис</a:t>
            </a:r>
            <a:r>
              <a:rPr sz="2200" spc="77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2200" spc="15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200" spc="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spc="-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200" spc="-16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8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</a:t>
            </a:r>
            <a:r>
              <a:rPr sz="2200" spc="-16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а»</a:t>
            </a:r>
            <a:r>
              <a:rPr sz="2200" spc="-19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2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бразо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-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spc="-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2200" spc="16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200" spc="-23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77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sz="22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sz="22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08158" y="4325521"/>
            <a:ext cx="5361093" cy="2356813"/>
            <a:chOff x="1202436" y="2150364"/>
            <a:chExt cx="2438400" cy="1071880"/>
          </a:xfrm>
        </p:grpSpPr>
        <p:pic>
          <p:nvPicPr>
            <p:cNvPr id="11" name="object 11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2436" y="2150364"/>
              <a:ext cx="2438400" cy="10714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70660" y="2253996"/>
              <a:ext cx="1920239" cy="553720"/>
            </a:xfrm>
            <a:custGeom>
              <a:avLst/>
              <a:gdLst/>
              <a:ahLst/>
              <a:cxnLst/>
              <a:rect l="l" t="t" r="r" b="b"/>
              <a:pathLst>
                <a:path w="1920239" h="553719">
                  <a:moveTo>
                    <a:pt x="1859026" y="0"/>
                  </a:moveTo>
                  <a:lnTo>
                    <a:pt x="61214" y="0"/>
                  </a:lnTo>
                  <a:lnTo>
                    <a:pt x="37397" y="4814"/>
                  </a:lnTo>
                  <a:lnTo>
                    <a:pt x="17938" y="17938"/>
                  </a:lnTo>
                  <a:lnTo>
                    <a:pt x="4814" y="37397"/>
                  </a:lnTo>
                  <a:lnTo>
                    <a:pt x="0" y="61214"/>
                  </a:lnTo>
                  <a:lnTo>
                    <a:pt x="0" y="491998"/>
                  </a:lnTo>
                  <a:lnTo>
                    <a:pt x="4814" y="515814"/>
                  </a:lnTo>
                  <a:lnTo>
                    <a:pt x="17938" y="535273"/>
                  </a:lnTo>
                  <a:lnTo>
                    <a:pt x="37397" y="548397"/>
                  </a:lnTo>
                  <a:lnTo>
                    <a:pt x="61214" y="553212"/>
                  </a:lnTo>
                  <a:lnTo>
                    <a:pt x="1859026" y="553212"/>
                  </a:lnTo>
                  <a:lnTo>
                    <a:pt x="1882842" y="548397"/>
                  </a:lnTo>
                  <a:lnTo>
                    <a:pt x="1902301" y="535273"/>
                  </a:lnTo>
                  <a:lnTo>
                    <a:pt x="1915425" y="515814"/>
                  </a:lnTo>
                  <a:lnTo>
                    <a:pt x="1920239" y="491998"/>
                  </a:lnTo>
                  <a:lnTo>
                    <a:pt x="1920239" y="61214"/>
                  </a:lnTo>
                  <a:lnTo>
                    <a:pt x="1915425" y="37397"/>
                  </a:lnTo>
                  <a:lnTo>
                    <a:pt x="1902301" y="17938"/>
                  </a:lnTo>
                  <a:lnTo>
                    <a:pt x="1882842" y="4814"/>
                  </a:lnTo>
                  <a:lnTo>
                    <a:pt x="1859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16306" y="4755259"/>
            <a:ext cx="3885301" cy="705303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 marR="11169" algn="ctr">
              <a:spcBef>
                <a:spcPts val="220"/>
              </a:spcBef>
            </a:pPr>
            <a:r>
              <a:rPr sz="2200" spc="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-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ация</a:t>
            </a:r>
            <a:r>
              <a:rPr sz="2200" spc="-19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77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2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гио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-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200" spc="-8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  </a:t>
            </a:r>
            <a:r>
              <a:rPr sz="2200" spc="55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spc="33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исте</a:t>
            </a:r>
            <a:r>
              <a:rPr sz="2200" spc="165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200" spc="-17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73851" y="4363548"/>
            <a:ext cx="6932564" cy="2359269"/>
            <a:chOff x="3223260" y="2150389"/>
            <a:chExt cx="3153156" cy="1072997"/>
          </a:xfrm>
        </p:grpSpPr>
        <p:pic>
          <p:nvPicPr>
            <p:cNvPr id="15" name="object 15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10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23260" y="2150389"/>
              <a:ext cx="3153156" cy="10729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91484" y="2253996"/>
              <a:ext cx="2513077" cy="554990"/>
            </a:xfrm>
            <a:custGeom>
              <a:avLst/>
              <a:gdLst/>
              <a:ahLst/>
              <a:cxnLst/>
              <a:rect l="l" t="t" r="r" b="b"/>
              <a:pathLst>
                <a:path w="2635250" h="554989">
                  <a:moveTo>
                    <a:pt x="2573654" y="0"/>
                  </a:moveTo>
                  <a:lnTo>
                    <a:pt x="61340" y="0"/>
                  </a:lnTo>
                  <a:lnTo>
                    <a:pt x="37451" y="4816"/>
                  </a:lnTo>
                  <a:lnTo>
                    <a:pt x="17954" y="17954"/>
                  </a:lnTo>
                  <a:lnTo>
                    <a:pt x="4816" y="37451"/>
                  </a:lnTo>
                  <a:lnTo>
                    <a:pt x="0" y="61341"/>
                  </a:lnTo>
                  <a:lnTo>
                    <a:pt x="0" y="493395"/>
                  </a:lnTo>
                  <a:lnTo>
                    <a:pt x="4816" y="517284"/>
                  </a:lnTo>
                  <a:lnTo>
                    <a:pt x="17954" y="536781"/>
                  </a:lnTo>
                  <a:lnTo>
                    <a:pt x="37451" y="549919"/>
                  </a:lnTo>
                  <a:lnTo>
                    <a:pt x="61340" y="554736"/>
                  </a:lnTo>
                  <a:lnTo>
                    <a:pt x="2573654" y="554736"/>
                  </a:lnTo>
                  <a:lnTo>
                    <a:pt x="2597544" y="549919"/>
                  </a:lnTo>
                  <a:lnTo>
                    <a:pt x="2617041" y="536781"/>
                  </a:lnTo>
                  <a:lnTo>
                    <a:pt x="2630179" y="517284"/>
                  </a:lnTo>
                  <a:lnTo>
                    <a:pt x="2634995" y="493395"/>
                  </a:lnTo>
                  <a:lnTo>
                    <a:pt x="2634995" y="61341"/>
                  </a:lnTo>
                  <a:lnTo>
                    <a:pt x="2630179" y="37451"/>
                  </a:lnTo>
                  <a:lnTo>
                    <a:pt x="2617041" y="17954"/>
                  </a:lnTo>
                  <a:lnTo>
                    <a:pt x="2597544" y="4816"/>
                  </a:lnTo>
                  <a:lnTo>
                    <a:pt x="2573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10733" y="4783993"/>
            <a:ext cx="4924108" cy="705303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 marR="11169" algn="ctr">
              <a:spcBef>
                <a:spcPts val="220"/>
              </a:spcBef>
            </a:pPr>
            <a:r>
              <a:rPr sz="2200" spc="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юч</a:t>
            </a:r>
            <a:r>
              <a:rPr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sz="2200" spc="-209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чаю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-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200" spc="-22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8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-15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77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 </a:t>
            </a:r>
            <a:r>
              <a:rPr sz="2200" spc="-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(зак</a:t>
            </a:r>
            <a:r>
              <a:rPr sz="2200" spc="-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200" spc="-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200" spc="-23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77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sz="22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</a:t>
            </a:r>
            <a:r>
              <a:rPr sz="2200" spc="-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-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й)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40040" y="5809168"/>
            <a:ext cx="351542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584971" marR="720393" algn="ctr">
              <a:spcBef>
                <a:spcPts val="2185"/>
              </a:spcBef>
            </a:pPr>
            <a:r>
              <a:rPr lang="ru-RU" sz="2400" spc="44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</a:t>
            </a:r>
            <a:r>
              <a:rPr sz="2400" spc="44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spc="-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-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spc="99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70038" y="6050202"/>
            <a:ext cx="7667480" cy="2154361"/>
            <a:chOff x="2002535" y="2785821"/>
            <a:chExt cx="3487420" cy="979805"/>
          </a:xfrm>
        </p:grpSpPr>
        <p:pic>
          <p:nvPicPr>
            <p:cNvPr id="20" name="object 20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02535" y="2785821"/>
              <a:ext cx="3486912" cy="9797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70759" y="2889504"/>
              <a:ext cx="2969260" cy="462280"/>
            </a:xfrm>
            <a:custGeom>
              <a:avLst/>
              <a:gdLst/>
              <a:ahLst/>
              <a:cxnLst/>
              <a:rect l="l" t="t" r="r" b="b"/>
              <a:pathLst>
                <a:path w="2969260" h="462279">
                  <a:moveTo>
                    <a:pt x="2917698" y="0"/>
                  </a:moveTo>
                  <a:lnTo>
                    <a:pt x="51053" y="0"/>
                  </a:ln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410718"/>
                  </a:lnTo>
                  <a:lnTo>
                    <a:pt x="4012" y="430589"/>
                  </a:lnTo>
                  <a:lnTo>
                    <a:pt x="14954" y="446817"/>
                  </a:lnTo>
                  <a:lnTo>
                    <a:pt x="31182" y="457759"/>
                  </a:lnTo>
                  <a:lnTo>
                    <a:pt x="51053" y="461771"/>
                  </a:lnTo>
                  <a:lnTo>
                    <a:pt x="2917698" y="461771"/>
                  </a:lnTo>
                  <a:lnTo>
                    <a:pt x="2937569" y="457759"/>
                  </a:lnTo>
                  <a:lnTo>
                    <a:pt x="2953797" y="446817"/>
                  </a:lnTo>
                  <a:lnTo>
                    <a:pt x="2964739" y="430589"/>
                  </a:lnTo>
                  <a:lnTo>
                    <a:pt x="2968752" y="410718"/>
                  </a:lnTo>
                  <a:lnTo>
                    <a:pt x="2968752" y="51053"/>
                  </a:lnTo>
                  <a:lnTo>
                    <a:pt x="2964739" y="31182"/>
                  </a:lnTo>
                  <a:lnTo>
                    <a:pt x="2953797" y="14954"/>
                  </a:lnTo>
                  <a:lnTo>
                    <a:pt x="2937569" y="4012"/>
                  </a:lnTo>
                  <a:lnTo>
                    <a:pt x="2917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73607" y="6422141"/>
            <a:ext cx="5794826" cy="705303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 marR="11169" algn="ctr">
              <a:spcBef>
                <a:spcPts val="220"/>
              </a:spcBef>
            </a:pPr>
            <a:r>
              <a:rPr sz="2200" spc="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юч</a:t>
            </a:r>
            <a:r>
              <a:rPr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sz="2200" spc="-209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аго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2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-22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77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2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 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spc="-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-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200" spc="8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200" spc="-23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1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200" spc="8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-13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2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8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</a:t>
            </a:r>
            <a:r>
              <a:rPr sz="2200" spc="-16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5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200" spc="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spc="-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</a:t>
            </a:r>
            <a:r>
              <a:rPr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200" spc="-16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8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22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</a:t>
            </a:r>
            <a:r>
              <a:rPr sz="2200" spc="-16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а»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26911" y="7734979"/>
            <a:ext cx="7459457" cy="2744961"/>
            <a:chOff x="3080004" y="3671315"/>
            <a:chExt cx="3392804" cy="1248410"/>
          </a:xfrm>
        </p:grpSpPr>
        <p:pic>
          <p:nvPicPr>
            <p:cNvPr id="28" name="object 28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0004" y="3671315"/>
              <a:ext cx="3392424" cy="12483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348228" y="3774947"/>
              <a:ext cx="2874645" cy="730250"/>
            </a:xfrm>
            <a:custGeom>
              <a:avLst/>
              <a:gdLst/>
              <a:ahLst/>
              <a:cxnLst/>
              <a:rect l="l" t="t" r="r" b="b"/>
              <a:pathLst>
                <a:path w="2874645" h="730250">
                  <a:moveTo>
                    <a:pt x="2793492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1"/>
                  </a:lnTo>
                  <a:lnTo>
                    <a:pt x="0" y="649211"/>
                  </a:lnTo>
                  <a:lnTo>
                    <a:pt x="6351" y="680655"/>
                  </a:lnTo>
                  <a:lnTo>
                    <a:pt x="23669" y="706334"/>
                  </a:lnTo>
                  <a:lnTo>
                    <a:pt x="49345" y="723647"/>
                  </a:lnTo>
                  <a:lnTo>
                    <a:pt x="80772" y="729995"/>
                  </a:lnTo>
                  <a:lnTo>
                    <a:pt x="2793492" y="729995"/>
                  </a:lnTo>
                  <a:lnTo>
                    <a:pt x="2824918" y="723647"/>
                  </a:lnTo>
                  <a:lnTo>
                    <a:pt x="2850594" y="706334"/>
                  </a:lnTo>
                  <a:lnTo>
                    <a:pt x="2867912" y="680655"/>
                  </a:lnTo>
                  <a:lnTo>
                    <a:pt x="2874264" y="649211"/>
                  </a:lnTo>
                  <a:lnTo>
                    <a:pt x="2874264" y="80771"/>
                  </a:lnTo>
                  <a:lnTo>
                    <a:pt x="2867912" y="49345"/>
                  </a:lnTo>
                  <a:lnTo>
                    <a:pt x="2850594" y="23669"/>
                  </a:lnTo>
                  <a:lnTo>
                    <a:pt x="2824918" y="6351"/>
                  </a:lnTo>
                  <a:lnTo>
                    <a:pt x="2793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10115" y="8528487"/>
            <a:ext cx="4749594" cy="366749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 marR="11169" algn="ctr">
              <a:spcBef>
                <a:spcPts val="220"/>
              </a:spcBef>
            </a:pPr>
            <a:r>
              <a:rPr lang="ru-RU" sz="2200" spc="12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2200" spc="-198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77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2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гио</a:t>
            </a:r>
            <a:r>
              <a:rPr lang="ru-RU"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lang="ru-RU"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spc="-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200" spc="-8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  </a:t>
            </a:r>
            <a:r>
              <a:rPr lang="ru-RU" sz="2200" spc="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spc="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исте</a:t>
            </a:r>
            <a:r>
              <a:rPr lang="ru-RU" sz="2200" spc="16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spc="-17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202832" y="3161431"/>
            <a:ext cx="5691973" cy="5777542"/>
          </a:xfrm>
          <a:custGeom>
            <a:avLst/>
            <a:gdLst/>
            <a:ahLst/>
            <a:cxnLst/>
            <a:rect l="l" t="t" r="r" b="b"/>
            <a:pathLst>
              <a:path w="2588895" h="2627629">
                <a:moveTo>
                  <a:pt x="2580246" y="66294"/>
                </a:moveTo>
                <a:lnTo>
                  <a:pt x="2543302" y="66294"/>
                </a:lnTo>
                <a:lnTo>
                  <a:pt x="2506586" y="66294"/>
                </a:lnTo>
                <a:lnTo>
                  <a:pt x="2508148" y="74510"/>
                </a:lnTo>
                <a:lnTo>
                  <a:pt x="2516187" y="86677"/>
                </a:lnTo>
                <a:lnTo>
                  <a:pt x="2528214" y="94945"/>
                </a:lnTo>
                <a:lnTo>
                  <a:pt x="2543048" y="98044"/>
                </a:lnTo>
                <a:lnTo>
                  <a:pt x="2557907" y="95224"/>
                </a:lnTo>
                <a:lnTo>
                  <a:pt x="2570099" y="87185"/>
                </a:lnTo>
                <a:lnTo>
                  <a:pt x="2578366" y="75158"/>
                </a:lnTo>
                <a:lnTo>
                  <a:pt x="2580246" y="66294"/>
                </a:lnTo>
                <a:close/>
              </a:path>
              <a:path w="2588895" h="2627629">
                <a:moveTo>
                  <a:pt x="2581529" y="60325"/>
                </a:moveTo>
                <a:lnTo>
                  <a:pt x="2578633" y="45466"/>
                </a:lnTo>
                <a:lnTo>
                  <a:pt x="2570556" y="33274"/>
                </a:lnTo>
                <a:lnTo>
                  <a:pt x="2558504" y="25006"/>
                </a:lnTo>
                <a:lnTo>
                  <a:pt x="2543683" y="21844"/>
                </a:lnTo>
                <a:lnTo>
                  <a:pt x="2528862" y="24739"/>
                </a:lnTo>
                <a:lnTo>
                  <a:pt x="2516695" y="32816"/>
                </a:lnTo>
                <a:lnTo>
                  <a:pt x="2508427" y="44869"/>
                </a:lnTo>
                <a:lnTo>
                  <a:pt x="2506662" y="53276"/>
                </a:lnTo>
                <a:lnTo>
                  <a:pt x="74942" y="32080"/>
                </a:lnTo>
                <a:lnTo>
                  <a:pt x="38481" y="0"/>
                </a:lnTo>
                <a:lnTo>
                  <a:pt x="23583" y="2895"/>
                </a:lnTo>
                <a:lnTo>
                  <a:pt x="11379" y="10960"/>
                </a:lnTo>
                <a:lnTo>
                  <a:pt x="3098" y="22974"/>
                </a:lnTo>
                <a:lnTo>
                  <a:pt x="0" y="37719"/>
                </a:lnTo>
                <a:lnTo>
                  <a:pt x="2882" y="52616"/>
                </a:lnTo>
                <a:lnTo>
                  <a:pt x="10947" y="64820"/>
                </a:lnTo>
                <a:lnTo>
                  <a:pt x="22961" y="73101"/>
                </a:lnTo>
                <a:lnTo>
                  <a:pt x="37719" y="76200"/>
                </a:lnTo>
                <a:lnTo>
                  <a:pt x="52603" y="73317"/>
                </a:lnTo>
                <a:lnTo>
                  <a:pt x="64808" y="65252"/>
                </a:lnTo>
                <a:lnTo>
                  <a:pt x="73088" y="53238"/>
                </a:lnTo>
                <a:lnTo>
                  <a:pt x="74866" y="44780"/>
                </a:lnTo>
                <a:lnTo>
                  <a:pt x="2506522" y="65976"/>
                </a:lnTo>
                <a:lnTo>
                  <a:pt x="2543302" y="66294"/>
                </a:lnTo>
                <a:lnTo>
                  <a:pt x="2580322" y="65976"/>
                </a:lnTo>
                <a:lnTo>
                  <a:pt x="2581529" y="60325"/>
                </a:lnTo>
                <a:close/>
              </a:path>
              <a:path w="2588895" h="2627629">
                <a:moveTo>
                  <a:pt x="2588768" y="2589276"/>
                </a:moveTo>
                <a:lnTo>
                  <a:pt x="2565514" y="2554173"/>
                </a:lnTo>
                <a:lnTo>
                  <a:pt x="2550668" y="2551176"/>
                </a:lnTo>
                <a:lnTo>
                  <a:pt x="2535809" y="2554173"/>
                </a:lnTo>
                <a:lnTo>
                  <a:pt x="2523706" y="2562339"/>
                </a:lnTo>
                <a:lnTo>
                  <a:pt x="2515552" y="2574455"/>
                </a:lnTo>
                <a:lnTo>
                  <a:pt x="2513838" y="2582926"/>
                </a:lnTo>
                <a:lnTo>
                  <a:pt x="1908289" y="2582926"/>
                </a:lnTo>
                <a:lnTo>
                  <a:pt x="1906574" y="2574455"/>
                </a:lnTo>
                <a:lnTo>
                  <a:pt x="1898421" y="2562339"/>
                </a:lnTo>
                <a:lnTo>
                  <a:pt x="1886318" y="2554173"/>
                </a:lnTo>
                <a:lnTo>
                  <a:pt x="1871472" y="2551176"/>
                </a:lnTo>
                <a:lnTo>
                  <a:pt x="1856613" y="2554173"/>
                </a:lnTo>
                <a:lnTo>
                  <a:pt x="1844509" y="2562339"/>
                </a:lnTo>
                <a:lnTo>
                  <a:pt x="1836356" y="2574455"/>
                </a:lnTo>
                <a:lnTo>
                  <a:pt x="1833372" y="2589276"/>
                </a:lnTo>
                <a:lnTo>
                  <a:pt x="1836356" y="2604109"/>
                </a:lnTo>
                <a:lnTo>
                  <a:pt x="1844509" y="2616225"/>
                </a:lnTo>
                <a:lnTo>
                  <a:pt x="1856613" y="2624391"/>
                </a:lnTo>
                <a:lnTo>
                  <a:pt x="1871472" y="2627376"/>
                </a:lnTo>
                <a:lnTo>
                  <a:pt x="1886318" y="2624391"/>
                </a:lnTo>
                <a:lnTo>
                  <a:pt x="1898421" y="2616225"/>
                </a:lnTo>
                <a:lnTo>
                  <a:pt x="1906574" y="2604109"/>
                </a:lnTo>
                <a:lnTo>
                  <a:pt x="1908289" y="2595626"/>
                </a:lnTo>
                <a:lnTo>
                  <a:pt x="2513838" y="2595626"/>
                </a:lnTo>
                <a:lnTo>
                  <a:pt x="2515552" y="2604109"/>
                </a:lnTo>
                <a:lnTo>
                  <a:pt x="2523706" y="2616225"/>
                </a:lnTo>
                <a:lnTo>
                  <a:pt x="2535809" y="2624391"/>
                </a:lnTo>
                <a:lnTo>
                  <a:pt x="2550668" y="2627376"/>
                </a:lnTo>
                <a:lnTo>
                  <a:pt x="2565514" y="2624391"/>
                </a:lnTo>
                <a:lnTo>
                  <a:pt x="2577617" y="2616225"/>
                </a:lnTo>
                <a:lnTo>
                  <a:pt x="2585770" y="2604109"/>
                </a:lnTo>
                <a:lnTo>
                  <a:pt x="2587485" y="2595626"/>
                </a:lnTo>
                <a:lnTo>
                  <a:pt x="2588768" y="2589276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940040" y="8256541"/>
            <a:ext cx="3713210" cy="1119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1169" rIns="0" bIns="0" rtlCol="0">
            <a:spAutoFit/>
          </a:bodyPr>
          <a:lstStyle/>
          <a:p>
            <a:pPr marL="365781" marR="354612" algn="ctr"/>
            <a:r>
              <a:rPr lang="ru-RU" sz="2400" spc="132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Подготовительные</a:t>
            </a:r>
            <a:r>
              <a:rPr sz="2400" spc="22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99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spc="11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организационные </a:t>
            </a:r>
            <a:r>
              <a:rPr sz="2400" spc="-748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455465" y="10507352"/>
            <a:ext cx="442569" cy="328923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86559">
              <a:spcBef>
                <a:spcPts val="165"/>
              </a:spcBef>
            </a:pPr>
            <a:fld id="{81D60167-4931-47E6-BA6A-407CBD079E47}" type="slidenum">
              <a:rPr sz="2000" spc="99" dirty="0">
                <a:solidFill>
                  <a:srgbClr val="7E8389"/>
                </a:solidFill>
                <a:latin typeface="Times New Roman" pitchFamily="18" charset="0"/>
                <a:cs typeface="Times New Roman" pitchFamily="18" charset="0"/>
              </a:rPr>
              <a:pPr marL="86559">
                <a:spcBef>
                  <a:spcPts val="165"/>
                </a:spcBef>
              </a:pPr>
              <a:t>3</a:t>
            </a:fld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682895" y="84277"/>
            <a:ext cx="15337485" cy="642338"/>
          </a:xfrm>
          <a:prstGeom prst="rect">
            <a:avLst/>
          </a:prstGeom>
        </p:spPr>
        <p:txBody>
          <a:bodyPr vert="horz" wrap="square" lIns="0" tIns="26526" rIns="0" bIns="0" rtlCol="0">
            <a:spAutoFit/>
          </a:bodyPr>
          <a:lstStyle/>
          <a:p>
            <a:pPr marL="340651">
              <a:lnSpc>
                <a:spcPts val="4760"/>
              </a:lnSpc>
              <a:spcBef>
                <a:spcPts val="209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Необходимые шаги</a:t>
            </a:r>
            <a:r>
              <a:rPr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подключению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ФГИС </a:t>
            </a:r>
            <a:r>
              <a:rPr sz="40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«Моя школа»</a:t>
            </a:r>
            <a:r>
              <a:rPr sz="4000" b="1" spc="-1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891461" y="2962699"/>
            <a:ext cx="351542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586367" algn="ctr">
              <a:spcBef>
                <a:spcPts val="2177"/>
              </a:spcBef>
            </a:pPr>
            <a:r>
              <a:rPr lang="ru-RU" sz="2400" spc="88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55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spc="-16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2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2400" spc="66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spc="14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22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86367" algn="ctr"/>
            <a:r>
              <a:rPr sz="2400" spc="-37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spc="15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spc="-209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2400" spc="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</a:t>
            </a:r>
            <a:r>
              <a:rPr sz="2400" spc="-1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-374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156701" y="770077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70" y="-74124"/>
            <a:ext cx="5032670" cy="265592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95210"/>
            <a:ext cx="3346450" cy="17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444115"/>
            <a:ext cx="4267200" cy="254356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6242050" y="101407"/>
            <a:ext cx="12572999" cy="13622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</a:p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16693"/>
              </p:ext>
            </p:extLst>
          </p:nvPr>
        </p:nvGraphicFramePr>
        <p:xfrm>
          <a:off x="3911600" y="1997075"/>
          <a:ext cx="15957550" cy="7531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3772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028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школа-интернат санаторного типа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с.Тоора-Хем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им.Л.Б.Чадамба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5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Хамсыринская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75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Сыстыг-Хемская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75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Ырбанская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75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75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Адыр-Кежигская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947920" y="1463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549275"/>
            <a:ext cx="4568650" cy="2362200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4754475" y="282575"/>
            <a:ext cx="14630400" cy="1447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Бай-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40925"/>
              </p:ext>
            </p:extLst>
          </p:nvPr>
        </p:nvGraphicFramePr>
        <p:xfrm>
          <a:off x="3727450" y="2086102"/>
          <a:ext cx="15239999" cy="739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2982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1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Шуйская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51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51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Кара-</a:t>
                      </a:r>
                      <a:r>
                        <a:rPr lang="ru-RU" sz="2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Хольская</a:t>
                      </a:r>
                      <a:r>
                        <a:rPr lang="ru-RU" sz="2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  <a:endParaRPr lang="ru-RU" sz="2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51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51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Хемчикская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51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Тээлинская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947920" y="16160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625475"/>
            <a:ext cx="4282017" cy="2438400"/>
          </a:xfrm>
          <a:prstGeom prst="rect">
            <a:avLst/>
          </a:prstGeom>
        </p:spPr>
      </p:pic>
      <p:sp>
        <p:nvSpPr>
          <p:cNvPr id="2" name="Заголовок 1"/>
          <p:cNvSpPr txBox="1"/>
          <p:nvPr/>
        </p:nvSpPr>
        <p:spPr>
          <a:xfrm>
            <a:off x="5784807" y="200958"/>
            <a:ext cx="13868400" cy="2057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5663"/>
              </p:ext>
            </p:extLst>
          </p:nvPr>
        </p:nvGraphicFramePr>
        <p:xfrm>
          <a:off x="3543300" y="1997075"/>
          <a:ext cx="15773401" cy="6476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6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8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3937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76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им. Ш.Ч.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Чаа-Холь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76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Шанчы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76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Булун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-Терек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76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Ак-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Дуруг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947920" y="15398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613023"/>
            <a:ext cx="4445358" cy="2298452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5632450" y="12372"/>
            <a:ext cx="12954000" cy="160082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Эрзинского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66427"/>
              </p:ext>
            </p:extLst>
          </p:nvPr>
        </p:nvGraphicFramePr>
        <p:xfrm>
          <a:off x="3543302" y="1863038"/>
          <a:ext cx="16160705" cy="7754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560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53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Бай-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53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Морен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353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Эрзинская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средняя школа им.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Чакар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353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Кызыл-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Сылдысская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72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ОМОШ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Качык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353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им. К.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Идама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Нарын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947920" y="1463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473075"/>
            <a:ext cx="4572000" cy="2376488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6242050" y="193550"/>
            <a:ext cx="11734800" cy="1600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Тандинского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25590"/>
              </p:ext>
            </p:extLst>
          </p:nvPr>
        </p:nvGraphicFramePr>
        <p:xfrm>
          <a:off x="3727450" y="1997075"/>
          <a:ext cx="16033750" cy="7696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7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9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787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0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Дурген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17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-Хадын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40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Бай-Хаак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40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Балгазын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17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Владимировка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40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Кочетово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417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Кызыл-Арыг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40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Сосновка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40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Успенка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40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Межегей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5398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625475"/>
            <a:ext cx="4267200" cy="2206336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4947920" y="28513"/>
            <a:ext cx="14249400" cy="1676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32643"/>
              </p:ext>
            </p:extLst>
          </p:nvPr>
        </p:nvGraphicFramePr>
        <p:xfrm>
          <a:off x="3194049" y="1920875"/>
          <a:ext cx="16535400" cy="7538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0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Кара-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Хаакская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  <a:endParaRPr lang="ru-RU" sz="2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Баян-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"Начальная школа - детский сад"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Каа-Хем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им.Т.Б.Куулар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Ээрбекская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пгт.Каа-Хем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Сукпакская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им. Б.И.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Араптана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Терлиг-Хаинская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Усть-Элегестинская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86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Целинная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325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Чербинская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Шамбалыгская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463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49275"/>
            <a:ext cx="43434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6013450" y="0"/>
            <a:ext cx="11531643" cy="14066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27798"/>
              </p:ext>
            </p:extLst>
          </p:nvPr>
        </p:nvGraphicFramePr>
        <p:xfrm>
          <a:off x="3346450" y="1928283"/>
          <a:ext cx="16305578" cy="7023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67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 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зарегистрированных учеников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23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Алдан-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Маадырская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3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Бора-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283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Кара-Чыраанская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23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Кызыл-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23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Суг-Аксынская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23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Ак-Дашская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231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Хор-</a:t>
                      </a:r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Тайгинская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2350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549275"/>
            <a:ext cx="4191001" cy="2590800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6470650" y="-18385"/>
            <a:ext cx="10951622" cy="1447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школ</a:t>
            </a:r>
            <a:b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 </a:t>
            </a:r>
            <a:r>
              <a:rPr lang="ru-RU" sz="4000" b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Тере-Хольского</a:t>
            </a:r>
            <a:r>
              <a:rPr lang="ru-RU" sz="4000" b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1948"/>
              </p:ext>
            </p:extLst>
          </p:nvPr>
        </p:nvGraphicFramePr>
        <p:xfrm>
          <a:off x="3194050" y="2334808"/>
          <a:ext cx="16230603" cy="3396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5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0442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64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Кунгуртуг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Неактивный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3" y="193550"/>
            <a:ext cx="3371807" cy="18035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947920" y="13874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0" y="-18385"/>
            <a:ext cx="20104100" cy="1132773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82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85245"/>
              </p:ext>
            </p:extLst>
          </p:nvPr>
        </p:nvGraphicFramePr>
        <p:xfrm>
          <a:off x="3803650" y="1606308"/>
          <a:ext cx="15697201" cy="5312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800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68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с.Мугур-Аксы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62" marR="5162" marT="51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681">
                <a:tc>
                  <a:txBody>
                    <a:bodyPr/>
                    <a:lstStyle/>
                    <a:p>
                      <a:r>
                        <a:rPr lang="ru-RU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с.Мугур-Аксы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62" marR="5162" marT="51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681">
                <a:tc>
                  <a:txBody>
                    <a:bodyPr/>
                    <a:lstStyle/>
                    <a:p>
                      <a:r>
                        <a:rPr lang="ru-RU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kumimoji="0" lang="ru-RU" sz="2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Тоолайлыгская</a:t>
                      </a:r>
                      <a:r>
                        <a:rPr kumimoji="0" lang="ru-RU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НОШ </a:t>
                      </a:r>
                      <a:endParaRPr kumimoji="0" 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62" marR="5162" marT="51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050" y="404359"/>
            <a:ext cx="1346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Наполненность расписания Монгун-Тайгинского района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0"/>
            <a:ext cx="20104100" cy="1130934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1588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1050" y="407588"/>
            <a:ext cx="13191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Наполненность расписания Барун-Хемчикского района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48146"/>
              </p:ext>
            </p:extLst>
          </p:nvPr>
        </p:nvGraphicFramePr>
        <p:xfrm>
          <a:off x="3727450" y="1521971"/>
          <a:ext cx="15849600" cy="7392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69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"СОШ с. 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Аксы-Барлык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5162" marR="5162" marT="51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с.Барлык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Хонделен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с.Аянгаты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77884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с.Дон-Терезин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22719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с.Эрги-Барлык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2087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 с. Кызыл-Мажалык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34006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с.Бижиктиг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90245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с.Шекпээр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83674"/>
                  </a:ext>
                </a:extLst>
              </a:tr>
              <a:tr h="652787"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с. Кызыл-Мажалык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59311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0"/>
            <a:ext cx="20104100" cy="1130934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0" y="289180"/>
            <a:ext cx="5032670" cy="26559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1850" y="243031"/>
            <a:ext cx="15007002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информационная система «Дневник ОО»</a:t>
            </a:r>
            <a:endParaRPr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88"/>
            <a:ext cx="2660650" cy="1423139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4489450" y="1082675"/>
            <a:ext cx="1569509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673225" y="3630568"/>
            <a:ext cx="110177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28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6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spc="14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Здание школы – Бесплатные иконки: здания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1" y="1487067"/>
            <a:ext cx="941298" cy="8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конки педагог - 1,493 бесплатных ико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492886"/>
            <a:ext cx="837665" cy="8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читель – Бесплатные иконки: мультимеди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177" y="1552690"/>
            <a:ext cx="941298" cy="7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24485" y="1395315"/>
            <a:ext cx="44159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 algn="ctr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36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endParaRPr lang="ru-RU" sz="2400" spc="14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endParaRPr lang="ru-RU" sz="2400" spc="1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77000" y="1492886"/>
            <a:ext cx="2648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7202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03603" y="1373110"/>
            <a:ext cx="58071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72540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57951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цифровое портфолио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910966" y="5883275"/>
            <a:ext cx="3245696" cy="1001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10" b="1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Ученики в </a:t>
            </a:r>
            <a:r>
              <a:rPr lang="ru-RU" sz="2310" b="1" dirty="0" err="1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Дневник.ру</a:t>
            </a:r>
            <a:endParaRPr lang="ru-RU" sz="2310" b="1" dirty="0" smtClean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59%</a:t>
            </a:r>
            <a:endParaRPr lang="ru-RU" sz="3600" b="1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450" y="8954991"/>
            <a:ext cx="3295518" cy="1001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10" b="1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Родители в </a:t>
            </a:r>
            <a:r>
              <a:rPr lang="ru-RU" sz="2310" b="1" dirty="0" err="1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Дневник.ру</a:t>
            </a:r>
            <a:endParaRPr lang="ru-RU" sz="2310" b="1" dirty="0" smtClean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34%</a:t>
            </a:r>
            <a:endParaRPr lang="ru-RU" sz="3600" b="1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627426" y="2945102"/>
            <a:ext cx="3422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Педагоги в </a:t>
            </a:r>
            <a:r>
              <a:rPr lang="ru-RU" sz="2400" b="1" dirty="0" err="1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Дневник.ру</a:t>
            </a:r>
            <a:endParaRPr lang="ru-RU" sz="2400" b="1" dirty="0" smtClean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98%</a:t>
            </a:r>
            <a:endParaRPr lang="ru-RU" sz="3600" b="1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887579404"/>
              </p:ext>
            </p:extLst>
          </p:nvPr>
        </p:nvGraphicFramePr>
        <p:xfrm>
          <a:off x="-3560" y="4511675"/>
          <a:ext cx="15676431" cy="396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979431794"/>
              </p:ext>
            </p:extLst>
          </p:nvPr>
        </p:nvGraphicFramePr>
        <p:xfrm>
          <a:off x="3415255" y="6802761"/>
          <a:ext cx="16433123" cy="472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535384900"/>
              </p:ext>
            </p:extLst>
          </p:nvPr>
        </p:nvGraphicFramePr>
        <p:xfrm>
          <a:off x="-252289" y="2330552"/>
          <a:ext cx="17111984" cy="390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6379227" y="4095656"/>
            <a:ext cx="3422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ЗАДАЧА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100%</a:t>
            </a:r>
            <a:endParaRPr lang="ru-RU" sz="3600" b="1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137" r="100000">
                        <a14:foregroundMark x1="50000" y1="82548" x2="50000" y2="82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447" y="3922428"/>
            <a:ext cx="1312367" cy="128544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924140" y="6885088"/>
            <a:ext cx="3422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ЗАДАЧА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100%</a:t>
            </a:r>
            <a:endParaRPr lang="ru-RU" sz="3600" b="1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137" r="100000">
                        <a14:foregroundMark x1="50000" y1="82548" x2="50000" y2="82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671" y="6750197"/>
            <a:ext cx="1312367" cy="128544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72929" y="9956804"/>
            <a:ext cx="3422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ЗАДАЧА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100%</a:t>
            </a:r>
            <a:endParaRPr lang="ru-RU" sz="3600" b="1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137" r="100000">
                        <a14:foregroundMark x1="50000" y1="82548" x2="50000" y2="82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0" y="9821913"/>
            <a:ext cx="1312367" cy="12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06346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1050" y="407588"/>
            <a:ext cx="11320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Наполненность расписания Бай-Тайгинского района</a:t>
            </a:r>
            <a:endParaRPr 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06634"/>
              </p:ext>
            </p:extLst>
          </p:nvPr>
        </p:nvGraphicFramePr>
        <p:xfrm>
          <a:off x="3194050" y="1924665"/>
          <a:ext cx="16679410" cy="5254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396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0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им.Н.С.Конгара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с.Бай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0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Тээлинская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им. В.Б. Кара-Сала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0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Кызыл-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Дагская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0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Хемчикская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77884"/>
                  </a:ext>
                </a:extLst>
              </a:tr>
              <a:tr h="8400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Шуйская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22719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06346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1050" y="407588"/>
            <a:ext cx="1124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уроков Бай-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Тайгинского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52212"/>
              </p:ext>
            </p:extLst>
          </p:nvPr>
        </p:nvGraphicFramePr>
        <p:xfrm>
          <a:off x="3346450" y="1955681"/>
          <a:ext cx="16078200" cy="5146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4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245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67">
                <a:tc>
                  <a:txBody>
                    <a:bodyPr/>
                    <a:lstStyle/>
                    <a:p>
                      <a:r>
                        <a:rPr lang="ru-RU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им.Н.С.Конгара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с.Бай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67">
                <a:tc>
                  <a:txBody>
                    <a:bodyPr/>
                    <a:lstStyle/>
                    <a:p>
                      <a:r>
                        <a:rPr lang="ru-RU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Хемчикская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7">
                <a:tc>
                  <a:txBody>
                    <a:bodyPr/>
                    <a:lstStyle/>
                    <a:p>
                      <a:r>
                        <a:rPr lang="ru-RU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Шуйская СОШ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67">
                <a:tc>
                  <a:txBody>
                    <a:bodyPr/>
                    <a:lstStyle/>
                    <a:p>
                      <a:r>
                        <a:rPr lang="ru-RU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Кызыл-Дагская СОШ 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77884"/>
                  </a:ext>
                </a:extLst>
              </a:tr>
              <a:tr h="822867">
                <a:tc>
                  <a:txBody>
                    <a:bodyPr/>
                    <a:lstStyle/>
                    <a:p>
                      <a:r>
                        <a:rPr lang="ru-RU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Тээлинская СОШ им. В.Б. Кара-Сала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22719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140323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06346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2050" y="273304"/>
            <a:ext cx="1303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уроков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Ресучреждений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48355"/>
              </p:ext>
            </p:extLst>
          </p:nvPr>
        </p:nvGraphicFramePr>
        <p:xfrm>
          <a:off x="3956050" y="1607530"/>
          <a:ext cx="14800694" cy="761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3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14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ГАНОУ РТ "ТРЛ-И"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«АШ-И РТ»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ХШИ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"СОШ №10 для детей с ОВЗ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77884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ШИ для детей с нарушениями слуха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22719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ГБООУ Санаторная школа-интернат с. Шуй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82135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Кызыл-Арыгская школа-интернат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55490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ГАНОО "АЛИ РТ"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37949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ГАНООРТ "ГЛРТ"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56717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ГБНОУ РТ "РШИИ им. Р.Д.Кенденбиля"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71065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«РШИ «ТКК»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39100"/>
                  </a:ext>
                </a:extLst>
              </a:tr>
              <a:tr h="545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"Школа-интерната для детей с НОДА"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853692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82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1050" y="407588"/>
            <a:ext cx="10709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уроков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10445"/>
              </p:ext>
            </p:extLst>
          </p:nvPr>
        </p:nvGraphicFramePr>
        <p:xfrm>
          <a:off x="3117850" y="2149475"/>
          <a:ext cx="16687800" cy="5105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058">
                <a:tc>
                  <a:txBody>
                    <a:bodyPr/>
                    <a:lstStyle/>
                    <a:p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3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3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86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Булун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-Терек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им.Кара-оол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В.Х.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3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86">
                <a:tc>
                  <a:txBody>
                    <a:bodyPr/>
                    <a:lstStyle/>
                    <a:p>
                      <a:pPr algn="ctr"/>
                      <a:r>
                        <a:rPr lang="ru-RU" sz="3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с.Ак-Дуруг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3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86">
                <a:tc>
                  <a:txBody>
                    <a:bodyPr/>
                    <a:lstStyle/>
                    <a:p>
                      <a:pPr algn="ctr"/>
                      <a:r>
                        <a:rPr lang="ru-RU" sz="3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им. Ш.Ч.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Чаа-Холь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3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586">
                <a:tc>
                  <a:txBody>
                    <a:bodyPr/>
                    <a:lstStyle/>
                    <a:p>
                      <a:pPr algn="ctr"/>
                      <a:r>
                        <a:rPr lang="ru-RU" sz="3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с.Шанчы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77884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2021"/>
            <a:ext cx="20104100" cy="1130934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1588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1050" y="407588"/>
            <a:ext cx="13283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классных журналов   Бай-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Тайгинского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96712"/>
              </p:ext>
            </p:extLst>
          </p:nvPr>
        </p:nvGraphicFramePr>
        <p:xfrm>
          <a:off x="3490460" y="1955682"/>
          <a:ext cx="15934190" cy="5410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176">
                <a:tc>
                  <a:txBody>
                    <a:bodyPr/>
                    <a:lstStyle/>
                    <a:p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3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3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40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Кызыл-</a:t>
                      </a:r>
                      <a:r>
                        <a:rPr lang="ru-RU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Дагская</a:t>
                      </a:r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87">
                <a:tc>
                  <a:txBody>
                    <a:bodyPr/>
                    <a:lstStyle/>
                    <a:p>
                      <a:r>
                        <a:rPr lang="ru-RU" sz="3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им.Н.С.Конгара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с.Бай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87">
                <a:tc>
                  <a:txBody>
                    <a:bodyPr/>
                    <a:lstStyle/>
                    <a:p>
                      <a:r>
                        <a:rPr lang="ru-RU" sz="3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Хемчикская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887">
                <a:tc>
                  <a:txBody>
                    <a:bodyPr/>
                    <a:lstStyle/>
                    <a:p>
                      <a:r>
                        <a:rPr lang="ru-RU" sz="3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Шуйская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1" marR="150791" marT="75396" marB="75396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77884"/>
                  </a:ext>
                </a:extLst>
              </a:tr>
              <a:tr h="1277840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Тээлинская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им. В.Б. Кара-Сала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150791" marR="150791" marT="75396" marB="75396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75794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82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1050" y="407588"/>
            <a:ext cx="11616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классных журналов Овюрского района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54475"/>
              </p:ext>
            </p:extLst>
          </p:nvPr>
        </p:nvGraphicFramePr>
        <p:xfrm>
          <a:off x="3803650" y="1742449"/>
          <a:ext cx="15666291" cy="7112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6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261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3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3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3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Ак-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Чыраанская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707" marR="15707" marT="1570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629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Саглынская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Овюрского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кожууна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Чаа-Суурская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150791" marR="150791" marT="75396" marB="7539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3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Солчурская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150791" marR="150791" marT="75396" marB="7539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77884"/>
                  </a:ext>
                </a:extLst>
              </a:tr>
              <a:tr h="9223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Хандагайтинская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655748"/>
                  </a:ext>
                </a:extLst>
              </a:tr>
              <a:tr h="9223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Дус-Дагская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25945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06346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1050" y="407588"/>
            <a:ext cx="12486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классных журналов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54786"/>
              </p:ext>
            </p:extLst>
          </p:nvPr>
        </p:nvGraphicFramePr>
        <p:xfrm>
          <a:off x="3490460" y="1756247"/>
          <a:ext cx="15647284" cy="5270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5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1040">
                <a:tc>
                  <a:txBody>
                    <a:bodyPr/>
                    <a:lstStyle/>
                    <a:p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3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3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(%)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7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Булун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-Терек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им.Кара-оол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В.Х.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15707" marR="15707" marT="1570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7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с.Ак-Дуруг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7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им. Ш.Ч.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Чаа-Холь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747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1" marR="150791" marT="75396" marB="7539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</a:t>
                      </a:r>
                      <a:r>
                        <a:rPr lang="ru-RU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с.Шанчы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1" marR="150791" marT="75396" marB="75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77884"/>
                  </a:ext>
                </a:extLst>
              </a:tr>
            </a:tbl>
          </a:graphicData>
        </a:graphic>
      </p:graphicFrame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0" y="0"/>
            <a:ext cx="1988185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549275"/>
            <a:ext cx="4419600" cy="2285999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4413250" y="172310"/>
            <a:ext cx="15690850" cy="1291365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</a:t>
            </a:r>
            <a:r>
              <a:rPr lang="ru-RU" sz="400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«Сферум»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00629"/>
              </p:ext>
            </p:extLst>
          </p:nvPr>
        </p:nvGraphicFramePr>
        <p:xfrm>
          <a:off x="3580452" y="2225675"/>
          <a:ext cx="16192499" cy="7042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7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8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46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 учеников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 учеников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с.Чааты</a:t>
                      </a:r>
                      <a:endParaRPr lang="ru-RU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Арыг-Бажы</a:t>
                      </a:r>
                      <a:endParaRPr lang="ru-RU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Эйлиг-Хем</a:t>
                      </a:r>
                      <a:endParaRPr lang="ru-RU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Хайыракан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Арыг-Узю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0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Торгалыг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Арыскан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с.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Иштии-Хем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0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г.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Шагонара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9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г.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Шагонара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681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527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г.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Шагонара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88861"/>
              </p:ext>
            </p:extLst>
          </p:nvPr>
        </p:nvGraphicFramePr>
        <p:xfrm>
          <a:off x="12269337" y="1113657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936992" y="1463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Управляющая кнопка: настраиваемая 2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2926226" y="-127080"/>
            <a:ext cx="18434084" cy="1967604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</a:t>
            </a:r>
          </a:p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Ресучреждений</a:t>
            </a:r>
            <a:r>
              <a:rPr lang="ru-RU" sz="400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47637"/>
              </p:ext>
            </p:extLst>
          </p:nvPr>
        </p:nvGraphicFramePr>
        <p:xfrm>
          <a:off x="2820983" y="1616075"/>
          <a:ext cx="17291054" cy="8116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9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9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9146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</a:t>
                      </a:r>
                    </a:p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70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"ГАОУ АЛ РТ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РТ "ТРЛ-И"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ШИ для детей с нарушениями слуха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ГБНОУ "РШИИ им. 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Р.Д.Кенденбиля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АШ-И РТ с. 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Ийи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ГАНООРТ «ГЛРТ»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"РШИ "ТКК"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«Кызыл-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Арыгская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школа-интернат»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МКООУ Санаторная школа-интернат с.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школа-интернат для детей с НОДА</a:t>
                      </a: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ХШИ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РТ СОШ №10 для детей с ОВЗ г.Кызыла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6650" y="11588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12037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</a:p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Бай-</a:t>
            </a: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400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ИКОП «Сферум» </a:t>
            </a:r>
          </a:p>
          <a:p>
            <a:pPr marL="0" indent="0" algn="ctr">
              <a:buNone/>
            </a:pPr>
            <a:endParaRPr lang="ru-RU" sz="39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21400"/>
              </p:ext>
            </p:extLst>
          </p:nvPr>
        </p:nvGraphicFramePr>
        <p:xfrm>
          <a:off x="3651250" y="1692274"/>
          <a:ext cx="16230605" cy="6433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43001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</a:t>
                      </a:r>
                    </a:p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479"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с.Шуй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788"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с.Бай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</a:t>
                      </a:r>
                      <a:endParaRPr lang="ru-RU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54%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394"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с.Кызыл-Даг</a:t>
                      </a:r>
                      <a:endParaRPr lang="ru-RU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705"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с.Тээли</a:t>
                      </a:r>
                      <a:endParaRPr lang="ru-RU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451"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с.Хемчик</a:t>
                      </a:r>
                      <a:endParaRPr lang="ru-RU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409"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с.Кара</a:t>
                      </a:r>
                      <a:r>
                        <a:rPr lang="ru-RU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-Холь</a:t>
                      </a:r>
                      <a:endParaRPr lang="ru-RU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34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18798442" y="7711897"/>
            <a:ext cx="496251" cy="501197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7613650" y="7484484"/>
            <a:ext cx="380999" cy="72966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490085" y="7756206"/>
            <a:ext cx="343216" cy="501197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18874960" y="4648618"/>
            <a:ext cx="343216" cy="449934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11014979" y="4520956"/>
            <a:ext cx="343852" cy="646331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4604066" y="4495334"/>
            <a:ext cx="229235" cy="646331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8" action="ppaction://hlinksldjump" highlightClick="1"/>
          </p:cNvPr>
          <p:cNvSpPr/>
          <p:nvPr/>
        </p:nvSpPr>
        <p:spPr>
          <a:xfrm>
            <a:off x="10976879" y="2074140"/>
            <a:ext cx="304799" cy="454076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9" action="ppaction://hlinksldjump" highlightClick="1"/>
          </p:cNvPr>
          <p:cNvSpPr/>
          <p:nvPr/>
        </p:nvSpPr>
        <p:spPr>
          <a:xfrm>
            <a:off x="18967658" y="1944670"/>
            <a:ext cx="380999" cy="526134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10" action="ppaction://hlinksldjump" highlightClick="1"/>
          </p:cNvPr>
          <p:cNvSpPr/>
          <p:nvPr/>
        </p:nvSpPr>
        <p:spPr>
          <a:xfrm>
            <a:off x="4489449" y="1955682"/>
            <a:ext cx="458471" cy="541399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654" y="152157"/>
            <a:ext cx="2687890" cy="143770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06346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38764948"/>
              </p:ext>
            </p:extLst>
          </p:nvPr>
        </p:nvGraphicFramePr>
        <p:xfrm>
          <a:off x="2127250" y="1243928"/>
          <a:ext cx="17426519" cy="363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832573"/>
            <a:ext cx="3346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Наполненность расписания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43" y="4479911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уроков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95825248"/>
              </p:ext>
            </p:extLst>
          </p:nvPr>
        </p:nvGraphicFramePr>
        <p:xfrm>
          <a:off x="2728071" y="3883405"/>
          <a:ext cx="17107214" cy="36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-284876" y="7622279"/>
            <a:ext cx="4301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классных журналов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879294302"/>
              </p:ext>
            </p:extLst>
          </p:nvPr>
        </p:nvGraphicFramePr>
        <p:xfrm>
          <a:off x="2432311" y="6981129"/>
          <a:ext cx="17672473" cy="351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16329" y="276677"/>
            <a:ext cx="15721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Рейтинги муниципалитетов по модулям АИС «Дневник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статистике на май</a:t>
            </a:r>
            <a:endParaRPr lang="ru-RU" sz="3200" dirty="0"/>
          </a:p>
        </p:txBody>
      </p:sp>
      <p:sp>
        <p:nvSpPr>
          <p:cNvPr id="19" name="Управляющая кнопка: настраиваемая 18">
            <a:hlinkClick r:id="rId10" action="ppaction://hlinksldjump" highlightClick="1"/>
          </p:cNvPr>
          <p:cNvSpPr/>
          <p:nvPr/>
        </p:nvSpPr>
        <p:spPr>
          <a:xfrm>
            <a:off x="4197458" y="1547627"/>
            <a:ext cx="341949" cy="762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rId8" action="ppaction://hlinksldjump" highlightClick="1"/>
          </p:cNvPr>
          <p:cNvSpPr/>
          <p:nvPr/>
        </p:nvSpPr>
        <p:spPr>
          <a:xfrm>
            <a:off x="10568595" y="1930663"/>
            <a:ext cx="543828" cy="4168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rId9" action="ppaction://hlinksldjump" highlightClick="1"/>
          </p:cNvPr>
          <p:cNvSpPr/>
          <p:nvPr/>
        </p:nvSpPr>
        <p:spPr>
          <a:xfrm>
            <a:off x="18856067" y="1899188"/>
            <a:ext cx="380999" cy="4580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rId7" action="ppaction://hlinksldjump" highlightClick="1"/>
          </p:cNvPr>
          <p:cNvSpPr/>
          <p:nvPr/>
        </p:nvSpPr>
        <p:spPr>
          <a:xfrm>
            <a:off x="3835201" y="4482794"/>
            <a:ext cx="362257" cy="8500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6" action="ppaction://hlinksldjump" highlightClick="1"/>
          </p:cNvPr>
          <p:cNvSpPr/>
          <p:nvPr/>
        </p:nvSpPr>
        <p:spPr>
          <a:xfrm>
            <a:off x="10638499" y="4673181"/>
            <a:ext cx="457200" cy="609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rId5" action="ppaction://hlinksldjump" highlightClick="1"/>
          </p:cNvPr>
          <p:cNvSpPr/>
          <p:nvPr/>
        </p:nvSpPr>
        <p:spPr>
          <a:xfrm>
            <a:off x="19191897" y="4720350"/>
            <a:ext cx="371789" cy="57580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8377888" y="7268236"/>
            <a:ext cx="655401" cy="11278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rId2" action="ppaction://hlinksldjump" highlightClick="1"/>
          </p:cNvPr>
          <p:cNvSpPr/>
          <p:nvPr/>
        </p:nvSpPr>
        <p:spPr>
          <a:xfrm>
            <a:off x="5737522" y="7976899"/>
            <a:ext cx="374841" cy="4257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63554" y="10129217"/>
            <a:ext cx="11479464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в АИС «Дневник ОО»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том числе своевременного заполнения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журнала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100%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2137" r="100000">
                        <a14:foregroundMark x1="50000" y1="82548" x2="50000" y2="82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9901460"/>
            <a:ext cx="1312367" cy="1285447"/>
          </a:xfrm>
          <a:prstGeom prst="rect">
            <a:avLst/>
          </a:prstGeom>
        </p:spPr>
      </p:pic>
      <p:sp>
        <p:nvSpPr>
          <p:cNvPr id="23" name="Управляющая кнопка: настраиваемая 22">
            <a:hlinkClick r:id="rId4" action="ppaction://hlinksldjump" highlightClick="1"/>
          </p:cNvPr>
          <p:cNvSpPr/>
          <p:nvPr/>
        </p:nvSpPr>
        <p:spPr>
          <a:xfrm>
            <a:off x="19294694" y="7268236"/>
            <a:ext cx="540592" cy="12005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15081250" y="7616298"/>
            <a:ext cx="533400" cy="85251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rId2" action="ppaction://hlinksldjump" highlightClick="1"/>
          </p:cNvPr>
          <p:cNvSpPr/>
          <p:nvPr/>
        </p:nvSpPr>
        <p:spPr>
          <a:xfrm>
            <a:off x="3835201" y="7864475"/>
            <a:ext cx="601681" cy="60433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Барун-Хемчикского района 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86646"/>
              </p:ext>
            </p:extLst>
          </p:nvPr>
        </p:nvGraphicFramePr>
        <p:xfrm>
          <a:off x="3346450" y="1840524"/>
          <a:ext cx="16682719" cy="7606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5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активности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7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с.Хонделен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с.Бижиктиг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-Хая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с.Эрги-Барлык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с.Барлык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с.Кызыл-Мажалык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с.Аксы-Барлык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с.Дон-Терезин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с.Шекпээр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63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с.Аянгаты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575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с.Кызыл-Мажалык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34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г.Ак-Довурак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5888"/>
              </p:ext>
            </p:extLst>
          </p:nvPr>
        </p:nvGraphicFramePr>
        <p:xfrm>
          <a:off x="2965447" y="2225675"/>
          <a:ext cx="16916402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9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9751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08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МАОО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лицей «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Олчей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г.Ак-Довурак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г.Ак-Довурак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№3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г.Ак-Довурак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6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г.Ак-Довурак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022884" y="146199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651250" y="8901"/>
            <a:ext cx="17177908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по образованию Мэрии </a:t>
            </a: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</a:t>
            </a:r>
            <a:r>
              <a:rPr lang="ru-RU" sz="4000" b="0" dirty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45374"/>
              </p:ext>
            </p:extLst>
          </p:nvPr>
        </p:nvGraphicFramePr>
        <p:xfrm>
          <a:off x="3105985" y="1616075"/>
          <a:ext cx="16593037" cy="9558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9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6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0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№9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№4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№12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№18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№16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50792" marR="150792" marT="75396" marB="753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Лицей №15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№8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№17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97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760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№11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760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№3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60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№7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60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№5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г.Кызыл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60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КЦО "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Аныяк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2000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010638" y="1433859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091888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39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Дзун-Хемчикского</a:t>
            </a: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39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40237"/>
              </p:ext>
            </p:extLst>
          </p:nvPr>
        </p:nvGraphicFramePr>
        <p:xfrm>
          <a:off x="3806658" y="1616075"/>
          <a:ext cx="16001999" cy="8722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9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247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№3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г.Чадаана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с.Хондергей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с.Ийме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г.Чадаана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с.Теве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-Хая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МБООУ СТД, НДЛ СШИ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с.Элдиг-Хем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с.Хайыракан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с.Баян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-Тала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с.Чыраа-Бажы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с.Шеми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с.Хорум-Даг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с.Чыргакы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№4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им.Байлак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В.Ч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г.Чадаана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с.Бажын-Алаак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79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г.Чадаана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02917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065841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39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Каа-Хемского</a:t>
            </a: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39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15300"/>
              </p:ext>
            </p:extLst>
          </p:nvPr>
        </p:nvGraphicFramePr>
        <p:xfrm>
          <a:off x="3651250" y="1527213"/>
          <a:ext cx="16001999" cy="8589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08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с.Ильинка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с.Бурен-Хем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м.Катазы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с.Сарыг-Сеп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с.Сизим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-Бурен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252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а.Эржей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4626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с.Бурен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-Бай-Хаак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с.Бояровка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с.Суг-Бажы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с.Кок-Хаак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 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с.Сарыг-Сеп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04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с.Кундустуг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01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с.Усть-Ужеп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24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с.Дерзиг-Аксы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34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39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Кызылского</a:t>
            </a: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39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52931"/>
              </p:ext>
            </p:extLst>
          </p:nvPr>
        </p:nvGraphicFramePr>
        <p:xfrm>
          <a:off x="3806658" y="1692275"/>
          <a:ext cx="16001999" cy="7984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81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7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с.Терлиг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-Хая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с.Ээрбек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-Элегест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7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"Начальная школа-детский сад"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пгт.Каа-Хем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7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с.Баян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-Кол</a:t>
                      </a: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27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пгт.Каа-Хем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с.Кара-Хаак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с.Черби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с.Сукпак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пгт.Каа-Хем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63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с.Целинное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575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с.Шамбалыг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2350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</a:t>
            </a:r>
          </a:p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Монгун-Тайгинского района в ИКОП «Сферум» </a:t>
            </a:r>
            <a:endParaRPr lang="ru-RU" sz="39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21441"/>
              </p:ext>
            </p:extLst>
          </p:nvPr>
        </p:nvGraphicFramePr>
        <p:xfrm>
          <a:off x="3490460" y="1891585"/>
          <a:ext cx="16154400" cy="4267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1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83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32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с.Мугур-Аксы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8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с.Тоолайлыг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8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с.Мугур-Аксы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с.Моген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-Бурен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2350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19958050" cy="119792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Овюрского района в ИКОП «Сферум» </a:t>
            </a:r>
            <a:endParaRPr lang="ru-RU" sz="39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04831"/>
              </p:ext>
            </p:extLst>
          </p:nvPr>
        </p:nvGraphicFramePr>
        <p:xfrm>
          <a:off x="3654258" y="1920874"/>
          <a:ext cx="16306799" cy="4619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7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2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0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5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03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7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с.Ак-Чыраа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с.Дус-Даг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с.Чаа-Суур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с.Хандагайты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с.Солчур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с.Саглы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Пий-</a:t>
            </a: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Хемского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677"/>
              </p:ext>
            </p:extLst>
          </p:nvPr>
        </p:nvGraphicFramePr>
        <p:xfrm>
          <a:off x="3651250" y="1692275"/>
          <a:ext cx="16001999" cy="7515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51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7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с.Хадын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г.Туран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с.Сесерлиг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с.Уюк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22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с.Суш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с.Тарлаг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с.Хут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с.Шивилиг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с.Аржаан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63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г.Туран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575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г.Туран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02285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99403"/>
              </p:ext>
            </p:extLst>
          </p:nvPr>
        </p:nvGraphicFramePr>
        <p:xfrm>
          <a:off x="3803651" y="1768476"/>
          <a:ext cx="16005006" cy="6033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0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028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601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с.Хор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-Тайга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47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с.Суг-Аксы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47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с.Кара-Чыраа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947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с.Бора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-Тайга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47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с.Алдан-Маадыр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947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с.Кызыл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-Тайга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947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с.Ак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-Даш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0976879" y="2074140"/>
            <a:ext cx="304799" cy="454076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18967658" y="1944670"/>
            <a:ext cx="380999" cy="526134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4489449" y="1955682"/>
            <a:ext cx="458471" cy="541399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599844"/>
            <a:ext cx="4267200" cy="2312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53" y="152157"/>
            <a:ext cx="3371807" cy="18035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947920" y="1006346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009431" y="276678"/>
            <a:ext cx="9925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 пилотных школ по переходу на ББЖ</a:t>
            </a:r>
            <a:endParaRPr lang="ru-RU" sz="3600" dirty="0"/>
          </a:p>
        </p:txBody>
      </p:sp>
      <p:sp>
        <p:nvSpPr>
          <p:cNvPr id="19" name="Управляющая кнопка: настраиваемая 18">
            <a:hlinkClick r:id="rId4" action="ppaction://hlinksldjump" highlightClick="1"/>
          </p:cNvPr>
          <p:cNvSpPr/>
          <p:nvPr/>
        </p:nvSpPr>
        <p:spPr>
          <a:xfrm>
            <a:off x="4197458" y="1547627"/>
            <a:ext cx="341949" cy="762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rId2" action="ppaction://hlinksldjump" highlightClick="1"/>
          </p:cNvPr>
          <p:cNvSpPr/>
          <p:nvPr/>
        </p:nvSpPr>
        <p:spPr>
          <a:xfrm>
            <a:off x="10568595" y="1930663"/>
            <a:ext cx="543828" cy="4168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rId3" action="ppaction://hlinksldjump" highlightClick="1"/>
          </p:cNvPr>
          <p:cNvSpPr/>
          <p:nvPr/>
        </p:nvSpPr>
        <p:spPr>
          <a:xfrm>
            <a:off x="18856067" y="1899188"/>
            <a:ext cx="380999" cy="4580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488839878"/>
              </p:ext>
            </p:extLst>
          </p:nvPr>
        </p:nvGraphicFramePr>
        <p:xfrm>
          <a:off x="0" y="1006346"/>
          <a:ext cx="1961079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52545" y="4671899"/>
            <a:ext cx="64340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14 лучших школ по наполняемости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7050" y="5285343"/>
            <a:ext cx="324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№9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7075" y="6035754"/>
            <a:ext cx="421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"Лицей №15 им.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Н.Н.Макаренко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7075" y="5666422"/>
            <a:ext cx="28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№7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9158" y="6451374"/>
            <a:ext cx="297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№17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9158" y="6820706"/>
            <a:ext cx="5565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Хонделен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7050" y="7215433"/>
            <a:ext cx="4877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Саглынская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7075" y="7584765"/>
            <a:ext cx="556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Бора-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1877" y="8093075"/>
            <a:ext cx="6500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МБООУ СТД, НДЛ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Элдиг-Хемская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</a:t>
            </a:r>
          </a:p>
          <a:p>
            <a:pPr fontAlgn="b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1877" y="8751153"/>
            <a:ext cx="638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Мугур-Аксы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Монгун-Тайгинского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7075" y="9122365"/>
            <a:ext cx="6406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Тоолайлыгская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Монгун-Тайгинского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9007" y="9515212"/>
            <a:ext cx="518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Хайыракан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1643" y="9998075"/>
            <a:ext cx="57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с.Кок-Чыраанский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2545" y="10367407"/>
            <a:ext cx="501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Сесерлиг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Пий-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9007" y="10748486"/>
            <a:ext cx="217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ГАНОУ РТ "ТРЛ-И"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169021" y="4671901"/>
            <a:ext cx="92286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школ, изъявивших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желание участвовать в пилотном проекте: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7232650" y="4938888"/>
            <a:ext cx="38100" cy="603041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537450" y="5283442"/>
            <a:ext cx="315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Владимировка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9424" y="5678169"/>
            <a:ext cx="322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Кара-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Чыраанская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19885" y="6082042"/>
            <a:ext cx="243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Ак-Тал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619885" y="6476769"/>
            <a:ext cx="4075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им.Н.С.Конгара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с.Бай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619885" y="6864662"/>
            <a:ext cx="285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Чаа-Суурская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626238" y="7233994"/>
            <a:ext cx="335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Кызыл-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РТ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55145" y="7584765"/>
            <a:ext cx="5112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Чаатинский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К.О.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Шактаржыка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675700" y="795409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Ак-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Чыраанская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75700" y="8323428"/>
            <a:ext cx="246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Холчук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56756" y="8692760"/>
            <a:ext cx="342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Алдан-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Маадырская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75700" y="9076198"/>
            <a:ext cx="5258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"Начальная школа-детский сад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58477" y="9457277"/>
            <a:ext cx="297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Хондергейская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75700" y="9826609"/>
            <a:ext cx="3172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Бора-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655145" y="10184647"/>
            <a:ext cx="3027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Хайыраканская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655145" y="10563820"/>
            <a:ext cx="3300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г.Ак-Довурака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2786626" y="5327687"/>
            <a:ext cx="3890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ГАООРТ "Государственный лицей РТ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994457" y="5709966"/>
            <a:ext cx="296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г.Шагонар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2994457" y="6098775"/>
            <a:ext cx="296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г.Шагонар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976734" y="6530786"/>
            <a:ext cx="332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Арыг-Узюнский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3021835" y="6916616"/>
            <a:ext cx="290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Иштии-Хем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3040506" y="7291186"/>
            <a:ext cx="3105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Торгалыгский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3047804" y="7641957"/>
            <a:ext cx="297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№18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3078404" y="8026048"/>
            <a:ext cx="330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КЦО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3050655" y="8401082"/>
            <a:ext cx="289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№16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3050655" y="8806518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№11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3083977" y="9198928"/>
            <a:ext cx="28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№8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070463" y="9572404"/>
            <a:ext cx="324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№5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063726" y="9937592"/>
            <a:ext cx="28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3078404" y="10306924"/>
            <a:ext cx="28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3142085" y="10685260"/>
            <a:ext cx="28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6677178" y="5733029"/>
            <a:ext cx="28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 г. Кызыла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6681365" y="6132832"/>
            <a:ext cx="239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Хадын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658668" y="6547284"/>
            <a:ext cx="2387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Тарлаг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658668" y="6933276"/>
            <a:ext cx="2772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г.Турана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6624343" y="7306732"/>
            <a:ext cx="296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 1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6658668" y="7723743"/>
            <a:ext cx="3230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с.Эйлиг-Хемский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6637059" y="8138762"/>
            <a:ext cx="2600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Арыскан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64" y="5395694"/>
            <a:ext cx="1474275" cy="14742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" b="100000" l="118" r="100000">
                        <a14:foregroundMark x1="12338" y1="43758" x2="12338" y2="43758"/>
                        <a14:foregroundMark x1="13866" y1="54512" x2="13866" y2="54512"/>
                        <a14:foregroundMark x1="26322" y1="42027" x2="26322" y2="42027"/>
                        <a14:foregroundMark x1="27967" y1="51916" x2="27967" y2="51916"/>
                        <a14:foregroundMark x1="42891" y1="13844" x2="42891" y2="13844"/>
                        <a14:foregroundMark x1="51939" y1="10507" x2="51939" y2="10507"/>
                        <a14:foregroundMark x1="61340" y1="13473" x2="61340" y2="13473"/>
                        <a14:foregroundMark x1="52056" y1="25711" x2="52056" y2="25711"/>
                        <a14:foregroundMark x1="74853" y1="41409" x2="74853" y2="41409"/>
                        <a14:foregroundMark x1="88837" y1="42522" x2="88837" y2="42522"/>
                        <a14:foregroundMark x1="75206" y1="53646" x2="75206" y2="53646"/>
                        <a14:foregroundMark x1="89424" y1="56613" x2="89424" y2="56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870" y="8866501"/>
            <a:ext cx="1954191" cy="18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Тандинского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66245"/>
              </p:ext>
            </p:extLst>
          </p:nvPr>
        </p:nvGraphicFramePr>
        <p:xfrm>
          <a:off x="3511183" y="1840524"/>
          <a:ext cx="16218267" cy="7199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4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6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471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70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с.Сосновка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с.Владимировка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11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с.Кочетово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с.Дурген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с.Кызыл-Арыг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с.Балгазын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с.Межегей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106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с.Бай-Хаак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63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-Хадын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5751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с.Успенка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34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</a:t>
            </a:r>
          </a:p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Тере-Хольского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01707"/>
              </p:ext>
            </p:extLst>
          </p:nvPr>
        </p:nvGraphicFramePr>
        <p:xfrm>
          <a:off x="3651250" y="2042108"/>
          <a:ext cx="15861932" cy="2457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9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747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16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с.Кунгуртуг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02917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Тес-</a:t>
            </a: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Хемского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66807"/>
              </p:ext>
            </p:extLst>
          </p:nvPr>
        </p:nvGraphicFramePr>
        <p:xfrm>
          <a:off x="3466525" y="1840524"/>
          <a:ext cx="16230600" cy="580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5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2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7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81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7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с.Чыргаланды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с.Кызыл-Чыраа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с.О-Шынаа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с.Берт-Даг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с.Шуурмак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с.Самагалтай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с.У-Шынаа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10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с.Самагалтай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39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Тоджинского</a:t>
            </a: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39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35096"/>
              </p:ext>
            </p:extLst>
          </p:nvPr>
        </p:nvGraphicFramePr>
        <p:xfrm>
          <a:off x="3727450" y="1878029"/>
          <a:ext cx="16001999" cy="5499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81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7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с.Ий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ШИ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с.Ий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с.Сыстыг-Хем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с.Тоора-Хем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с.Адыр-Кежиг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с.Хамсыра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с.Ырбан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11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34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</a:t>
            </a:r>
          </a:p>
          <a:p>
            <a:pPr marL="0" indent="0" algn="ctr">
              <a:buNone/>
            </a:pP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</a:t>
            </a:r>
            <a:r>
              <a:rPr lang="ru-RU" sz="39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39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84787"/>
              </p:ext>
            </p:extLst>
          </p:nvPr>
        </p:nvGraphicFramePr>
        <p:xfrm>
          <a:off x="3511183" y="1960222"/>
          <a:ext cx="16001999" cy="3469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14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5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77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с.Чаа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-Холь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с.Булун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-Терек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с.Шанчы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6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с.Ак-Дуруг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2350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34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</a:p>
          <a:p>
            <a:pPr marL="0" indent="0" algn="ctr">
              <a:buNone/>
            </a:pP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Чеди-Хольского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ИКОП «Сферум»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00982"/>
              </p:ext>
            </p:extLst>
          </p:nvPr>
        </p:nvGraphicFramePr>
        <p:xfrm>
          <a:off x="3511183" y="2042108"/>
          <a:ext cx="16318196" cy="5411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1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5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8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476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03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с.Хольчук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68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с.Ак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-Тал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68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с.Сайлыг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68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с.Чал-Кежиг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68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с.Элегест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68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с.Хову-Аксы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022850" y="135075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1" y="617150"/>
            <a:ext cx="4193250" cy="244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2" y="193576"/>
            <a:ext cx="3371808" cy="1803525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3511183" y="29497"/>
            <a:ext cx="16592951" cy="1424958"/>
          </a:xfrm>
          <a:prstGeom prst="rect">
            <a:avLst/>
          </a:prstGeom>
          <a:effectLst/>
        </p:spPr>
        <p:txBody>
          <a:bodyPr vert="horz" lIns="150199" tIns="75112" rIns="150199" bIns="75112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ОО </a:t>
            </a: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Эрзинского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b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ИКОП «</a:t>
            </a:r>
            <a:r>
              <a:rPr lang="ru-RU" sz="4000" b="0" dirty="0" err="1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4000" b="0" dirty="0" smtClean="0">
                <a:ln w="0"/>
                <a:solidFill>
                  <a:srgbClr val="9966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0" dirty="0">
              <a:ln w="0"/>
              <a:solidFill>
                <a:srgbClr val="9966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7478"/>
              </p:ext>
            </p:extLst>
          </p:nvPr>
        </p:nvGraphicFramePr>
        <p:xfrm>
          <a:off x="3844758" y="1997101"/>
          <a:ext cx="15925799" cy="4979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9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87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зарегистрированных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активности учеников</a:t>
                      </a: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56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с.Качык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3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с.Морен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33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с.Кызыл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-Сылдыс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33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с.Эрзин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33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с.Бай-Даг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33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с.Нарын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570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92" marR="150792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47920" y="13874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0"/>
            <a:ext cx="20104100" cy="113093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0" y="289180"/>
            <a:ext cx="5032670" cy="26559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419" y="203108"/>
            <a:ext cx="15664374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школ, педагогов и учеников к ФГИС «Моя школа»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88"/>
            <a:ext cx="2736850" cy="1463897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4861732" y="9302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593928" y="2143644"/>
            <a:ext cx="11187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3600" b="1" spc="14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2384</a:t>
            </a:r>
            <a: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учеников </a:t>
            </a:r>
            <a:r>
              <a:rPr lang="ru-RU" sz="2800" b="1" spc="14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(3,28%)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065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ФГИС «Моя школа»</a:t>
            </a:r>
            <a:b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spc="14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ject 64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430" y="1723858"/>
            <a:ext cx="993155" cy="8395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46" y="1213583"/>
            <a:ext cx="860599" cy="8605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9" b="88186" l="11321" r="86321">
                        <a14:foregroundMark x1="50943" y1="54430" x2="50943" y2="81857"/>
                        <a14:foregroundMark x1="54717" y1="67089" x2="49057" y2="14768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4577" r="22278"/>
          <a:stretch/>
        </p:blipFill>
        <p:spPr>
          <a:xfrm>
            <a:off x="7844452" y="2239371"/>
            <a:ext cx="593246" cy="9401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7017" y="1535231"/>
            <a:ext cx="55516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36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</a:p>
          <a:p>
            <a:pPr marL="12065" marR="5080" algn="ctr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3200" b="1" spc="14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2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29345" y="936675"/>
            <a:ext cx="13252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36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1239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зарегистрированных педагогов </a:t>
            </a:r>
            <a:r>
              <a:rPr lang="ru-RU" sz="3200" b="1" spc="14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17,20%),  </a:t>
            </a:r>
            <a:endParaRPr lang="ru-RU" sz="3200" b="1" spc="145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2800" b="1" spc="14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</a:t>
            </a: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использовали ФГИС «Моя школа» </a:t>
            </a:r>
            <a:b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5680402" y="13076994"/>
            <a:ext cx="332142" cy="447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31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57841" y="6916815"/>
            <a:ext cx="332142" cy="447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31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266532314"/>
              </p:ext>
            </p:extLst>
          </p:nvPr>
        </p:nvGraphicFramePr>
        <p:xfrm>
          <a:off x="69850" y="2980171"/>
          <a:ext cx="20034250" cy="361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102841658"/>
              </p:ext>
            </p:extLst>
          </p:nvPr>
        </p:nvGraphicFramePr>
        <p:xfrm>
          <a:off x="85519" y="6341420"/>
          <a:ext cx="20027984" cy="394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8" name="Управляющая кнопка: настраиваемая 37">
            <a:hlinkClick r:id="rId11" action="ppaction://hlinksldjump" highlightClick="1"/>
          </p:cNvPr>
          <p:cNvSpPr/>
          <p:nvPr/>
        </p:nvSpPr>
        <p:spPr>
          <a:xfrm>
            <a:off x="2397209" y="6734125"/>
            <a:ext cx="225483" cy="141920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70"/>
          </a:p>
        </p:txBody>
      </p:sp>
      <p:sp>
        <p:nvSpPr>
          <p:cNvPr id="39" name="TextBox 38"/>
          <p:cNvSpPr txBox="1"/>
          <p:nvPr/>
        </p:nvSpPr>
        <p:spPr>
          <a:xfrm>
            <a:off x="11763040" y="3194967"/>
            <a:ext cx="869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зарегистрированных педагогов,%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rId12" action="ppaction://hlinksldjump" highlightClick="1"/>
          </p:cNvPr>
          <p:cNvSpPr/>
          <p:nvPr/>
        </p:nvSpPr>
        <p:spPr>
          <a:xfrm>
            <a:off x="8613549" y="8126640"/>
            <a:ext cx="263590" cy="36821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rId13" action="ppaction://hlinksldjump" highlightClick="1"/>
          </p:cNvPr>
          <p:cNvSpPr/>
          <p:nvPr/>
        </p:nvSpPr>
        <p:spPr>
          <a:xfrm>
            <a:off x="9541621" y="8116875"/>
            <a:ext cx="299698" cy="3955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rId14" action="ppaction://hlinksldjump" highlightClick="1"/>
          </p:cNvPr>
          <p:cNvSpPr/>
          <p:nvPr/>
        </p:nvSpPr>
        <p:spPr>
          <a:xfrm>
            <a:off x="10439278" y="8164023"/>
            <a:ext cx="388607" cy="3483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rId15" action="ppaction://hlinksldjump" highlightClick="1"/>
          </p:cNvPr>
          <p:cNvSpPr/>
          <p:nvPr/>
        </p:nvSpPr>
        <p:spPr>
          <a:xfrm>
            <a:off x="11257159" y="8359698"/>
            <a:ext cx="413882" cy="13515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rId16" action="ppaction://hlinksldjump" highlightClick="1"/>
          </p:cNvPr>
          <p:cNvSpPr/>
          <p:nvPr/>
        </p:nvSpPr>
        <p:spPr>
          <a:xfrm>
            <a:off x="12153235" y="8359697"/>
            <a:ext cx="504607" cy="1615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rId17" action="ppaction://hlinksldjump" highlightClick="1"/>
          </p:cNvPr>
          <p:cNvSpPr/>
          <p:nvPr/>
        </p:nvSpPr>
        <p:spPr>
          <a:xfrm>
            <a:off x="13201124" y="8289850"/>
            <a:ext cx="323840" cy="2153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rId18" action="ppaction://hlinksldjump" highlightClick="1"/>
          </p:cNvPr>
          <p:cNvSpPr/>
          <p:nvPr/>
        </p:nvSpPr>
        <p:spPr>
          <a:xfrm>
            <a:off x="14187925" y="8253957"/>
            <a:ext cx="290075" cy="2672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rId19" action="ppaction://hlinksldjump" highlightClick="1"/>
          </p:cNvPr>
          <p:cNvSpPr/>
          <p:nvPr/>
        </p:nvSpPr>
        <p:spPr>
          <a:xfrm>
            <a:off x="15021080" y="8364270"/>
            <a:ext cx="468981" cy="152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rId20" action="ppaction://hlinksldjump" highlightClick="1"/>
          </p:cNvPr>
          <p:cNvSpPr/>
          <p:nvPr/>
        </p:nvSpPr>
        <p:spPr>
          <a:xfrm>
            <a:off x="16008083" y="8386759"/>
            <a:ext cx="326202" cy="16456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20" action="ppaction://hlinksldjump" highlightClick="1"/>
          </p:cNvPr>
          <p:cNvSpPr/>
          <p:nvPr/>
        </p:nvSpPr>
        <p:spPr>
          <a:xfrm>
            <a:off x="17214850" y="5185591"/>
            <a:ext cx="381000" cy="5686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19" action="ppaction://hlinksldjump" highlightClick="1"/>
          </p:cNvPr>
          <p:cNvSpPr/>
          <p:nvPr/>
        </p:nvSpPr>
        <p:spPr>
          <a:xfrm>
            <a:off x="16202934" y="5166932"/>
            <a:ext cx="402316" cy="5573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490830" y="10282573"/>
            <a:ext cx="175038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ЗАДАЧА: Обеспечить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учетных записей в личном кабинете родителя 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ЕСИА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60% (42 463 детей)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2137" r="100000">
                        <a14:foregroundMark x1="50000" y1="82548" x2="50000" y2="82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9901460"/>
            <a:ext cx="1312367" cy="1285447"/>
          </a:xfrm>
          <a:prstGeom prst="rect">
            <a:avLst/>
          </a:prstGeom>
        </p:spPr>
      </p:pic>
      <p:sp>
        <p:nvSpPr>
          <p:cNvPr id="14" name="Управляющая кнопка: настраиваемая 13">
            <a:hlinkClick r:id="rId23" action="ppaction://hlinksldjump" highlightClick="1"/>
          </p:cNvPr>
          <p:cNvSpPr/>
          <p:nvPr/>
        </p:nvSpPr>
        <p:spPr>
          <a:xfrm>
            <a:off x="1289280" y="3194967"/>
            <a:ext cx="533400" cy="16977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1" action="ppaction://hlinksldjump" highlightClick="1"/>
          </p:cNvPr>
          <p:cNvSpPr/>
          <p:nvPr/>
        </p:nvSpPr>
        <p:spPr>
          <a:xfrm>
            <a:off x="2386238" y="3576675"/>
            <a:ext cx="415841" cy="127170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24" action="ppaction://hlinksldjump" highlightClick="1"/>
          </p:cNvPr>
          <p:cNvSpPr/>
          <p:nvPr/>
        </p:nvSpPr>
        <p:spPr>
          <a:xfrm>
            <a:off x="3270250" y="3718187"/>
            <a:ext cx="457200" cy="11744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25" action="ppaction://hlinksldjump" highlightClick="1"/>
          </p:cNvPr>
          <p:cNvSpPr/>
          <p:nvPr/>
        </p:nvSpPr>
        <p:spPr>
          <a:xfrm>
            <a:off x="4205146" y="3948197"/>
            <a:ext cx="436704" cy="85588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26" action="ppaction://hlinksldjump" highlightClick="1"/>
          </p:cNvPr>
          <p:cNvSpPr/>
          <p:nvPr/>
        </p:nvSpPr>
        <p:spPr>
          <a:xfrm>
            <a:off x="5175250" y="4054475"/>
            <a:ext cx="381000" cy="7496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27" action="ppaction://hlinksldjump" highlightClick="1"/>
          </p:cNvPr>
          <p:cNvSpPr/>
          <p:nvPr/>
        </p:nvSpPr>
        <p:spPr>
          <a:xfrm>
            <a:off x="6089650" y="4054475"/>
            <a:ext cx="381000" cy="73094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28" action="ppaction://hlinksldjump" highlightClick="1"/>
          </p:cNvPr>
          <p:cNvSpPr/>
          <p:nvPr/>
        </p:nvSpPr>
        <p:spPr>
          <a:xfrm>
            <a:off x="7080250" y="4168229"/>
            <a:ext cx="304800" cy="6171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29" action="ppaction://hlinksldjump" highlightClick="1"/>
          </p:cNvPr>
          <p:cNvSpPr/>
          <p:nvPr/>
        </p:nvSpPr>
        <p:spPr>
          <a:xfrm>
            <a:off x="7978775" y="4168229"/>
            <a:ext cx="443048" cy="6171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rId30" action="ppaction://hlinksldjump" highlightClick="1"/>
          </p:cNvPr>
          <p:cNvSpPr/>
          <p:nvPr/>
        </p:nvSpPr>
        <p:spPr>
          <a:xfrm>
            <a:off x="8877139" y="4096047"/>
            <a:ext cx="412911" cy="7244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13" action="ppaction://hlinksldjump" highlightClick="1"/>
          </p:cNvPr>
          <p:cNvSpPr/>
          <p:nvPr/>
        </p:nvSpPr>
        <p:spPr>
          <a:xfrm>
            <a:off x="10752112" y="4182662"/>
            <a:ext cx="377072" cy="58541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12" action="ppaction://hlinksldjump" highlightClick="1"/>
          </p:cNvPr>
          <p:cNvSpPr/>
          <p:nvPr/>
        </p:nvSpPr>
        <p:spPr>
          <a:xfrm>
            <a:off x="9841319" y="4200011"/>
            <a:ext cx="439331" cy="6204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rId14" action="ppaction://hlinksldjump" highlightClick="1"/>
          </p:cNvPr>
          <p:cNvSpPr/>
          <p:nvPr/>
        </p:nvSpPr>
        <p:spPr>
          <a:xfrm>
            <a:off x="11692468" y="4238087"/>
            <a:ext cx="385215" cy="54733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15" action="ppaction://hlinksldjump" highlightClick="1"/>
          </p:cNvPr>
          <p:cNvSpPr/>
          <p:nvPr/>
        </p:nvSpPr>
        <p:spPr>
          <a:xfrm>
            <a:off x="12610939" y="4200011"/>
            <a:ext cx="455243" cy="6204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rId16" action="ppaction://hlinksldjump" highlightClick="1"/>
          </p:cNvPr>
          <p:cNvSpPr/>
          <p:nvPr/>
        </p:nvSpPr>
        <p:spPr>
          <a:xfrm>
            <a:off x="13524964" y="4200011"/>
            <a:ext cx="413286" cy="60407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rId17" action="ppaction://hlinksldjump" highlightClick="1"/>
          </p:cNvPr>
          <p:cNvSpPr/>
          <p:nvPr/>
        </p:nvSpPr>
        <p:spPr>
          <a:xfrm>
            <a:off x="14478000" y="4155714"/>
            <a:ext cx="374650" cy="6926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rId18" action="ppaction://hlinksldjump" highlightClick="1"/>
          </p:cNvPr>
          <p:cNvSpPr/>
          <p:nvPr/>
        </p:nvSpPr>
        <p:spPr>
          <a:xfrm>
            <a:off x="15392401" y="4200011"/>
            <a:ext cx="374650" cy="5680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rId19" action="ppaction://hlinksldjump" highlightClick="1"/>
          </p:cNvPr>
          <p:cNvSpPr/>
          <p:nvPr/>
        </p:nvSpPr>
        <p:spPr>
          <a:xfrm>
            <a:off x="16334285" y="4129293"/>
            <a:ext cx="423365" cy="68593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rId20" action="ppaction://hlinksldjump" highlightClick="1"/>
          </p:cNvPr>
          <p:cNvSpPr/>
          <p:nvPr/>
        </p:nvSpPr>
        <p:spPr>
          <a:xfrm>
            <a:off x="17214850" y="4054475"/>
            <a:ext cx="457200" cy="79390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31" action="ppaction://hlinksldjump" highlightClick="1"/>
          </p:cNvPr>
          <p:cNvSpPr/>
          <p:nvPr/>
        </p:nvSpPr>
        <p:spPr>
          <a:xfrm>
            <a:off x="18201466" y="4009330"/>
            <a:ext cx="417015" cy="7966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rId32" action="ppaction://hlinksldjump" highlightClick="1"/>
          </p:cNvPr>
          <p:cNvSpPr/>
          <p:nvPr/>
        </p:nvSpPr>
        <p:spPr>
          <a:xfrm>
            <a:off x="19050000" y="3980361"/>
            <a:ext cx="506124" cy="82372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0" y="289180"/>
            <a:ext cx="5032670" cy="2655922"/>
          </a:xfrm>
          <a:prstGeom prst="rect">
            <a:avLst/>
          </a:prstGeom>
        </p:spPr>
      </p:pic>
      <p:sp>
        <p:nvSpPr>
          <p:cNvPr id="24" name="object 8"/>
          <p:cNvSpPr txBox="1">
            <a:spLocks noGrp="1"/>
          </p:cNvSpPr>
          <p:nvPr>
            <p:ph type="title"/>
          </p:nvPr>
        </p:nvSpPr>
        <p:spPr>
          <a:xfrm>
            <a:off x="5586210" y="525852"/>
            <a:ext cx="14570479" cy="556776"/>
          </a:xfrm>
          <a:prstGeom prst="rect">
            <a:avLst/>
          </a:prstGeom>
        </p:spPr>
        <p:txBody>
          <a:bodyPr vert="horz" wrap="square" lIns="0" tIns="77490" rIns="0" bIns="0" rtlCol="0" anchor="ctr">
            <a:spAutoFit/>
          </a:bodyPr>
          <a:lstStyle/>
          <a:p>
            <a:pPr marL="20955" marR="1614805" algn="l">
              <a:lnSpc>
                <a:spcPts val="3560"/>
              </a:lnSpc>
              <a:spcBef>
                <a:spcPts val="610"/>
              </a:spcBef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пользования ЦОК в 2022 году </a:t>
            </a:r>
            <a:endParaRPr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8547652" y="3182177"/>
            <a:ext cx="151838" cy="267369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55">
              <a:spcBef>
                <a:spcPts val="165"/>
              </a:spcBef>
            </a:pPr>
            <a:r>
              <a:rPr sz="1600" b="1" spc="-8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6407" y="740171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80811" y="8728682"/>
            <a:ext cx="332142" cy="447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31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58250" y="256850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rId3" action="ppaction://hlinksldjump" highlightClick="1"/>
          </p:cNvPr>
          <p:cNvSpPr/>
          <p:nvPr/>
        </p:nvSpPr>
        <p:spPr>
          <a:xfrm>
            <a:off x="3597618" y="2385813"/>
            <a:ext cx="225483" cy="141920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70"/>
          </a:p>
        </p:txBody>
      </p:sp>
      <p:sp>
        <p:nvSpPr>
          <p:cNvPr id="38" name="Управляющая кнопка: настраиваемая 37">
            <a:hlinkClick r:id="rId4" action="ppaction://hlinksldjump" highlightClick="1"/>
          </p:cNvPr>
          <p:cNvSpPr/>
          <p:nvPr/>
        </p:nvSpPr>
        <p:spPr>
          <a:xfrm flipH="1">
            <a:off x="8856050" y="3707659"/>
            <a:ext cx="323840" cy="4782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rId5" action="ppaction://hlinksldjump" highlightClick="1"/>
          </p:cNvPr>
          <p:cNvSpPr/>
          <p:nvPr/>
        </p:nvSpPr>
        <p:spPr>
          <a:xfrm>
            <a:off x="9813958" y="3778328"/>
            <a:ext cx="263590" cy="36821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страиваемая 39">
            <a:hlinkClick r:id="rId6" action="ppaction://hlinksldjump" highlightClick="1"/>
          </p:cNvPr>
          <p:cNvSpPr/>
          <p:nvPr/>
        </p:nvSpPr>
        <p:spPr>
          <a:xfrm>
            <a:off x="10742030" y="3768563"/>
            <a:ext cx="299698" cy="3955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настраиваемая 40">
            <a:hlinkClick r:id="rId7" action="ppaction://hlinksldjump" highlightClick="1"/>
          </p:cNvPr>
          <p:cNvSpPr/>
          <p:nvPr/>
        </p:nvSpPr>
        <p:spPr>
          <a:xfrm>
            <a:off x="11639687" y="3815711"/>
            <a:ext cx="388607" cy="3483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правляющая кнопка: настраиваемая 41">
            <a:hlinkClick r:id="rId8" action="ppaction://hlinksldjump" highlightClick="1"/>
          </p:cNvPr>
          <p:cNvSpPr/>
          <p:nvPr/>
        </p:nvSpPr>
        <p:spPr>
          <a:xfrm>
            <a:off x="12457568" y="4011386"/>
            <a:ext cx="413882" cy="13515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rId9" action="ppaction://hlinksldjump" highlightClick="1"/>
          </p:cNvPr>
          <p:cNvSpPr/>
          <p:nvPr/>
        </p:nvSpPr>
        <p:spPr>
          <a:xfrm>
            <a:off x="13353644" y="4011385"/>
            <a:ext cx="504607" cy="1615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настраиваемая 46">
            <a:hlinkClick r:id="rId10" action="ppaction://hlinksldjump" highlightClick="1"/>
          </p:cNvPr>
          <p:cNvSpPr/>
          <p:nvPr/>
        </p:nvSpPr>
        <p:spPr>
          <a:xfrm>
            <a:off x="14401533" y="3941538"/>
            <a:ext cx="323840" cy="2153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rId11" action="ppaction://hlinksldjump" highlightClick="1"/>
          </p:cNvPr>
          <p:cNvSpPr/>
          <p:nvPr/>
        </p:nvSpPr>
        <p:spPr>
          <a:xfrm>
            <a:off x="15388334" y="3905645"/>
            <a:ext cx="290075" cy="2672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rId12" action="ppaction://hlinksldjump" highlightClick="1"/>
          </p:cNvPr>
          <p:cNvSpPr/>
          <p:nvPr/>
        </p:nvSpPr>
        <p:spPr>
          <a:xfrm>
            <a:off x="16221489" y="4015958"/>
            <a:ext cx="468981" cy="152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rId13" action="ppaction://hlinksldjump" highlightClick="1"/>
          </p:cNvPr>
          <p:cNvSpPr/>
          <p:nvPr/>
        </p:nvSpPr>
        <p:spPr>
          <a:xfrm>
            <a:off x="17208492" y="4038447"/>
            <a:ext cx="326202" cy="16456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916943" y="1082675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3166640096"/>
              </p:ext>
            </p:extLst>
          </p:nvPr>
        </p:nvGraphicFramePr>
        <p:xfrm>
          <a:off x="379108" y="7600266"/>
          <a:ext cx="19396880" cy="420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4044440984"/>
              </p:ext>
            </p:extLst>
          </p:nvPr>
        </p:nvGraphicFramePr>
        <p:xfrm>
          <a:off x="5175250" y="1844675"/>
          <a:ext cx="14928851" cy="41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3757768" y="7047767"/>
            <a:ext cx="14268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Активность пользованиями образовательными платформами пользователей</a:t>
            </a:r>
            <a:endParaRPr lang="ru-RU" sz="2800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97754260"/>
              </p:ext>
            </p:extLst>
          </p:nvPr>
        </p:nvGraphicFramePr>
        <p:xfrm>
          <a:off x="222250" y="2907057"/>
          <a:ext cx="5262426" cy="337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2896" y="2260017"/>
            <a:ext cx="47213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/>
              <a:t>Количество подключенных </a:t>
            </a:r>
            <a:endParaRPr lang="ru-RU" sz="2800" b="1" dirty="0" smtClean="0"/>
          </a:p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 smtClean="0"/>
              <a:t>пользователей</a:t>
            </a:r>
            <a:endParaRPr lang="ru-RU" sz="28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1188"/>
            <a:ext cx="2736850" cy="14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52" y="123977"/>
            <a:ext cx="4228658" cy="255578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0" y="1748362"/>
            <a:ext cx="19843254" cy="7922859"/>
            <a:chOff x="0" y="2176040"/>
            <a:chExt cx="19843254" cy="792285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8525" y="4439695"/>
              <a:ext cx="10774729" cy="5659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76040"/>
              <a:ext cx="11911903" cy="606634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911903" y="2452783"/>
            <a:ext cx="6944444" cy="1302390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 marR="187079">
              <a:lnSpc>
                <a:spcPct val="114999"/>
              </a:lnSpc>
              <a:spcBef>
                <a:spcPts val="220"/>
              </a:spcBef>
              <a:buAutoNum type="arabicPlain"/>
              <a:tabLst>
                <a:tab pos="220586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– выбрать в меню навигации иконку  доступа к сервисам системы,</a:t>
            </a:r>
          </a:p>
          <a:p>
            <a:pPr marL="27922" marR="11169">
              <a:lnSpc>
                <a:spcPct val="114999"/>
              </a:lnSpc>
              <a:buAutoNum type="arabicPlain"/>
              <a:tabLst>
                <a:tab pos="283411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– выбрать файл сервис «Библиотека»,  3 – фильтры.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9290050" y="1718682"/>
            <a:ext cx="1056536" cy="995439"/>
            <a:chOff x="9260478" y="2036824"/>
            <a:chExt cx="1056536" cy="995439"/>
          </a:xfrm>
        </p:grpSpPr>
        <p:sp>
          <p:nvSpPr>
            <p:cNvPr id="10" name="object 10"/>
            <p:cNvSpPr/>
            <p:nvPr/>
          </p:nvSpPr>
          <p:spPr>
            <a:xfrm>
              <a:off x="9260478" y="2399777"/>
              <a:ext cx="633837" cy="632486"/>
            </a:xfrm>
            <a:custGeom>
              <a:avLst/>
              <a:gdLst/>
              <a:ahLst/>
              <a:cxnLst/>
              <a:rect l="l" t="t" r="r" b="b"/>
              <a:pathLst>
                <a:path w="288289" h="287655">
                  <a:moveTo>
                    <a:pt x="257273" y="287399"/>
                  </a:moveTo>
                  <a:lnTo>
                    <a:pt x="30725" y="287399"/>
                  </a:lnTo>
                  <a:lnTo>
                    <a:pt x="18765" y="284985"/>
                  </a:lnTo>
                  <a:lnTo>
                    <a:pt x="8999" y="278400"/>
                  </a:lnTo>
                  <a:lnTo>
                    <a:pt x="2414" y="268633"/>
                  </a:lnTo>
                  <a:lnTo>
                    <a:pt x="0" y="256673"/>
                  </a:lnTo>
                  <a:lnTo>
                    <a:pt x="0" y="30725"/>
                  </a:lnTo>
                  <a:lnTo>
                    <a:pt x="2414" y="18766"/>
                  </a:lnTo>
                  <a:lnTo>
                    <a:pt x="8999" y="8999"/>
                  </a:lnTo>
                  <a:lnTo>
                    <a:pt x="18765" y="2414"/>
                  </a:lnTo>
                  <a:lnTo>
                    <a:pt x="30725" y="0"/>
                  </a:lnTo>
                  <a:lnTo>
                    <a:pt x="265422" y="0"/>
                  </a:lnTo>
                  <a:lnTo>
                    <a:pt x="273238" y="3237"/>
                  </a:lnTo>
                  <a:lnTo>
                    <a:pt x="284762" y="14761"/>
                  </a:lnTo>
                  <a:lnTo>
                    <a:pt x="287999" y="22576"/>
                  </a:lnTo>
                  <a:lnTo>
                    <a:pt x="287999" y="256673"/>
                  </a:lnTo>
                  <a:lnTo>
                    <a:pt x="285585" y="268633"/>
                  </a:lnTo>
                  <a:lnTo>
                    <a:pt x="279000" y="278400"/>
                  </a:lnTo>
                  <a:lnTo>
                    <a:pt x="269233" y="284985"/>
                  </a:lnTo>
                  <a:lnTo>
                    <a:pt x="257273" y="287399"/>
                  </a:lnTo>
                  <a:close/>
                </a:path>
              </a:pathLst>
            </a:custGeom>
            <a:solidFill>
              <a:srgbClr val="FF0000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60478" y="2399777"/>
              <a:ext cx="633837" cy="632486"/>
            </a:xfrm>
            <a:custGeom>
              <a:avLst/>
              <a:gdLst/>
              <a:ahLst/>
              <a:cxnLst/>
              <a:rect l="l" t="t" r="r" b="b"/>
              <a:pathLst>
                <a:path w="288289" h="287655">
                  <a:moveTo>
                    <a:pt x="0" y="30725"/>
                  </a:moveTo>
                  <a:lnTo>
                    <a:pt x="2414" y="18766"/>
                  </a:lnTo>
                  <a:lnTo>
                    <a:pt x="8999" y="8999"/>
                  </a:lnTo>
                  <a:lnTo>
                    <a:pt x="18765" y="2414"/>
                  </a:lnTo>
                  <a:lnTo>
                    <a:pt x="30725" y="0"/>
                  </a:lnTo>
                  <a:lnTo>
                    <a:pt x="257273" y="0"/>
                  </a:lnTo>
                  <a:lnTo>
                    <a:pt x="265422" y="0"/>
                  </a:lnTo>
                  <a:lnTo>
                    <a:pt x="273238" y="3237"/>
                  </a:lnTo>
                  <a:lnTo>
                    <a:pt x="279000" y="8999"/>
                  </a:lnTo>
                  <a:lnTo>
                    <a:pt x="284762" y="14761"/>
                  </a:lnTo>
                  <a:lnTo>
                    <a:pt x="287999" y="22576"/>
                  </a:lnTo>
                  <a:lnTo>
                    <a:pt x="287999" y="30725"/>
                  </a:lnTo>
                  <a:lnTo>
                    <a:pt x="287999" y="256673"/>
                  </a:lnTo>
                  <a:lnTo>
                    <a:pt x="285585" y="268633"/>
                  </a:lnTo>
                  <a:lnTo>
                    <a:pt x="279000" y="278400"/>
                  </a:lnTo>
                  <a:lnTo>
                    <a:pt x="269233" y="284985"/>
                  </a:lnTo>
                  <a:lnTo>
                    <a:pt x="257273" y="287399"/>
                  </a:lnTo>
                  <a:lnTo>
                    <a:pt x="30725" y="287399"/>
                  </a:lnTo>
                  <a:lnTo>
                    <a:pt x="18765" y="284985"/>
                  </a:lnTo>
                  <a:lnTo>
                    <a:pt x="8999" y="278400"/>
                  </a:lnTo>
                  <a:lnTo>
                    <a:pt x="2414" y="268633"/>
                  </a:lnTo>
                  <a:lnTo>
                    <a:pt x="0" y="256673"/>
                  </a:lnTo>
                  <a:lnTo>
                    <a:pt x="0" y="30725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87885" y="2036824"/>
              <a:ext cx="529129" cy="564072"/>
            </a:xfrm>
            <a:custGeom>
              <a:avLst/>
              <a:gdLst/>
              <a:ahLst/>
              <a:cxnLst/>
              <a:rect l="l" t="t" r="r" b="b"/>
              <a:pathLst>
                <a:path w="240664" h="256540">
                  <a:moveTo>
                    <a:pt x="120149" y="256199"/>
                  </a:moveTo>
                  <a:lnTo>
                    <a:pt x="73382" y="246133"/>
                  </a:lnTo>
                  <a:lnTo>
                    <a:pt x="35191" y="218680"/>
                  </a:lnTo>
                  <a:lnTo>
                    <a:pt x="9441" y="177962"/>
                  </a:lnTo>
                  <a:lnTo>
                    <a:pt x="0" y="128099"/>
                  </a:lnTo>
                  <a:lnTo>
                    <a:pt x="9441" y="78237"/>
                  </a:lnTo>
                  <a:lnTo>
                    <a:pt x="35191" y="37519"/>
                  </a:lnTo>
                  <a:lnTo>
                    <a:pt x="73382" y="10066"/>
                  </a:lnTo>
                  <a:lnTo>
                    <a:pt x="120149" y="0"/>
                  </a:lnTo>
                  <a:lnTo>
                    <a:pt x="143699" y="2484"/>
                  </a:lnTo>
                  <a:lnTo>
                    <a:pt x="186809" y="21522"/>
                  </a:lnTo>
                  <a:lnTo>
                    <a:pt x="220113" y="57030"/>
                  </a:lnTo>
                  <a:lnTo>
                    <a:pt x="237970" y="102992"/>
                  </a:lnTo>
                  <a:lnTo>
                    <a:pt x="240299" y="128099"/>
                  </a:lnTo>
                  <a:lnTo>
                    <a:pt x="230858" y="177962"/>
                  </a:lnTo>
                  <a:lnTo>
                    <a:pt x="205108" y="218680"/>
                  </a:lnTo>
                  <a:lnTo>
                    <a:pt x="166917" y="246133"/>
                  </a:lnTo>
                  <a:lnTo>
                    <a:pt x="120149" y="256199"/>
                  </a:lnTo>
                  <a:close/>
                </a:path>
              </a:pathLst>
            </a:custGeom>
            <a:solidFill>
              <a:srgbClr val="E7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310555" y="3736251"/>
            <a:ext cx="2858091" cy="909545"/>
            <a:chOff x="8310555" y="3736251"/>
            <a:chExt cx="2858091" cy="909545"/>
          </a:xfrm>
        </p:grpSpPr>
        <p:sp>
          <p:nvSpPr>
            <p:cNvPr id="14" name="object 14"/>
            <p:cNvSpPr/>
            <p:nvPr/>
          </p:nvSpPr>
          <p:spPr>
            <a:xfrm>
              <a:off x="8310555" y="4111048"/>
              <a:ext cx="2533955" cy="534748"/>
            </a:xfrm>
            <a:custGeom>
              <a:avLst/>
              <a:gdLst/>
              <a:ahLst/>
              <a:cxnLst/>
              <a:rect l="l" t="t" r="r" b="b"/>
              <a:pathLst>
                <a:path w="1152525" h="243205">
                  <a:moveTo>
                    <a:pt x="1126168" y="242817"/>
                  </a:moveTo>
                  <a:lnTo>
                    <a:pt x="25959" y="242817"/>
                  </a:lnTo>
                  <a:lnTo>
                    <a:pt x="15854" y="240777"/>
                  </a:lnTo>
                  <a:lnTo>
                    <a:pt x="7603" y="235214"/>
                  </a:lnTo>
                  <a:lnTo>
                    <a:pt x="2040" y="226963"/>
                  </a:lnTo>
                  <a:lnTo>
                    <a:pt x="0" y="216858"/>
                  </a:lnTo>
                  <a:lnTo>
                    <a:pt x="0" y="25959"/>
                  </a:lnTo>
                  <a:lnTo>
                    <a:pt x="2040" y="15854"/>
                  </a:lnTo>
                  <a:lnTo>
                    <a:pt x="7603" y="7603"/>
                  </a:lnTo>
                  <a:lnTo>
                    <a:pt x="15854" y="2040"/>
                  </a:lnTo>
                  <a:lnTo>
                    <a:pt x="25959" y="0"/>
                  </a:lnTo>
                  <a:lnTo>
                    <a:pt x="1133053" y="0"/>
                  </a:lnTo>
                  <a:lnTo>
                    <a:pt x="1139656" y="2734"/>
                  </a:lnTo>
                  <a:lnTo>
                    <a:pt x="1149392" y="12471"/>
                  </a:lnTo>
                  <a:lnTo>
                    <a:pt x="1152127" y="19074"/>
                  </a:lnTo>
                  <a:lnTo>
                    <a:pt x="1152127" y="216858"/>
                  </a:lnTo>
                  <a:lnTo>
                    <a:pt x="1150087" y="226963"/>
                  </a:lnTo>
                  <a:lnTo>
                    <a:pt x="1144524" y="235214"/>
                  </a:lnTo>
                  <a:lnTo>
                    <a:pt x="1136273" y="240777"/>
                  </a:lnTo>
                  <a:lnTo>
                    <a:pt x="1126168" y="242817"/>
                  </a:lnTo>
                  <a:close/>
                </a:path>
              </a:pathLst>
            </a:custGeom>
            <a:solidFill>
              <a:srgbClr val="FF0000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0555" y="4111048"/>
              <a:ext cx="2533955" cy="534748"/>
            </a:xfrm>
            <a:custGeom>
              <a:avLst/>
              <a:gdLst/>
              <a:ahLst/>
              <a:cxnLst/>
              <a:rect l="l" t="t" r="r" b="b"/>
              <a:pathLst>
                <a:path w="1152525" h="243205">
                  <a:moveTo>
                    <a:pt x="0" y="25959"/>
                  </a:moveTo>
                  <a:lnTo>
                    <a:pt x="2040" y="15854"/>
                  </a:lnTo>
                  <a:lnTo>
                    <a:pt x="7603" y="7603"/>
                  </a:lnTo>
                  <a:lnTo>
                    <a:pt x="15854" y="2040"/>
                  </a:lnTo>
                  <a:lnTo>
                    <a:pt x="25959" y="0"/>
                  </a:lnTo>
                  <a:lnTo>
                    <a:pt x="1126168" y="0"/>
                  </a:lnTo>
                  <a:lnTo>
                    <a:pt x="1133053" y="0"/>
                  </a:lnTo>
                  <a:lnTo>
                    <a:pt x="1139656" y="2734"/>
                  </a:lnTo>
                  <a:lnTo>
                    <a:pt x="1144524" y="7603"/>
                  </a:lnTo>
                  <a:lnTo>
                    <a:pt x="1149392" y="12471"/>
                  </a:lnTo>
                  <a:lnTo>
                    <a:pt x="1152127" y="19074"/>
                  </a:lnTo>
                  <a:lnTo>
                    <a:pt x="1152127" y="25959"/>
                  </a:lnTo>
                  <a:lnTo>
                    <a:pt x="1152127" y="216858"/>
                  </a:lnTo>
                  <a:lnTo>
                    <a:pt x="1150087" y="226963"/>
                  </a:lnTo>
                  <a:lnTo>
                    <a:pt x="1144524" y="235214"/>
                  </a:lnTo>
                  <a:lnTo>
                    <a:pt x="1136273" y="240777"/>
                  </a:lnTo>
                  <a:lnTo>
                    <a:pt x="1126168" y="242817"/>
                  </a:lnTo>
                  <a:lnTo>
                    <a:pt x="25959" y="242817"/>
                  </a:lnTo>
                  <a:lnTo>
                    <a:pt x="15854" y="240777"/>
                  </a:lnTo>
                  <a:lnTo>
                    <a:pt x="7603" y="235214"/>
                  </a:lnTo>
                  <a:lnTo>
                    <a:pt x="2040" y="226963"/>
                  </a:lnTo>
                  <a:lnTo>
                    <a:pt x="0" y="216858"/>
                  </a:lnTo>
                  <a:lnTo>
                    <a:pt x="0" y="25959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39517" y="3736251"/>
              <a:ext cx="529129" cy="564071"/>
            </a:xfrm>
            <a:custGeom>
              <a:avLst/>
              <a:gdLst/>
              <a:ahLst/>
              <a:cxnLst/>
              <a:rect l="l" t="t" r="r" b="b"/>
              <a:pathLst>
                <a:path w="240664" h="256539">
                  <a:moveTo>
                    <a:pt x="120149" y="256199"/>
                  </a:moveTo>
                  <a:lnTo>
                    <a:pt x="73382" y="246133"/>
                  </a:lnTo>
                  <a:lnTo>
                    <a:pt x="35191" y="218680"/>
                  </a:lnTo>
                  <a:lnTo>
                    <a:pt x="9441" y="177962"/>
                  </a:lnTo>
                  <a:lnTo>
                    <a:pt x="0" y="128099"/>
                  </a:lnTo>
                  <a:lnTo>
                    <a:pt x="9441" y="78237"/>
                  </a:lnTo>
                  <a:lnTo>
                    <a:pt x="35191" y="37519"/>
                  </a:lnTo>
                  <a:lnTo>
                    <a:pt x="73382" y="10066"/>
                  </a:lnTo>
                  <a:lnTo>
                    <a:pt x="120149" y="0"/>
                  </a:lnTo>
                  <a:lnTo>
                    <a:pt x="143699" y="2484"/>
                  </a:lnTo>
                  <a:lnTo>
                    <a:pt x="186809" y="21522"/>
                  </a:lnTo>
                  <a:lnTo>
                    <a:pt x="220113" y="57029"/>
                  </a:lnTo>
                  <a:lnTo>
                    <a:pt x="237970" y="102992"/>
                  </a:lnTo>
                  <a:lnTo>
                    <a:pt x="240299" y="128099"/>
                  </a:lnTo>
                  <a:lnTo>
                    <a:pt x="230858" y="177962"/>
                  </a:lnTo>
                  <a:lnTo>
                    <a:pt x="205108" y="218680"/>
                  </a:lnTo>
                  <a:lnTo>
                    <a:pt x="166917" y="246133"/>
                  </a:lnTo>
                  <a:lnTo>
                    <a:pt x="120149" y="256199"/>
                  </a:lnTo>
                  <a:close/>
                </a:path>
              </a:pathLst>
            </a:custGeom>
            <a:solidFill>
              <a:srgbClr val="E7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-8456" y="5510956"/>
            <a:ext cx="11810981" cy="5799390"/>
            <a:chOff x="48937" y="5263761"/>
            <a:chExt cx="11810981" cy="6045584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7" y="5263761"/>
              <a:ext cx="11810981" cy="60455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08886" y="8441027"/>
              <a:ext cx="2533954" cy="1873720"/>
            </a:xfrm>
            <a:custGeom>
              <a:avLst/>
              <a:gdLst/>
              <a:ahLst/>
              <a:cxnLst/>
              <a:rect l="l" t="t" r="r" b="b"/>
              <a:pathLst>
                <a:path w="1152525" h="852170">
                  <a:moveTo>
                    <a:pt x="1061048" y="851919"/>
                  </a:moveTo>
                  <a:lnTo>
                    <a:pt x="91078" y="851919"/>
                  </a:lnTo>
                  <a:lnTo>
                    <a:pt x="55626" y="844762"/>
                  </a:lnTo>
                  <a:lnTo>
                    <a:pt x="26676" y="825243"/>
                  </a:lnTo>
                  <a:lnTo>
                    <a:pt x="7157" y="796293"/>
                  </a:lnTo>
                  <a:lnTo>
                    <a:pt x="0" y="760841"/>
                  </a:lnTo>
                  <a:lnTo>
                    <a:pt x="0" y="91078"/>
                  </a:lnTo>
                  <a:lnTo>
                    <a:pt x="7157" y="55626"/>
                  </a:lnTo>
                  <a:lnTo>
                    <a:pt x="26676" y="26676"/>
                  </a:lnTo>
                  <a:lnTo>
                    <a:pt x="55626" y="7157"/>
                  </a:lnTo>
                  <a:lnTo>
                    <a:pt x="91078" y="0"/>
                  </a:lnTo>
                  <a:lnTo>
                    <a:pt x="1061048" y="0"/>
                  </a:lnTo>
                  <a:lnTo>
                    <a:pt x="1111579" y="15302"/>
                  </a:lnTo>
                  <a:lnTo>
                    <a:pt x="1145195" y="56224"/>
                  </a:lnTo>
                  <a:lnTo>
                    <a:pt x="1152127" y="91078"/>
                  </a:lnTo>
                  <a:lnTo>
                    <a:pt x="1152127" y="760841"/>
                  </a:lnTo>
                  <a:lnTo>
                    <a:pt x="1144970" y="796293"/>
                  </a:lnTo>
                  <a:lnTo>
                    <a:pt x="1125451" y="825243"/>
                  </a:lnTo>
                  <a:lnTo>
                    <a:pt x="1096501" y="844762"/>
                  </a:lnTo>
                  <a:lnTo>
                    <a:pt x="1061048" y="851919"/>
                  </a:lnTo>
                  <a:close/>
                </a:path>
              </a:pathLst>
            </a:custGeom>
            <a:solidFill>
              <a:srgbClr val="FF0000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08886" y="8441027"/>
              <a:ext cx="2533954" cy="1873720"/>
            </a:xfrm>
            <a:custGeom>
              <a:avLst/>
              <a:gdLst/>
              <a:ahLst/>
              <a:cxnLst/>
              <a:rect l="l" t="t" r="r" b="b"/>
              <a:pathLst>
                <a:path w="1152525" h="852170">
                  <a:moveTo>
                    <a:pt x="0" y="91078"/>
                  </a:moveTo>
                  <a:lnTo>
                    <a:pt x="7157" y="55626"/>
                  </a:lnTo>
                  <a:lnTo>
                    <a:pt x="26676" y="26676"/>
                  </a:lnTo>
                  <a:lnTo>
                    <a:pt x="55626" y="7157"/>
                  </a:lnTo>
                  <a:lnTo>
                    <a:pt x="91078" y="0"/>
                  </a:lnTo>
                  <a:lnTo>
                    <a:pt x="1061048" y="0"/>
                  </a:lnTo>
                  <a:lnTo>
                    <a:pt x="1111579" y="15302"/>
                  </a:lnTo>
                  <a:lnTo>
                    <a:pt x="1145195" y="56224"/>
                  </a:lnTo>
                  <a:lnTo>
                    <a:pt x="1152127" y="91078"/>
                  </a:lnTo>
                  <a:lnTo>
                    <a:pt x="1152127" y="760841"/>
                  </a:lnTo>
                  <a:lnTo>
                    <a:pt x="1144970" y="796293"/>
                  </a:lnTo>
                  <a:lnTo>
                    <a:pt x="1125451" y="825243"/>
                  </a:lnTo>
                  <a:lnTo>
                    <a:pt x="1096501" y="844762"/>
                  </a:lnTo>
                  <a:lnTo>
                    <a:pt x="1061048" y="851919"/>
                  </a:lnTo>
                  <a:lnTo>
                    <a:pt x="91078" y="851919"/>
                  </a:lnTo>
                  <a:lnTo>
                    <a:pt x="55626" y="844762"/>
                  </a:lnTo>
                  <a:lnTo>
                    <a:pt x="26676" y="825243"/>
                  </a:lnTo>
                  <a:lnTo>
                    <a:pt x="7157" y="796293"/>
                  </a:lnTo>
                  <a:lnTo>
                    <a:pt x="0" y="760841"/>
                  </a:lnTo>
                  <a:lnTo>
                    <a:pt x="0" y="91078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08886" y="7664369"/>
              <a:ext cx="2533954" cy="534749"/>
            </a:xfrm>
            <a:custGeom>
              <a:avLst/>
              <a:gdLst/>
              <a:ahLst/>
              <a:cxnLst/>
              <a:rect l="l" t="t" r="r" b="b"/>
              <a:pathLst>
                <a:path w="1152525" h="243204">
                  <a:moveTo>
                    <a:pt x="1126168" y="242817"/>
                  </a:moveTo>
                  <a:lnTo>
                    <a:pt x="25959" y="242817"/>
                  </a:lnTo>
                  <a:lnTo>
                    <a:pt x="15855" y="240777"/>
                  </a:lnTo>
                  <a:lnTo>
                    <a:pt x="7603" y="235214"/>
                  </a:lnTo>
                  <a:lnTo>
                    <a:pt x="2040" y="226963"/>
                  </a:lnTo>
                  <a:lnTo>
                    <a:pt x="0" y="216858"/>
                  </a:lnTo>
                  <a:lnTo>
                    <a:pt x="0" y="25959"/>
                  </a:lnTo>
                  <a:lnTo>
                    <a:pt x="2040" y="15855"/>
                  </a:lnTo>
                  <a:lnTo>
                    <a:pt x="7603" y="7603"/>
                  </a:lnTo>
                  <a:lnTo>
                    <a:pt x="15855" y="2040"/>
                  </a:lnTo>
                  <a:lnTo>
                    <a:pt x="25959" y="0"/>
                  </a:lnTo>
                  <a:lnTo>
                    <a:pt x="1133053" y="0"/>
                  </a:lnTo>
                  <a:lnTo>
                    <a:pt x="1139656" y="2734"/>
                  </a:lnTo>
                  <a:lnTo>
                    <a:pt x="1149392" y="12471"/>
                  </a:lnTo>
                  <a:lnTo>
                    <a:pt x="1152127" y="19074"/>
                  </a:lnTo>
                  <a:lnTo>
                    <a:pt x="1152127" y="216858"/>
                  </a:lnTo>
                  <a:lnTo>
                    <a:pt x="1150087" y="226963"/>
                  </a:lnTo>
                  <a:lnTo>
                    <a:pt x="1144524" y="235214"/>
                  </a:lnTo>
                  <a:lnTo>
                    <a:pt x="1136272" y="240777"/>
                  </a:lnTo>
                  <a:lnTo>
                    <a:pt x="1126168" y="242817"/>
                  </a:lnTo>
                  <a:close/>
                </a:path>
              </a:pathLst>
            </a:custGeom>
            <a:solidFill>
              <a:srgbClr val="FF0000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08886" y="7664369"/>
              <a:ext cx="2533954" cy="534749"/>
            </a:xfrm>
            <a:custGeom>
              <a:avLst/>
              <a:gdLst/>
              <a:ahLst/>
              <a:cxnLst/>
              <a:rect l="l" t="t" r="r" b="b"/>
              <a:pathLst>
                <a:path w="1152525" h="243204">
                  <a:moveTo>
                    <a:pt x="0" y="25959"/>
                  </a:moveTo>
                  <a:lnTo>
                    <a:pt x="2040" y="15855"/>
                  </a:lnTo>
                  <a:lnTo>
                    <a:pt x="7603" y="7603"/>
                  </a:lnTo>
                  <a:lnTo>
                    <a:pt x="15855" y="2040"/>
                  </a:lnTo>
                  <a:lnTo>
                    <a:pt x="25959" y="0"/>
                  </a:lnTo>
                  <a:lnTo>
                    <a:pt x="1126168" y="0"/>
                  </a:lnTo>
                  <a:lnTo>
                    <a:pt x="1133053" y="0"/>
                  </a:lnTo>
                  <a:lnTo>
                    <a:pt x="1139656" y="2734"/>
                  </a:lnTo>
                  <a:lnTo>
                    <a:pt x="1144524" y="7603"/>
                  </a:lnTo>
                  <a:lnTo>
                    <a:pt x="1149392" y="12471"/>
                  </a:lnTo>
                  <a:lnTo>
                    <a:pt x="1152127" y="19074"/>
                  </a:lnTo>
                  <a:lnTo>
                    <a:pt x="1152127" y="25959"/>
                  </a:lnTo>
                  <a:lnTo>
                    <a:pt x="1152127" y="216858"/>
                  </a:lnTo>
                  <a:lnTo>
                    <a:pt x="1150087" y="226963"/>
                  </a:lnTo>
                  <a:lnTo>
                    <a:pt x="1144524" y="235214"/>
                  </a:lnTo>
                  <a:lnTo>
                    <a:pt x="1136272" y="240777"/>
                  </a:lnTo>
                  <a:lnTo>
                    <a:pt x="1126168" y="242817"/>
                  </a:lnTo>
                  <a:lnTo>
                    <a:pt x="25959" y="242817"/>
                  </a:lnTo>
                  <a:lnTo>
                    <a:pt x="15855" y="240777"/>
                  </a:lnTo>
                  <a:lnTo>
                    <a:pt x="7603" y="235214"/>
                  </a:lnTo>
                  <a:lnTo>
                    <a:pt x="2040" y="226963"/>
                  </a:lnTo>
                  <a:lnTo>
                    <a:pt x="0" y="216858"/>
                  </a:lnTo>
                  <a:lnTo>
                    <a:pt x="0" y="25959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45542" y="5310162"/>
              <a:ext cx="3424678" cy="661806"/>
            </a:xfrm>
            <a:custGeom>
              <a:avLst/>
              <a:gdLst/>
              <a:ahLst/>
              <a:cxnLst/>
              <a:rect l="l" t="t" r="r" b="b"/>
              <a:pathLst>
                <a:path w="1557655" h="300989">
                  <a:moveTo>
                    <a:pt x="1524980" y="300699"/>
                  </a:moveTo>
                  <a:lnTo>
                    <a:pt x="32147" y="300699"/>
                  </a:lnTo>
                  <a:lnTo>
                    <a:pt x="19634" y="298173"/>
                  </a:lnTo>
                  <a:lnTo>
                    <a:pt x="9415" y="291284"/>
                  </a:lnTo>
                  <a:lnTo>
                    <a:pt x="2526" y="281065"/>
                  </a:lnTo>
                  <a:lnTo>
                    <a:pt x="0" y="268552"/>
                  </a:lnTo>
                  <a:lnTo>
                    <a:pt x="0" y="32147"/>
                  </a:lnTo>
                  <a:lnTo>
                    <a:pt x="2526" y="19634"/>
                  </a:lnTo>
                  <a:lnTo>
                    <a:pt x="9415" y="9415"/>
                  </a:lnTo>
                  <a:lnTo>
                    <a:pt x="19634" y="2526"/>
                  </a:lnTo>
                  <a:lnTo>
                    <a:pt x="32147" y="0"/>
                  </a:lnTo>
                  <a:lnTo>
                    <a:pt x="1533506" y="0"/>
                  </a:lnTo>
                  <a:lnTo>
                    <a:pt x="1541683" y="3386"/>
                  </a:lnTo>
                  <a:lnTo>
                    <a:pt x="1553740" y="15444"/>
                  </a:lnTo>
                  <a:lnTo>
                    <a:pt x="1557127" y="23621"/>
                  </a:lnTo>
                  <a:lnTo>
                    <a:pt x="1557127" y="268552"/>
                  </a:lnTo>
                  <a:lnTo>
                    <a:pt x="1554601" y="281065"/>
                  </a:lnTo>
                  <a:lnTo>
                    <a:pt x="1547712" y="291284"/>
                  </a:lnTo>
                  <a:lnTo>
                    <a:pt x="1537493" y="298173"/>
                  </a:lnTo>
                  <a:lnTo>
                    <a:pt x="1524980" y="300699"/>
                  </a:lnTo>
                  <a:close/>
                </a:path>
              </a:pathLst>
            </a:custGeom>
            <a:solidFill>
              <a:srgbClr val="FF0000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45542" y="5310162"/>
              <a:ext cx="3424678" cy="661806"/>
            </a:xfrm>
            <a:custGeom>
              <a:avLst/>
              <a:gdLst/>
              <a:ahLst/>
              <a:cxnLst/>
              <a:rect l="l" t="t" r="r" b="b"/>
              <a:pathLst>
                <a:path w="1557655" h="300989">
                  <a:moveTo>
                    <a:pt x="0" y="32147"/>
                  </a:moveTo>
                  <a:lnTo>
                    <a:pt x="2526" y="19634"/>
                  </a:lnTo>
                  <a:lnTo>
                    <a:pt x="9415" y="9415"/>
                  </a:lnTo>
                  <a:lnTo>
                    <a:pt x="19634" y="2526"/>
                  </a:lnTo>
                  <a:lnTo>
                    <a:pt x="32147" y="0"/>
                  </a:lnTo>
                  <a:lnTo>
                    <a:pt x="1524980" y="0"/>
                  </a:lnTo>
                  <a:lnTo>
                    <a:pt x="1533506" y="0"/>
                  </a:lnTo>
                  <a:lnTo>
                    <a:pt x="1541683" y="3386"/>
                  </a:lnTo>
                  <a:lnTo>
                    <a:pt x="1547712" y="9415"/>
                  </a:lnTo>
                  <a:lnTo>
                    <a:pt x="1553740" y="15444"/>
                  </a:lnTo>
                  <a:lnTo>
                    <a:pt x="1557127" y="23621"/>
                  </a:lnTo>
                  <a:lnTo>
                    <a:pt x="1557127" y="32147"/>
                  </a:lnTo>
                  <a:lnTo>
                    <a:pt x="1557127" y="268552"/>
                  </a:lnTo>
                  <a:lnTo>
                    <a:pt x="1554601" y="281065"/>
                  </a:lnTo>
                  <a:lnTo>
                    <a:pt x="1547712" y="291284"/>
                  </a:lnTo>
                  <a:lnTo>
                    <a:pt x="1537493" y="298173"/>
                  </a:lnTo>
                  <a:lnTo>
                    <a:pt x="1524980" y="300699"/>
                  </a:lnTo>
                  <a:lnTo>
                    <a:pt x="32147" y="300699"/>
                  </a:lnTo>
                  <a:lnTo>
                    <a:pt x="19634" y="298173"/>
                  </a:lnTo>
                  <a:lnTo>
                    <a:pt x="9415" y="291284"/>
                  </a:lnTo>
                  <a:lnTo>
                    <a:pt x="2526" y="281065"/>
                  </a:lnTo>
                  <a:lnTo>
                    <a:pt x="0" y="268552"/>
                  </a:lnTo>
                  <a:lnTo>
                    <a:pt x="0" y="32147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65277" y="7397150"/>
              <a:ext cx="529129" cy="1471612"/>
            </a:xfrm>
            <a:custGeom>
              <a:avLst/>
              <a:gdLst/>
              <a:ahLst/>
              <a:cxnLst/>
              <a:rect l="l" t="t" r="r" b="b"/>
              <a:pathLst>
                <a:path w="240664" h="669289">
                  <a:moveTo>
                    <a:pt x="240309" y="541147"/>
                  </a:moveTo>
                  <a:lnTo>
                    <a:pt x="231152" y="492125"/>
                  </a:lnTo>
                  <a:lnTo>
                    <a:pt x="205117" y="450570"/>
                  </a:lnTo>
                  <a:lnTo>
                    <a:pt x="166128" y="422795"/>
                  </a:lnTo>
                  <a:lnTo>
                    <a:pt x="120154" y="413054"/>
                  </a:lnTo>
                  <a:lnTo>
                    <a:pt x="73380" y="423113"/>
                  </a:lnTo>
                  <a:lnTo>
                    <a:pt x="35191" y="450570"/>
                  </a:lnTo>
                  <a:lnTo>
                    <a:pt x="9448" y="491286"/>
                  </a:lnTo>
                  <a:lnTo>
                    <a:pt x="0" y="541147"/>
                  </a:lnTo>
                  <a:lnTo>
                    <a:pt x="9448" y="591007"/>
                  </a:lnTo>
                  <a:lnTo>
                    <a:pt x="35191" y="631736"/>
                  </a:lnTo>
                  <a:lnTo>
                    <a:pt x="73380" y="659180"/>
                  </a:lnTo>
                  <a:lnTo>
                    <a:pt x="120154" y="669251"/>
                  </a:lnTo>
                  <a:lnTo>
                    <a:pt x="166916" y="659180"/>
                  </a:lnTo>
                  <a:lnTo>
                    <a:pt x="205117" y="631736"/>
                  </a:lnTo>
                  <a:lnTo>
                    <a:pt x="230860" y="591007"/>
                  </a:lnTo>
                  <a:lnTo>
                    <a:pt x="240309" y="541147"/>
                  </a:lnTo>
                  <a:close/>
                </a:path>
                <a:path w="240664" h="669289">
                  <a:moveTo>
                    <a:pt x="240309" y="128104"/>
                  </a:moveTo>
                  <a:lnTo>
                    <a:pt x="231152" y="79082"/>
                  </a:lnTo>
                  <a:lnTo>
                    <a:pt x="205117" y="37515"/>
                  </a:lnTo>
                  <a:lnTo>
                    <a:pt x="166128" y="9753"/>
                  </a:lnTo>
                  <a:lnTo>
                    <a:pt x="120154" y="0"/>
                  </a:lnTo>
                  <a:lnTo>
                    <a:pt x="73380" y="10071"/>
                  </a:lnTo>
                  <a:lnTo>
                    <a:pt x="35191" y="37515"/>
                  </a:lnTo>
                  <a:lnTo>
                    <a:pt x="9448" y="78244"/>
                  </a:lnTo>
                  <a:lnTo>
                    <a:pt x="0" y="128104"/>
                  </a:lnTo>
                  <a:lnTo>
                    <a:pt x="9448" y="177965"/>
                  </a:lnTo>
                  <a:lnTo>
                    <a:pt x="35191" y="218681"/>
                  </a:lnTo>
                  <a:lnTo>
                    <a:pt x="73380" y="246138"/>
                  </a:lnTo>
                  <a:lnTo>
                    <a:pt x="120154" y="256197"/>
                  </a:lnTo>
                  <a:lnTo>
                    <a:pt x="166916" y="246138"/>
                  </a:lnTo>
                  <a:lnTo>
                    <a:pt x="205117" y="218681"/>
                  </a:lnTo>
                  <a:lnTo>
                    <a:pt x="230860" y="177965"/>
                  </a:lnTo>
                  <a:lnTo>
                    <a:pt x="240309" y="128104"/>
                  </a:lnTo>
                  <a:close/>
                </a:path>
              </a:pathLst>
            </a:custGeom>
            <a:solidFill>
              <a:srgbClr val="E7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7297202" y="4197882"/>
            <a:ext cx="2715965" cy="5392743"/>
            <a:chOff x="17297202" y="4197882"/>
            <a:chExt cx="2715965" cy="5392743"/>
          </a:xfrm>
        </p:grpSpPr>
        <p:sp>
          <p:nvSpPr>
            <p:cNvPr id="27" name="object 27"/>
            <p:cNvSpPr/>
            <p:nvPr/>
          </p:nvSpPr>
          <p:spPr>
            <a:xfrm>
              <a:off x="17297202" y="4489891"/>
              <a:ext cx="2533955" cy="2274436"/>
            </a:xfrm>
            <a:custGeom>
              <a:avLst/>
              <a:gdLst/>
              <a:ahLst/>
              <a:cxnLst/>
              <a:rect l="l" t="t" r="r" b="b"/>
              <a:pathLst>
                <a:path w="1152525" h="1034414">
                  <a:moveTo>
                    <a:pt x="1041603" y="1033799"/>
                  </a:moveTo>
                  <a:lnTo>
                    <a:pt x="110523" y="1033799"/>
                  </a:lnTo>
                  <a:lnTo>
                    <a:pt x="67502" y="1025114"/>
                  </a:lnTo>
                  <a:lnTo>
                    <a:pt x="32371" y="1001428"/>
                  </a:lnTo>
                  <a:lnTo>
                    <a:pt x="8685" y="966297"/>
                  </a:lnTo>
                  <a:lnTo>
                    <a:pt x="0" y="923276"/>
                  </a:lnTo>
                  <a:lnTo>
                    <a:pt x="0" y="110523"/>
                  </a:lnTo>
                  <a:lnTo>
                    <a:pt x="8685" y="67502"/>
                  </a:lnTo>
                  <a:lnTo>
                    <a:pt x="32371" y="32371"/>
                  </a:lnTo>
                  <a:lnTo>
                    <a:pt x="67502" y="8685"/>
                  </a:lnTo>
                  <a:lnTo>
                    <a:pt x="110523" y="0"/>
                  </a:lnTo>
                  <a:lnTo>
                    <a:pt x="1041603" y="0"/>
                  </a:lnTo>
                  <a:lnTo>
                    <a:pt x="1083899" y="8413"/>
                  </a:lnTo>
                  <a:lnTo>
                    <a:pt x="1119756" y="32371"/>
                  </a:lnTo>
                  <a:lnTo>
                    <a:pt x="1143715" y="68227"/>
                  </a:lnTo>
                  <a:lnTo>
                    <a:pt x="1152128" y="110523"/>
                  </a:lnTo>
                  <a:lnTo>
                    <a:pt x="1152128" y="923276"/>
                  </a:lnTo>
                  <a:lnTo>
                    <a:pt x="1143442" y="966297"/>
                  </a:lnTo>
                  <a:lnTo>
                    <a:pt x="1119756" y="1001428"/>
                  </a:lnTo>
                  <a:lnTo>
                    <a:pt x="1084624" y="1025114"/>
                  </a:lnTo>
                  <a:lnTo>
                    <a:pt x="1041603" y="1033799"/>
                  </a:lnTo>
                  <a:close/>
                </a:path>
              </a:pathLst>
            </a:custGeom>
            <a:solidFill>
              <a:srgbClr val="FF0000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97202" y="4489891"/>
              <a:ext cx="2533955" cy="2274436"/>
            </a:xfrm>
            <a:custGeom>
              <a:avLst/>
              <a:gdLst/>
              <a:ahLst/>
              <a:cxnLst/>
              <a:rect l="l" t="t" r="r" b="b"/>
              <a:pathLst>
                <a:path w="1152525" h="1034414">
                  <a:moveTo>
                    <a:pt x="0" y="110523"/>
                  </a:moveTo>
                  <a:lnTo>
                    <a:pt x="8685" y="67502"/>
                  </a:lnTo>
                  <a:lnTo>
                    <a:pt x="32371" y="32371"/>
                  </a:lnTo>
                  <a:lnTo>
                    <a:pt x="67502" y="8685"/>
                  </a:lnTo>
                  <a:lnTo>
                    <a:pt x="110523" y="0"/>
                  </a:lnTo>
                  <a:lnTo>
                    <a:pt x="1041603" y="0"/>
                  </a:lnTo>
                  <a:lnTo>
                    <a:pt x="1083899" y="8413"/>
                  </a:lnTo>
                  <a:lnTo>
                    <a:pt x="1119756" y="32371"/>
                  </a:lnTo>
                  <a:lnTo>
                    <a:pt x="1143715" y="68227"/>
                  </a:lnTo>
                  <a:lnTo>
                    <a:pt x="1152128" y="110523"/>
                  </a:lnTo>
                  <a:lnTo>
                    <a:pt x="1152128" y="923276"/>
                  </a:lnTo>
                  <a:lnTo>
                    <a:pt x="1143442" y="966297"/>
                  </a:lnTo>
                  <a:lnTo>
                    <a:pt x="1119756" y="1001428"/>
                  </a:lnTo>
                  <a:lnTo>
                    <a:pt x="1084624" y="1025114"/>
                  </a:lnTo>
                  <a:lnTo>
                    <a:pt x="1041603" y="1033799"/>
                  </a:lnTo>
                  <a:lnTo>
                    <a:pt x="110523" y="1033799"/>
                  </a:lnTo>
                  <a:lnTo>
                    <a:pt x="67502" y="1025114"/>
                  </a:lnTo>
                  <a:lnTo>
                    <a:pt x="32371" y="1001428"/>
                  </a:lnTo>
                  <a:lnTo>
                    <a:pt x="8685" y="966297"/>
                  </a:lnTo>
                  <a:lnTo>
                    <a:pt x="0" y="923276"/>
                  </a:lnTo>
                  <a:lnTo>
                    <a:pt x="0" y="110523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97204" y="6813551"/>
              <a:ext cx="2533955" cy="2777074"/>
            </a:xfrm>
            <a:custGeom>
              <a:avLst/>
              <a:gdLst/>
              <a:ahLst/>
              <a:cxnLst/>
              <a:rect l="l" t="t" r="r" b="b"/>
              <a:pathLst>
                <a:path w="1152525" h="1263014">
                  <a:moveTo>
                    <a:pt x="1028839" y="1262399"/>
                  </a:moveTo>
                  <a:lnTo>
                    <a:pt x="123160" y="1262399"/>
                  </a:lnTo>
                  <a:lnTo>
                    <a:pt x="75220" y="1252721"/>
                  </a:lnTo>
                  <a:lnTo>
                    <a:pt x="36072" y="1226327"/>
                  </a:lnTo>
                  <a:lnTo>
                    <a:pt x="9678" y="1187179"/>
                  </a:lnTo>
                  <a:lnTo>
                    <a:pt x="0" y="1139239"/>
                  </a:lnTo>
                  <a:lnTo>
                    <a:pt x="0" y="123160"/>
                  </a:lnTo>
                  <a:lnTo>
                    <a:pt x="9678" y="75220"/>
                  </a:lnTo>
                  <a:lnTo>
                    <a:pt x="36072" y="36072"/>
                  </a:lnTo>
                  <a:lnTo>
                    <a:pt x="75220" y="9678"/>
                  </a:lnTo>
                  <a:lnTo>
                    <a:pt x="123160" y="0"/>
                  </a:lnTo>
                  <a:lnTo>
                    <a:pt x="1028839" y="0"/>
                  </a:lnTo>
                  <a:lnTo>
                    <a:pt x="1075971" y="9375"/>
                  </a:lnTo>
                  <a:lnTo>
                    <a:pt x="1115927" y="36072"/>
                  </a:lnTo>
                  <a:lnTo>
                    <a:pt x="1142625" y="76028"/>
                  </a:lnTo>
                  <a:lnTo>
                    <a:pt x="1151999" y="123160"/>
                  </a:lnTo>
                  <a:lnTo>
                    <a:pt x="1151999" y="1139239"/>
                  </a:lnTo>
                  <a:lnTo>
                    <a:pt x="1142321" y="1187179"/>
                  </a:lnTo>
                  <a:lnTo>
                    <a:pt x="1115927" y="1226327"/>
                  </a:lnTo>
                  <a:lnTo>
                    <a:pt x="1076779" y="1252721"/>
                  </a:lnTo>
                  <a:lnTo>
                    <a:pt x="1028839" y="1262399"/>
                  </a:lnTo>
                  <a:close/>
                </a:path>
              </a:pathLst>
            </a:custGeom>
            <a:solidFill>
              <a:srgbClr val="FF0000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97204" y="6813551"/>
              <a:ext cx="2533955" cy="2777074"/>
            </a:xfrm>
            <a:custGeom>
              <a:avLst/>
              <a:gdLst/>
              <a:ahLst/>
              <a:cxnLst/>
              <a:rect l="l" t="t" r="r" b="b"/>
              <a:pathLst>
                <a:path w="1152525" h="1263014">
                  <a:moveTo>
                    <a:pt x="0" y="123160"/>
                  </a:moveTo>
                  <a:lnTo>
                    <a:pt x="9678" y="75220"/>
                  </a:lnTo>
                  <a:lnTo>
                    <a:pt x="36072" y="36072"/>
                  </a:lnTo>
                  <a:lnTo>
                    <a:pt x="75220" y="9678"/>
                  </a:lnTo>
                  <a:lnTo>
                    <a:pt x="123160" y="0"/>
                  </a:lnTo>
                  <a:lnTo>
                    <a:pt x="1028839" y="0"/>
                  </a:lnTo>
                  <a:lnTo>
                    <a:pt x="1075971" y="9375"/>
                  </a:lnTo>
                  <a:lnTo>
                    <a:pt x="1115927" y="36072"/>
                  </a:lnTo>
                  <a:lnTo>
                    <a:pt x="1142625" y="76028"/>
                  </a:lnTo>
                  <a:lnTo>
                    <a:pt x="1151999" y="123160"/>
                  </a:lnTo>
                  <a:lnTo>
                    <a:pt x="1151999" y="1139239"/>
                  </a:lnTo>
                  <a:lnTo>
                    <a:pt x="1142321" y="1187179"/>
                  </a:lnTo>
                  <a:lnTo>
                    <a:pt x="1115927" y="1226327"/>
                  </a:lnTo>
                  <a:lnTo>
                    <a:pt x="1076779" y="1252721"/>
                  </a:lnTo>
                  <a:lnTo>
                    <a:pt x="1028839" y="1262399"/>
                  </a:lnTo>
                  <a:lnTo>
                    <a:pt x="123160" y="1262399"/>
                  </a:lnTo>
                  <a:lnTo>
                    <a:pt x="75220" y="1252721"/>
                  </a:lnTo>
                  <a:lnTo>
                    <a:pt x="36072" y="1226327"/>
                  </a:lnTo>
                  <a:lnTo>
                    <a:pt x="9678" y="1187179"/>
                  </a:lnTo>
                  <a:lnTo>
                    <a:pt x="0" y="1139239"/>
                  </a:lnTo>
                  <a:lnTo>
                    <a:pt x="0" y="123160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484038" y="4197882"/>
              <a:ext cx="529129" cy="564071"/>
            </a:xfrm>
            <a:custGeom>
              <a:avLst/>
              <a:gdLst/>
              <a:ahLst/>
              <a:cxnLst/>
              <a:rect l="l" t="t" r="r" b="b"/>
              <a:pathLst>
                <a:path w="240665" h="256539">
                  <a:moveTo>
                    <a:pt x="120149" y="256199"/>
                  </a:moveTo>
                  <a:lnTo>
                    <a:pt x="73382" y="246133"/>
                  </a:lnTo>
                  <a:lnTo>
                    <a:pt x="35191" y="218680"/>
                  </a:lnTo>
                  <a:lnTo>
                    <a:pt x="9441" y="177962"/>
                  </a:lnTo>
                  <a:lnTo>
                    <a:pt x="0" y="128099"/>
                  </a:lnTo>
                  <a:lnTo>
                    <a:pt x="9441" y="78237"/>
                  </a:lnTo>
                  <a:lnTo>
                    <a:pt x="35191" y="37519"/>
                  </a:lnTo>
                  <a:lnTo>
                    <a:pt x="73382" y="10066"/>
                  </a:lnTo>
                  <a:lnTo>
                    <a:pt x="120149" y="0"/>
                  </a:lnTo>
                  <a:lnTo>
                    <a:pt x="143699" y="2484"/>
                  </a:lnTo>
                  <a:lnTo>
                    <a:pt x="186809" y="21522"/>
                  </a:lnTo>
                  <a:lnTo>
                    <a:pt x="220113" y="57029"/>
                  </a:lnTo>
                  <a:lnTo>
                    <a:pt x="237970" y="102992"/>
                  </a:lnTo>
                  <a:lnTo>
                    <a:pt x="240299" y="128099"/>
                  </a:lnTo>
                  <a:lnTo>
                    <a:pt x="230858" y="177962"/>
                  </a:lnTo>
                  <a:lnTo>
                    <a:pt x="205108" y="218680"/>
                  </a:lnTo>
                  <a:lnTo>
                    <a:pt x="166917" y="246133"/>
                  </a:lnTo>
                  <a:lnTo>
                    <a:pt x="120149" y="256199"/>
                  </a:lnTo>
                  <a:close/>
                </a:path>
              </a:pathLst>
            </a:custGeom>
            <a:solidFill>
              <a:srgbClr val="E7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980695" y="1810169"/>
            <a:ext cx="202651" cy="305194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>
              <a:spcBef>
                <a:spcPts val="220"/>
              </a:spcBef>
            </a:pP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13705" y="3847015"/>
            <a:ext cx="180099" cy="305194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>
              <a:spcBef>
                <a:spcPts val="220"/>
              </a:spcBef>
            </a:pP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39483" y="7507905"/>
            <a:ext cx="180099" cy="1256736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>
              <a:spcBef>
                <a:spcPts val="220"/>
              </a:spcBef>
            </a:pP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spcBef>
                <a:spcPts val="110"/>
              </a:spcBef>
            </a:pPr>
            <a:endParaRPr sz="2300">
              <a:latin typeface="Arial MT"/>
              <a:cs typeface="Arial MT"/>
            </a:endParaRPr>
          </a:p>
          <a:p>
            <a:pPr marL="27922"/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658223" y="4308646"/>
            <a:ext cx="180099" cy="305194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>
              <a:spcBef>
                <a:spcPts val="220"/>
              </a:spcBef>
            </a:pP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484035" y="6671382"/>
            <a:ext cx="529129" cy="564071"/>
          </a:xfrm>
          <a:custGeom>
            <a:avLst/>
            <a:gdLst/>
            <a:ahLst/>
            <a:cxnLst/>
            <a:rect l="l" t="t" r="r" b="b"/>
            <a:pathLst>
              <a:path w="240665" h="256539">
                <a:moveTo>
                  <a:pt x="120149" y="256199"/>
                </a:moveTo>
                <a:lnTo>
                  <a:pt x="73382" y="246133"/>
                </a:lnTo>
                <a:lnTo>
                  <a:pt x="35191" y="218680"/>
                </a:lnTo>
                <a:lnTo>
                  <a:pt x="9441" y="177962"/>
                </a:lnTo>
                <a:lnTo>
                  <a:pt x="0" y="128099"/>
                </a:lnTo>
                <a:lnTo>
                  <a:pt x="9441" y="78237"/>
                </a:lnTo>
                <a:lnTo>
                  <a:pt x="35191" y="37519"/>
                </a:lnTo>
                <a:lnTo>
                  <a:pt x="73382" y="10066"/>
                </a:lnTo>
                <a:lnTo>
                  <a:pt x="120149" y="0"/>
                </a:lnTo>
                <a:lnTo>
                  <a:pt x="143699" y="2484"/>
                </a:lnTo>
                <a:lnTo>
                  <a:pt x="186809" y="21522"/>
                </a:lnTo>
                <a:lnTo>
                  <a:pt x="220113" y="57029"/>
                </a:lnTo>
                <a:lnTo>
                  <a:pt x="237970" y="102992"/>
                </a:lnTo>
                <a:lnTo>
                  <a:pt x="240299" y="128099"/>
                </a:lnTo>
                <a:lnTo>
                  <a:pt x="230858" y="177962"/>
                </a:lnTo>
                <a:lnTo>
                  <a:pt x="205108" y="218680"/>
                </a:lnTo>
                <a:lnTo>
                  <a:pt x="166917" y="246133"/>
                </a:lnTo>
                <a:lnTo>
                  <a:pt x="120149" y="256199"/>
                </a:lnTo>
                <a:close/>
              </a:path>
            </a:pathLst>
          </a:custGeom>
          <a:solidFill>
            <a:srgbClr val="E75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658223" y="6782147"/>
            <a:ext cx="180099" cy="305194"/>
          </a:xfrm>
          <a:prstGeom prst="rect">
            <a:avLst/>
          </a:prstGeom>
        </p:spPr>
        <p:txBody>
          <a:bodyPr vert="horz" wrap="square" lIns="0" tIns="27922" rIns="0" bIns="0" rtlCol="0">
            <a:spAutoFit/>
          </a:bodyPr>
          <a:lstStyle/>
          <a:p>
            <a:pPr marL="27922">
              <a:spcBef>
                <a:spcPts val="220"/>
              </a:spcBef>
            </a:pP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>
              <a:latin typeface="Arial MT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767">
              <a:lnSpc>
                <a:spcPts val="2517"/>
              </a:lnSpc>
            </a:pPr>
            <a:fld id="{81D60167-4931-47E6-BA6A-407CBD079E47}" type="slidenum">
              <a:rPr dirty="0"/>
              <a:pPr marL="83767">
                <a:lnSpc>
                  <a:spcPts val="2517"/>
                </a:lnSpc>
              </a:pPr>
              <a:t>9</a:t>
            </a:fld>
            <a:endParaRPr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7" y="47740"/>
            <a:ext cx="2947991" cy="1576833"/>
          </a:xfrm>
          <a:prstGeom prst="rect">
            <a:avLst/>
          </a:prstGeom>
        </p:spPr>
      </p:pic>
      <p:sp>
        <p:nvSpPr>
          <p:cNvPr id="45" name="object 3"/>
          <p:cNvSpPr txBox="1">
            <a:spLocks/>
          </p:cNvSpPr>
          <p:nvPr/>
        </p:nvSpPr>
        <p:spPr>
          <a:xfrm>
            <a:off x="6165850" y="289180"/>
            <a:ext cx="15007002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«Библиотека ЦОК»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08" y="999091"/>
            <a:ext cx="986099" cy="69720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601108" y="920763"/>
            <a:ext cx="13306597" cy="58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1865" marR="5033645">
              <a:lnSpc>
                <a:spcPct val="2100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 тематический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911903" y="1640077"/>
            <a:ext cx="397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обновленному ФГОС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891870" y="1174613"/>
            <a:ext cx="397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обновленному ФГОС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868864" y="394549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https://myschool.edu.ru/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5029110" y="936169"/>
            <a:ext cx="150812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2383</TotalTime>
  <Words>6503</Words>
  <Application>Microsoft Office PowerPoint</Application>
  <PresentationFormat>Произвольный</PresentationFormat>
  <Paragraphs>2945</Paragraphs>
  <Slides>66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5" baseType="lpstr">
      <vt:lpstr>宋体</vt:lpstr>
      <vt:lpstr>宋体</vt:lpstr>
      <vt:lpstr>Arial</vt:lpstr>
      <vt:lpstr>Arial MT</vt:lpstr>
      <vt:lpstr>Calibri</vt:lpstr>
      <vt:lpstr>Georgia</vt:lpstr>
      <vt:lpstr>Tahoma</vt:lpstr>
      <vt:lpstr>Times New Roman</vt:lpstr>
      <vt:lpstr>Office Theme</vt:lpstr>
      <vt:lpstr>Презентация PowerPoint</vt:lpstr>
      <vt:lpstr>Целевая схема платформы ЦОС</vt:lpstr>
      <vt:lpstr>Необходимые шаги по подключению ФГИС «Моя школа» </vt:lpstr>
      <vt:lpstr>Региональная информационная система «Дневник ОО»</vt:lpstr>
      <vt:lpstr>Презентация PowerPoint</vt:lpstr>
      <vt:lpstr>Презентация PowerPoint</vt:lpstr>
      <vt:lpstr>Подключение школ, педагогов и учеников к ФГИС «Моя школа»</vt:lpstr>
      <vt:lpstr>Активность пользования ЦОК в 2022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реализации федерального проекта «Цифровая образовательная среда» (ЦОС). Инфраструктура</vt:lpstr>
      <vt:lpstr>Презентация PowerPoint</vt:lpstr>
      <vt:lpstr>Методические 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Активность школ в ФГИС «Моя школа» г.Кызыла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Активность школ в ФГИС «Моя школа» г. Ак-Довурак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СИЦ</cp:lastModifiedBy>
  <cp:revision>489</cp:revision>
  <cp:lastPrinted>2023-08-17T03:42:08Z</cp:lastPrinted>
  <dcterms:created xsi:type="dcterms:W3CDTF">2023-01-31T04:04:00Z</dcterms:created>
  <dcterms:modified xsi:type="dcterms:W3CDTF">2023-08-21T09:07:08Z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2023-01-26T07:00:00Z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2023-01-31T07:00:00Z</vt:filetime>
  </property>
  <property fmtid="{D5CDD505-2E9C-101B-9397-08002B2CF9AE}" pid="5" name="ICV">
    <vt:lpwstr>F734F9FBD4064DF9939667F57FB061BC</vt:lpwstr>
  </property>
  <property fmtid="{D5CDD505-2E9C-101B-9397-08002B2CF9AE}" pid="6" name="KSOProductBuildVer">
    <vt:lpwstr>1049-11.2.0.11537</vt:lpwstr>
  </property>
</Properties>
</file>