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11"/>
  </p:notesMasterIdLst>
  <p:handoutMasterIdLst>
    <p:handoutMasterId r:id="rId12"/>
  </p:handoutMasterIdLst>
  <p:sldIdLst>
    <p:sldId id="256" r:id="rId2"/>
    <p:sldId id="323" r:id="rId3"/>
    <p:sldId id="324" r:id="rId4"/>
    <p:sldId id="350" r:id="rId5"/>
    <p:sldId id="353" r:id="rId6"/>
    <p:sldId id="354" r:id="rId7"/>
    <p:sldId id="355" r:id="rId8"/>
    <p:sldId id="356" r:id="rId9"/>
    <p:sldId id="347" r:id="rId10"/>
  </p:sldIdLst>
  <p:sldSz cx="9144000" cy="6858000" type="screen4x3"/>
  <p:notesSz cx="9982200" cy="67945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DE64"/>
    <a:srgbClr val="008000"/>
    <a:srgbClr val="2FC9FF"/>
    <a:srgbClr val="005EA4"/>
    <a:srgbClr val="FFCC00"/>
    <a:srgbClr val="CC0000"/>
    <a:srgbClr val="B4501E"/>
    <a:srgbClr val="A87900"/>
    <a:srgbClr val="FF505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24" autoAdjust="0"/>
    <p:restoredTop sz="96410" autoAdjust="0"/>
  </p:normalViewPr>
  <p:slideViewPr>
    <p:cSldViewPr>
      <p:cViewPr>
        <p:scale>
          <a:sx n="73" d="100"/>
          <a:sy n="73" d="100"/>
        </p:scale>
        <p:origin x="-1368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image" Target="../media/image2.jpeg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image" Target="../media/image3.jpeg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793-4842-A012-325AB48FF7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zh-CN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преступления</c:v>
                </c:pt>
                <c:pt idx="1">
                  <c:v>участники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104</c:v>
                </c:pt>
                <c:pt idx="1">
                  <c:v>116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BFA-4598-8679-15AF58DEC98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zh-CN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преступления</c:v>
                </c:pt>
                <c:pt idx="1">
                  <c:v>участники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152</c:v>
                </c:pt>
                <c:pt idx="1">
                  <c:v>162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BFA-4598-8679-15AF58DEC9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8292736"/>
        <c:axId val="137863168"/>
      </c:barChart>
      <c:catAx>
        <c:axId val="1382927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8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zh-CN"/>
          </a:p>
        </c:txPr>
        <c:crossAx val="137863168"/>
        <c:crosses val="autoZero"/>
        <c:auto val="1"/>
        <c:lblAlgn val="ctr"/>
        <c:lblOffset val="100"/>
        <c:noMultiLvlLbl val="0"/>
      </c:catAx>
      <c:valAx>
        <c:axId val="137863168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one"/>
        <c:crossAx val="138292736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zh-CN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zh-CN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Эрзин</c:v>
                </c:pt>
                <c:pt idx="1">
                  <c:v>Барун-Хемчик, Ак-Довурак</c:v>
                </c:pt>
                <c:pt idx="2">
                  <c:v>Каа-Хемский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0</c:v>
                </c:pt>
                <c:pt idx="1">
                  <c:v>13</c:v>
                </c:pt>
                <c:pt idx="2">
                  <c:v>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zh-CN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Эрзин</c:v>
                </c:pt>
                <c:pt idx="1">
                  <c:v>Барун-Хемчик, Ак-Довурак</c:v>
                </c:pt>
                <c:pt idx="2">
                  <c:v>Каа-Хемский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2</c:v>
                </c:pt>
                <c:pt idx="1">
                  <c:v>18</c:v>
                </c:pt>
                <c:pt idx="2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8290176"/>
        <c:axId val="160968064"/>
      </c:barChart>
      <c:catAx>
        <c:axId val="13829017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zh-CN"/>
          </a:p>
        </c:txPr>
        <c:crossAx val="160968064"/>
        <c:crosses val="autoZero"/>
        <c:auto val="1"/>
        <c:lblAlgn val="ctr"/>
        <c:lblOffset val="100"/>
        <c:noMultiLvlLbl val="0"/>
      </c:catAx>
      <c:valAx>
        <c:axId val="160968064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138290176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zh-CN"/>
        </a:p>
      </c:txPr>
    </c:legend>
    <c:plotVisOnly val="1"/>
    <c:dispBlanksAs val="gap"/>
    <c:showDLblsOverMax val="0"/>
  </c:chart>
  <c:spPr>
    <a:blipFill>
      <a:blip xmlns:r="http://schemas.openxmlformats.org/officeDocument/2006/relationships" r:embed="rId1"/>
      <a:tile tx="0" ty="0" sx="100000" sy="100000" flip="none" algn="tl"/>
    </a:blipFill>
  </c:spPr>
  <c:txPr>
    <a:bodyPr/>
    <a:lstStyle/>
    <a:p>
      <a:pPr>
        <a:defRPr sz="1800"/>
      </a:pPr>
      <a:endParaRPr lang="zh-CN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zh-CN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2"/>
                <c:pt idx="0">
                  <c:v>Танды</c:v>
                </c:pt>
                <c:pt idx="1">
                  <c:v>Улуг-Хем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2"/>
                <c:pt idx="0">
                  <c:v>2</c:v>
                </c:pt>
                <c:pt idx="1">
                  <c:v>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zh-CN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2"/>
                <c:pt idx="0">
                  <c:v>Танды</c:v>
                </c:pt>
                <c:pt idx="1">
                  <c:v>Улуг-Хем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2"/>
                <c:pt idx="0">
                  <c:v>2</c:v>
                </c:pt>
                <c:pt idx="1">
                  <c:v>6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2"/>
                <c:pt idx="0">
                  <c:v>Танды</c:v>
                </c:pt>
                <c:pt idx="1">
                  <c:v>Улуг-Хем</c:v>
                </c:pt>
              </c:strCache>
            </c:strRef>
          </c:cat>
          <c:val>
            <c:numRef>
              <c:f>Лист1!$D$2:$D$4</c:f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62910720"/>
        <c:axId val="160970368"/>
        <c:axId val="0"/>
      </c:bar3DChart>
      <c:catAx>
        <c:axId val="16291072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zh-CN"/>
          </a:p>
        </c:txPr>
        <c:crossAx val="160970368"/>
        <c:crosses val="autoZero"/>
        <c:auto val="1"/>
        <c:lblAlgn val="ctr"/>
        <c:lblOffset val="100"/>
        <c:noMultiLvlLbl val="0"/>
      </c:catAx>
      <c:valAx>
        <c:axId val="160970368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162910720"/>
        <c:crosses val="autoZero"/>
        <c:crossBetween val="between"/>
      </c:valAx>
      <c:spPr>
        <a:blipFill>
          <a:blip xmlns:r="http://schemas.openxmlformats.org/officeDocument/2006/relationships" r:embed="rId1"/>
          <a:tile tx="0" ty="0" sx="100000" sy="100000" flip="none" algn="tl"/>
        </a:blipFill>
      </c:spPr>
    </c:plotArea>
    <c:legend>
      <c:legendPos val="r"/>
      <c:layout/>
      <c:overlay val="0"/>
      <c:txPr>
        <a:bodyPr/>
        <a:lstStyle/>
        <a:p>
          <a:pPr>
            <a:defRPr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zh-CN"/>
        </a:p>
      </c:txPr>
    </c:legend>
    <c:plotVisOnly val="1"/>
    <c:dispBlanksAs val="gap"/>
    <c:showDLblsOverMax val="0"/>
  </c:chart>
  <c:spPr>
    <a:blipFill>
      <a:blip xmlns:r="http://schemas.openxmlformats.org/officeDocument/2006/relationships" r:embed="rId1"/>
      <a:tile tx="0" ty="0" sx="100000" sy="100000" flip="none" algn="tl"/>
    </a:blipFill>
  </c:spPr>
  <c:txPr>
    <a:bodyPr/>
    <a:lstStyle/>
    <a:p>
      <a:pPr>
        <a:defRPr sz="1800"/>
      </a:pPr>
      <a:endParaRPr lang="zh-CN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zh-CN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Лист1!$A$2:$A$11</c:f>
              <c:strCache>
                <c:ptCount val="10"/>
                <c:pt idx="0">
                  <c:v>Кызыл</c:v>
                </c:pt>
                <c:pt idx="1">
                  <c:v>Кызылский</c:v>
                </c:pt>
                <c:pt idx="2">
                  <c:v>Пий-Хем</c:v>
                </c:pt>
                <c:pt idx="3">
                  <c:v>Тожу</c:v>
                </c:pt>
                <c:pt idx="4">
                  <c:v>Тес-Хем</c:v>
                </c:pt>
                <c:pt idx="5">
                  <c:v>Чеди-Хол</c:v>
                </c:pt>
                <c:pt idx="6">
                  <c:v>Дзун-Хемчик</c:v>
                </c:pt>
                <c:pt idx="7">
                  <c:v>Сут-Хол</c:v>
                </c:pt>
                <c:pt idx="8">
                  <c:v>Монгун-Тайга</c:v>
                </c:pt>
                <c:pt idx="9">
                  <c:v>Бай-Тайга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87</c:v>
                </c:pt>
                <c:pt idx="1">
                  <c:v>11</c:v>
                </c:pt>
                <c:pt idx="2">
                  <c:v>4</c:v>
                </c:pt>
                <c:pt idx="3">
                  <c:v>6</c:v>
                </c:pt>
                <c:pt idx="4">
                  <c:v>2</c:v>
                </c:pt>
                <c:pt idx="5">
                  <c:v>1</c:v>
                </c:pt>
                <c:pt idx="6">
                  <c:v>8</c:v>
                </c:pt>
                <c:pt idx="7">
                  <c:v>2</c:v>
                </c:pt>
                <c:pt idx="8">
                  <c:v>4</c:v>
                </c:pt>
                <c:pt idx="9">
                  <c:v>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zh-CN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Лист1!$A$2:$A$11</c:f>
              <c:strCache>
                <c:ptCount val="10"/>
                <c:pt idx="0">
                  <c:v>Кызыл</c:v>
                </c:pt>
                <c:pt idx="1">
                  <c:v>Кызылский</c:v>
                </c:pt>
                <c:pt idx="2">
                  <c:v>Пий-Хем</c:v>
                </c:pt>
                <c:pt idx="3">
                  <c:v>Тожу</c:v>
                </c:pt>
                <c:pt idx="4">
                  <c:v>Тес-Хем</c:v>
                </c:pt>
                <c:pt idx="5">
                  <c:v>Чеди-Хол</c:v>
                </c:pt>
                <c:pt idx="6">
                  <c:v>Дзун-Хемчик</c:v>
                </c:pt>
                <c:pt idx="7">
                  <c:v>Сут-Хол</c:v>
                </c:pt>
                <c:pt idx="8">
                  <c:v>Монгун-Тайга</c:v>
                </c:pt>
                <c:pt idx="9">
                  <c:v>Бай-Тайга</c:v>
                </c:pt>
              </c:strCache>
            </c:strRef>
          </c:cat>
          <c:val>
            <c:numRef>
              <c:f>Лист1!$C$2:$C$11</c:f>
              <c:numCache>
                <c:formatCode>General</c:formatCode>
                <c:ptCount val="10"/>
                <c:pt idx="0">
                  <c:v>51</c:v>
                </c:pt>
                <c:pt idx="1">
                  <c:v>6</c:v>
                </c:pt>
                <c:pt idx="2">
                  <c:v>2</c:v>
                </c:pt>
                <c:pt idx="3">
                  <c:v>4</c:v>
                </c:pt>
                <c:pt idx="4">
                  <c:v>0</c:v>
                </c:pt>
                <c:pt idx="5">
                  <c:v>0</c:v>
                </c:pt>
                <c:pt idx="6">
                  <c:v>4</c:v>
                </c:pt>
                <c:pt idx="7">
                  <c:v>0</c:v>
                </c:pt>
                <c:pt idx="8">
                  <c:v>3</c:v>
                </c:pt>
                <c:pt idx="9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2913280"/>
        <c:axId val="141664832"/>
      </c:barChart>
      <c:catAx>
        <c:axId val="16291328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zh-CN"/>
          </a:p>
        </c:txPr>
        <c:crossAx val="141664832"/>
        <c:crosses val="autoZero"/>
        <c:auto val="1"/>
        <c:lblAlgn val="ctr"/>
        <c:lblOffset val="100"/>
        <c:noMultiLvlLbl val="0"/>
      </c:catAx>
      <c:valAx>
        <c:axId val="141664832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16291328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zh-CN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zh-CN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zh-CN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Лист1!$A$2:$A$6</c:f>
              <c:strCache>
                <c:ptCount val="5"/>
                <c:pt idx="0">
                  <c:v>тяжкие</c:v>
                </c:pt>
                <c:pt idx="1">
                  <c:v>совершенные в общественных местах</c:v>
                </c:pt>
                <c:pt idx="2">
                  <c:v>совершенные на улице</c:v>
                </c:pt>
                <c:pt idx="3">
                  <c:v>совершенные в состоянии алког.опьянении</c:v>
                </c:pt>
                <c:pt idx="4">
                  <c:v>особо тяжкие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39</c:v>
                </c:pt>
                <c:pt idx="1">
                  <c:v>93</c:v>
                </c:pt>
                <c:pt idx="2">
                  <c:v>51</c:v>
                </c:pt>
                <c:pt idx="3">
                  <c:v>15</c:v>
                </c:pt>
                <c:pt idx="4">
                  <c:v>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zh-CN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Лист1!$A$2:$A$6</c:f>
              <c:strCache>
                <c:ptCount val="5"/>
                <c:pt idx="0">
                  <c:v>тяжкие</c:v>
                </c:pt>
                <c:pt idx="1">
                  <c:v>совершенные в общественных местах</c:v>
                </c:pt>
                <c:pt idx="2">
                  <c:v>совершенные на улице</c:v>
                </c:pt>
                <c:pt idx="3">
                  <c:v>совершенные в состоянии алког.опьянении</c:v>
                </c:pt>
                <c:pt idx="4">
                  <c:v>особо тяжкие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36</c:v>
                </c:pt>
                <c:pt idx="1">
                  <c:v>40</c:v>
                </c:pt>
                <c:pt idx="2">
                  <c:v>24</c:v>
                </c:pt>
                <c:pt idx="3">
                  <c:v>9</c:v>
                </c:pt>
                <c:pt idx="4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2928128"/>
        <c:axId val="141667712"/>
      </c:barChart>
      <c:catAx>
        <c:axId val="16292812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8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zh-CN"/>
          </a:p>
        </c:txPr>
        <c:crossAx val="141667712"/>
        <c:crosses val="autoZero"/>
        <c:auto val="1"/>
        <c:lblAlgn val="ctr"/>
        <c:lblOffset val="100"/>
        <c:noMultiLvlLbl val="0"/>
      </c:catAx>
      <c:valAx>
        <c:axId val="141667712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162928128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zh-CN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zh-CN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7084014110562639E-3"/>
          <c:y val="4.1777315246776241E-2"/>
          <c:w val="0.89815644846800924"/>
          <c:h val="0.5092397545395822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zh-CN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кража</c:v>
                </c:pt>
                <c:pt idx="1">
                  <c:v>грабеж</c:v>
                </c:pt>
                <c:pt idx="2">
                  <c:v>вымогательство</c:v>
                </c:pt>
                <c:pt idx="3">
                  <c:v>автоугон</c:v>
                </c:pt>
                <c:pt idx="4">
                  <c:v>убийства</c:v>
                </c:pt>
                <c:pt idx="5">
                  <c:v>изнасилование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78</c:v>
                </c:pt>
                <c:pt idx="1">
                  <c:v>30</c:v>
                </c:pt>
                <c:pt idx="2">
                  <c:v>3</c:v>
                </c:pt>
                <c:pt idx="3">
                  <c:v>7</c:v>
                </c:pt>
                <c:pt idx="4">
                  <c:v>4</c:v>
                </c:pt>
                <c:pt idx="5">
                  <c:v>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zh-CN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кража</c:v>
                </c:pt>
                <c:pt idx="1">
                  <c:v>грабеж</c:v>
                </c:pt>
                <c:pt idx="2">
                  <c:v>вымогательство</c:v>
                </c:pt>
                <c:pt idx="3">
                  <c:v>автоугон</c:v>
                </c:pt>
                <c:pt idx="4">
                  <c:v>убийства</c:v>
                </c:pt>
                <c:pt idx="5">
                  <c:v>изнасилование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48</c:v>
                </c:pt>
                <c:pt idx="1">
                  <c:v>9</c:v>
                </c:pt>
                <c:pt idx="2">
                  <c:v>0</c:v>
                </c:pt>
                <c:pt idx="3">
                  <c:v>6</c:v>
                </c:pt>
                <c:pt idx="4">
                  <c:v>0</c:v>
                </c:pt>
                <c:pt idx="5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56736512"/>
        <c:axId val="134390336"/>
        <c:axId val="0"/>
      </c:bar3DChart>
      <c:catAx>
        <c:axId val="15673651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zh-CN"/>
          </a:p>
        </c:txPr>
        <c:crossAx val="134390336"/>
        <c:crosses val="autoZero"/>
        <c:auto val="1"/>
        <c:lblAlgn val="ctr"/>
        <c:lblOffset val="100"/>
        <c:noMultiLvlLbl val="0"/>
      </c:catAx>
      <c:valAx>
        <c:axId val="134390336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15673651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zh-CN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zh-CN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zh-CN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разбои</c:v>
                </c:pt>
                <c:pt idx="1">
                  <c:v>УПТВЗ</c:v>
                </c:pt>
                <c:pt idx="2">
                  <c:v>наркотики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0</c:v>
                </c:pt>
                <c:pt idx="1">
                  <c:v>2</c:v>
                </c:pt>
                <c:pt idx="2">
                  <c:v>13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zh-CN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разбои</c:v>
                </c:pt>
                <c:pt idx="1">
                  <c:v>УПТВЗ</c:v>
                </c:pt>
                <c:pt idx="2">
                  <c:v>наркотики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2</c:v>
                </c:pt>
                <c:pt idx="1">
                  <c:v>9</c:v>
                </c:pt>
                <c:pt idx="2">
                  <c:v>20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разбои</c:v>
                </c:pt>
                <c:pt idx="1">
                  <c:v>УПТВЗ</c:v>
                </c:pt>
                <c:pt idx="2">
                  <c:v>наркотики</c:v>
                </c:pt>
              </c:strCache>
            </c:strRef>
          </c:cat>
          <c:val>
            <c:numRef>
              <c:f>Лист1!$D$2:$D$4</c:f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6742144"/>
        <c:axId val="141671168"/>
      </c:barChart>
      <c:catAx>
        <c:axId val="15674214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zh-CN"/>
          </a:p>
        </c:txPr>
        <c:crossAx val="141671168"/>
        <c:crosses val="autoZero"/>
        <c:auto val="1"/>
        <c:lblAlgn val="ctr"/>
        <c:lblOffset val="100"/>
        <c:noMultiLvlLbl val="0"/>
      </c:catAx>
      <c:valAx>
        <c:axId val="141671168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156742144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zh-CN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zh-CN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4501172893491463E-2"/>
          <c:y val="5.633748144654592E-2"/>
          <c:w val="0.80248228399552091"/>
          <c:h val="0.9058117739649488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txPr>
              <a:bodyPr/>
              <a:lstStyle/>
              <a:p>
                <a:pPr>
                  <a:defRPr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zh-CN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00-07</c:v>
                </c:pt>
                <c:pt idx="1">
                  <c:v>08-18</c:v>
                </c:pt>
                <c:pt idx="2">
                  <c:v>19-24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32</c:v>
                </c:pt>
                <c:pt idx="1">
                  <c:v>51</c:v>
                </c:pt>
                <c:pt idx="2">
                  <c:v>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73575898951723395"/>
          <c:y val="0.49936604356235437"/>
          <c:w val="0.22522068379281879"/>
          <c:h val="0.47576709040596582"/>
        </c:manualLayout>
      </c:layout>
      <c:overlay val="0"/>
      <c:txPr>
        <a:bodyPr/>
        <a:lstStyle/>
        <a:p>
          <a:pPr>
            <a:defRPr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zh-CN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zh-CN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4325620" cy="339726"/>
          </a:xfrm>
          <a:prstGeom prst="rect">
            <a:avLst/>
          </a:prstGeom>
        </p:spPr>
        <p:txBody>
          <a:bodyPr vert="horz" lIns="91776" tIns="45887" rIns="91776" bIns="45887" rtlCol="0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54275" y="0"/>
            <a:ext cx="4325620" cy="339726"/>
          </a:xfrm>
          <a:prstGeom prst="rect">
            <a:avLst/>
          </a:prstGeom>
        </p:spPr>
        <p:txBody>
          <a:bodyPr vert="horz" lIns="91776" tIns="45887" rIns="91776" bIns="45887" rtlCol="0"/>
          <a:lstStyle>
            <a:lvl1pPr algn="r">
              <a:defRPr sz="1100"/>
            </a:lvl1pPr>
          </a:lstStyle>
          <a:p>
            <a:fld id="{72935903-4C97-449F-813F-DBBE5BC1E819}" type="datetime1">
              <a:rPr lang="ru-RU" smtClean="0"/>
              <a:pPr/>
              <a:t>09.07.2021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3" y="6453599"/>
            <a:ext cx="4325620" cy="339726"/>
          </a:xfrm>
          <a:prstGeom prst="rect">
            <a:avLst/>
          </a:prstGeom>
        </p:spPr>
        <p:txBody>
          <a:bodyPr vert="horz" lIns="91776" tIns="45887" rIns="91776" bIns="45887" rtlCol="0" anchor="b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54275" y="6453599"/>
            <a:ext cx="4325620" cy="339726"/>
          </a:xfrm>
          <a:prstGeom prst="rect">
            <a:avLst/>
          </a:prstGeom>
        </p:spPr>
        <p:txBody>
          <a:bodyPr vert="horz" lIns="91776" tIns="45887" rIns="91776" bIns="45887" rtlCol="0" anchor="b"/>
          <a:lstStyle>
            <a:lvl1pPr algn="r">
              <a:defRPr sz="1100"/>
            </a:lvl1pPr>
          </a:lstStyle>
          <a:p>
            <a:fld id="{CC063AB3-13B4-4C0C-A3FD-1F3CA7F3660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447635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4325620" cy="339726"/>
          </a:xfrm>
          <a:prstGeom prst="rect">
            <a:avLst/>
          </a:prstGeom>
        </p:spPr>
        <p:txBody>
          <a:bodyPr vert="horz" lIns="91776" tIns="45887" rIns="91776" bIns="45887" rtlCol="0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54275" y="0"/>
            <a:ext cx="4325620" cy="339726"/>
          </a:xfrm>
          <a:prstGeom prst="rect">
            <a:avLst/>
          </a:prstGeom>
        </p:spPr>
        <p:txBody>
          <a:bodyPr vert="horz" lIns="91776" tIns="45887" rIns="91776" bIns="45887" rtlCol="0"/>
          <a:lstStyle>
            <a:lvl1pPr algn="r">
              <a:defRPr sz="1100"/>
            </a:lvl1pPr>
          </a:lstStyle>
          <a:p>
            <a:fld id="{9DF9EE47-2972-4F63-A7BE-D11FC56942CF}" type="datetime1">
              <a:rPr lang="ru-RU" smtClean="0"/>
              <a:pPr/>
              <a:t>09.07.2021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292475" y="509588"/>
            <a:ext cx="3397250" cy="2547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76" tIns="45887" rIns="91776" bIns="45887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8221" y="3227392"/>
            <a:ext cx="7985760" cy="3057524"/>
          </a:xfrm>
          <a:prstGeom prst="rect">
            <a:avLst/>
          </a:prstGeom>
        </p:spPr>
        <p:txBody>
          <a:bodyPr vert="horz" lIns="91776" tIns="45887" rIns="91776" bIns="45887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6453599"/>
            <a:ext cx="4325620" cy="339726"/>
          </a:xfrm>
          <a:prstGeom prst="rect">
            <a:avLst/>
          </a:prstGeom>
        </p:spPr>
        <p:txBody>
          <a:bodyPr vert="horz" lIns="91776" tIns="45887" rIns="91776" bIns="45887" rtlCol="0" anchor="b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54275" y="6453599"/>
            <a:ext cx="4325620" cy="339726"/>
          </a:xfrm>
          <a:prstGeom prst="rect">
            <a:avLst/>
          </a:prstGeom>
        </p:spPr>
        <p:txBody>
          <a:bodyPr vert="horz" lIns="91776" tIns="45887" rIns="91776" bIns="45887" rtlCol="0" anchor="b"/>
          <a:lstStyle>
            <a:lvl1pPr algn="r">
              <a:defRPr sz="1100"/>
            </a:lvl1pPr>
          </a:lstStyle>
          <a:p>
            <a:fld id="{6E349BBC-782B-41E1-9AA2-9BBCB24D1C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935305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49BBC-782B-41E1-9AA2-9BBCB24D1CA5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92200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49BBC-782B-41E1-9AA2-9BBCB24D1CA5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8939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49BBC-782B-41E1-9AA2-9BBCB24D1CA5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89399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49BBC-782B-41E1-9AA2-9BBCB24D1CA5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8939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49BBC-782B-41E1-9AA2-9BBCB24D1CA5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8939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19.04.2017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0644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19.04.2017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4441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19.04.2017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4236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19.04.2017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5159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19.04.2017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7015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19.04.2017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9020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19.04.2017</a:t>
            </a: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4323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19.04.2017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6625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19.04.2017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9307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19.04.2017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6655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19.04.2017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199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19.04.2017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953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Documents and Settings\KhovalygEKh\Рабочий стол\Без имени-1.jpg"/>
          <p:cNvPicPr>
            <a:picLocks noChangeAspect="1" noChangeArrowheads="1"/>
          </p:cNvPicPr>
          <p:nvPr/>
        </p:nvPicPr>
        <p:blipFill rotWithShape="1">
          <a:blip r:embed="rId3" cstate="print"/>
          <a:srcRect r="23764"/>
          <a:stretch/>
        </p:blipFill>
        <p:spPr bwMode="auto">
          <a:xfrm>
            <a:off x="1" y="0"/>
            <a:ext cx="9144000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1475656" y="203565"/>
            <a:ext cx="6623608" cy="43088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и науки Республики Тыва</a:t>
            </a:r>
            <a:endParaRPr lang="ru-RU" sz="2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Группа 10"/>
          <p:cNvGrpSpPr/>
          <p:nvPr/>
        </p:nvGrpSpPr>
        <p:grpSpPr>
          <a:xfrm>
            <a:off x="1" y="1124744"/>
            <a:ext cx="9143999" cy="3024336"/>
            <a:chOff x="1" y="2348879"/>
            <a:chExt cx="9144000" cy="1183949"/>
          </a:xfrm>
        </p:grpSpPr>
        <p:sp>
          <p:nvSpPr>
            <p:cNvPr id="8" name="TextBox 7"/>
            <p:cNvSpPr txBox="1"/>
            <p:nvPr/>
          </p:nvSpPr>
          <p:spPr>
            <a:xfrm>
              <a:off x="1" y="2348879"/>
              <a:ext cx="9144000" cy="1183949"/>
            </a:xfrm>
            <a:prstGeom prst="rect">
              <a:avLst/>
            </a:prstGeom>
            <a:gradFill flip="none" rotWithShape="1">
              <a:gsLst>
                <a:gs pos="0">
                  <a:srgbClr val="005EA4"/>
                </a:gs>
                <a:gs pos="88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</p:spPr>
          <p:txBody>
            <a:bodyPr wrap="square" rtlCol="0">
              <a:spAutoFit/>
            </a:bodyPr>
            <a:lstStyle/>
            <a:p>
              <a:pPr algn="ctr"/>
              <a:endPara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ctr"/>
              <a:endPara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ctr"/>
              <a:endPara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ctr"/>
              <a:endPara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ctr"/>
              <a:endPara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ctr"/>
              <a:endPara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ctr"/>
              <a:endPara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ctr"/>
              <a:endPara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ctr"/>
              <a:endPara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323528" y="2456601"/>
              <a:ext cx="8568953" cy="3241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4" name="Прямая соединительная линия 3"/>
          <p:cNvCxnSpPr/>
          <p:nvPr/>
        </p:nvCxnSpPr>
        <p:spPr>
          <a:xfrm>
            <a:off x="0" y="5949280"/>
            <a:ext cx="9143999" cy="0"/>
          </a:xfrm>
          <a:prstGeom prst="line">
            <a:avLst/>
          </a:prstGeom>
          <a:ln w="349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0" y="6211669"/>
            <a:ext cx="9144000" cy="369332"/>
          </a:xfrm>
          <a:prstGeom prst="rect">
            <a:avLst/>
          </a:prstGeom>
          <a:gradFill flip="none" rotWithShape="1">
            <a:gsLst>
              <a:gs pos="0">
                <a:srgbClr val="005EA4"/>
              </a:gs>
              <a:gs pos="88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Кызыл - 2021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359971"/>
            <a:ext cx="777686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</a:t>
            </a:r>
            <a:endParaRPr lang="zh-CN" altLang="zh-C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 состоянии преступности среди несовершеннолетних </a:t>
            </a:r>
            <a:endParaRPr lang="zh-CN" altLang="zh-C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ru-RU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месяцев 2021 года по данным информационного центра </a:t>
            </a:r>
            <a:endParaRPr lang="zh-CN" altLang="zh-C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МВД по РТ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5101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Documents and Settings\KhovalygEKh\Рабочий стол\Без имени-1.jpg"/>
          <p:cNvPicPr>
            <a:picLocks noChangeAspect="1" noChangeArrowheads="1"/>
          </p:cNvPicPr>
          <p:nvPr/>
        </p:nvPicPr>
        <p:blipFill rotWithShape="1">
          <a:blip r:embed="rId3" cstate="print"/>
          <a:srcRect r="23764"/>
          <a:stretch/>
        </p:blipFill>
        <p:spPr bwMode="auto">
          <a:xfrm>
            <a:off x="-3567" y="-3"/>
            <a:ext cx="9144000" cy="1032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Скругленный прямоугольник 6"/>
          <p:cNvSpPr/>
          <p:nvPr/>
        </p:nvSpPr>
        <p:spPr>
          <a:xfrm>
            <a:off x="251520" y="1032768"/>
            <a:ext cx="8568952" cy="5708599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2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altLang="zh-CN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altLang="zh-CN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altLang="zh-CN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altLang="zh-CN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altLang="zh-CN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altLang="zh-CN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altLang="zh-CN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altLang="zh-CN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altLang="zh-CN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altLang="zh-CN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altLang="zh-CN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altLang="zh-CN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altLang="zh-CN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altLang="zh-CN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altLang="zh-CN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altLang="zh-CN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altLang="zh-CN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altLang="zh-CN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совершении 104 преступлений участвовали 116 (АППГ/162) несовершеннолетних, снижение на 28,4%.</a:t>
            </a:r>
            <a:endParaRPr lang="ru-RU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109449137"/>
              </p:ext>
            </p:extLst>
          </p:nvPr>
        </p:nvGraphicFramePr>
        <p:xfrm>
          <a:off x="860021" y="1412776"/>
          <a:ext cx="7416824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244056" y="109439"/>
            <a:ext cx="79208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данным информационного центра МВД по РТ по итогам 6 месяцев 2021 г. отмечается </a:t>
            </a:r>
            <a:r>
              <a:rPr lang="ru-RU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снижение</a:t>
            </a:r>
            <a:r>
              <a:rPr lang="ru-RU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детской преступности </a:t>
            </a:r>
            <a:r>
              <a:rPr lang="ru-RU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31,6% или 104 против 152.</a:t>
            </a:r>
            <a:r>
              <a:rPr lang="ru-RU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Удельный вес совершенных подростками преступлений составил 5%. </a:t>
            </a:r>
            <a:endParaRPr lang="zh-CN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721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Documents and Settings\KhovalygEKh\Рабочий стол\Без имени-1.jpg"/>
          <p:cNvPicPr>
            <a:picLocks noChangeAspect="1" noChangeArrowheads="1"/>
          </p:cNvPicPr>
          <p:nvPr/>
        </p:nvPicPr>
        <p:blipFill rotWithShape="1">
          <a:blip r:embed="rId3" cstate="print"/>
          <a:srcRect r="23764"/>
          <a:stretch/>
        </p:blipFill>
        <p:spPr bwMode="auto">
          <a:xfrm>
            <a:off x="0" y="0"/>
            <a:ext cx="9144000" cy="613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1879600" y="17684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529707867"/>
              </p:ext>
            </p:extLst>
          </p:nvPr>
        </p:nvGraphicFramePr>
        <p:xfrm>
          <a:off x="1547664" y="1270540"/>
          <a:ext cx="6624736" cy="1370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79512" y="1825192"/>
            <a:ext cx="8784976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altLang="zh-CN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altLang="zh-CN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altLang="zh-CN" sz="2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zh-CN" sz="2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Динамики не наблюдается</a:t>
            </a:r>
            <a:r>
              <a:rPr lang="ru-RU" altLang="zh-C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altLang="zh-CN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Тандынском</a:t>
            </a:r>
            <a:r>
              <a:rPr lang="ru-RU" altLang="zh-C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против 2, </a:t>
            </a:r>
            <a:r>
              <a:rPr lang="ru-RU" altLang="zh-CN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Улуг-Хемский</a:t>
            </a:r>
            <a:r>
              <a:rPr lang="ru-RU" altLang="zh-C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против 6.</a:t>
            </a:r>
            <a:endParaRPr lang="zh-CN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12840"/>
            <a:ext cx="9144000" cy="11079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altLang="zh-CN" sz="2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Рост</a:t>
            </a:r>
            <a:r>
              <a:rPr lang="ru-RU" altLang="zh-C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подростковой преступности произошел в 3 муниципальных образованиях республики: </a:t>
            </a:r>
            <a:r>
              <a:rPr lang="ru-RU" altLang="zh-CN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Эрзинский</a:t>
            </a:r>
            <a:r>
              <a:rPr lang="ru-RU" altLang="zh-C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100% (2 против 0), </a:t>
            </a:r>
            <a:r>
              <a:rPr lang="ru-RU" altLang="zh-CN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Барун-Хемчикский</a:t>
            </a:r>
            <a:r>
              <a:rPr lang="ru-RU" altLang="zh-C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38,5% (18 против 13), </a:t>
            </a:r>
            <a:r>
              <a:rPr lang="ru-RU" altLang="zh-CN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Каа-Хемский</a:t>
            </a:r>
            <a:r>
              <a:rPr lang="ru-RU" altLang="zh-C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50% (3 против 2).</a:t>
            </a:r>
            <a:endParaRPr lang="zh-CN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1728004374"/>
              </p:ext>
            </p:extLst>
          </p:nvPr>
        </p:nvGraphicFramePr>
        <p:xfrm>
          <a:off x="1524000" y="3444805"/>
          <a:ext cx="6648400" cy="17089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323528" y="3861048"/>
            <a:ext cx="820891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/>
            <a:endParaRPr lang="ru-RU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/>
            <a:endParaRPr lang="ru-RU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altLang="zh-C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Тере-Хольском</a:t>
            </a:r>
            <a:r>
              <a:rPr lang="ru-RU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zh-C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Овюрском</a:t>
            </a:r>
            <a:r>
              <a:rPr lang="ru-RU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zh-C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Чаа-Хольском</a:t>
            </a:r>
            <a:r>
              <a:rPr lang="ru-RU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за 6 месяцев 2021 года </a:t>
            </a:r>
            <a:r>
              <a:rPr lang="ru-RU" altLang="zh-CN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зарегистрировано</a:t>
            </a:r>
            <a:r>
              <a:rPr lang="ru-RU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ни расследовано ни одного </a:t>
            </a:r>
            <a:r>
              <a:rPr lang="ru-RU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преступления</a:t>
            </a:r>
            <a:r>
              <a:rPr lang="ru-RU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721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Documents and Settings\KhovalygEKh\Рабочий стол\Без имени-1.jpg"/>
          <p:cNvPicPr>
            <a:picLocks noChangeAspect="1" noChangeArrowheads="1"/>
          </p:cNvPicPr>
          <p:nvPr/>
        </p:nvPicPr>
        <p:blipFill rotWithShape="1">
          <a:blip r:embed="rId3" cstate="print"/>
          <a:srcRect r="23764"/>
          <a:stretch/>
        </p:blipFill>
        <p:spPr bwMode="auto">
          <a:xfrm>
            <a:off x="-23020" y="0"/>
            <a:ext cx="9144000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1187624" y="12841"/>
            <a:ext cx="795637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49263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zh-CN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Отмечается положительная тенденция снижения следующих категорий </a:t>
            </a:r>
            <a:r>
              <a:rPr lang="ru-RU" altLang="zh-CN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преступлений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1879600" y="17684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013343778"/>
              </p:ext>
            </p:extLst>
          </p:nvPr>
        </p:nvGraphicFramePr>
        <p:xfrm>
          <a:off x="323528" y="836613"/>
          <a:ext cx="8496944" cy="48966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862729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Documents and Settings\KhovalygEKh\Рабочий стол\Без имени-1.jpg"/>
          <p:cNvPicPr>
            <a:picLocks noChangeAspect="1" noChangeArrowheads="1"/>
          </p:cNvPicPr>
          <p:nvPr/>
        </p:nvPicPr>
        <p:blipFill rotWithShape="1">
          <a:blip r:embed="rId3" cstate="print"/>
          <a:srcRect r="23764"/>
          <a:stretch/>
        </p:blipFill>
        <p:spPr bwMode="auto">
          <a:xfrm>
            <a:off x="-23020" y="0"/>
            <a:ext cx="9144000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1879600" y="17684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15616" y="0"/>
            <a:ext cx="77768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zh-CN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Отмечается </a:t>
            </a:r>
            <a:r>
              <a:rPr lang="ru-RU" altLang="zh-CN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положительная тенденция снижения следующих категорий преступлений</a:t>
            </a:r>
            <a:r>
              <a:rPr lang="ru-RU" altLang="zh-CN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zh-CN" altLang="zh-CN" sz="2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955771271"/>
              </p:ext>
            </p:extLst>
          </p:nvPr>
        </p:nvGraphicFramePr>
        <p:xfrm>
          <a:off x="539552" y="852542"/>
          <a:ext cx="8208912" cy="50967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130051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58847"/>
            <a:ext cx="842493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zh-CN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видам преступлений, наблюдается снижение среди преступлений против собственности: </a:t>
            </a:r>
            <a:endParaRPr lang="zh-CN" altLang="zh-CN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altLang="zh-CN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кражи </a:t>
            </a:r>
            <a:r>
              <a:rPr lang="ru-RU" altLang="zh-CN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(48 </a:t>
            </a:r>
            <a:r>
              <a:rPr lang="ru-RU" altLang="zh-CN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против </a:t>
            </a:r>
            <a:r>
              <a:rPr lang="ru-RU" altLang="zh-CN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78)</a:t>
            </a:r>
            <a:r>
              <a:rPr lang="ru-RU" altLang="zh-CN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altLang="zh-CN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altLang="zh-CN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altLang="zh-CN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грабеж </a:t>
            </a:r>
            <a:r>
              <a:rPr lang="ru-RU" altLang="zh-CN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(9 против </a:t>
            </a:r>
            <a:r>
              <a:rPr lang="ru-RU" altLang="zh-CN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30), </a:t>
            </a:r>
            <a:endParaRPr lang="ru-RU" altLang="zh-CN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altLang="zh-CN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вымогательство </a:t>
            </a:r>
            <a:r>
              <a:rPr lang="ru-RU" altLang="zh-CN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altLang="zh-CN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против </a:t>
            </a:r>
            <a:r>
              <a:rPr lang="ru-RU" altLang="zh-CN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3), </a:t>
            </a:r>
            <a:endParaRPr lang="ru-RU" altLang="zh-CN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altLang="zh-CN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altLang="zh-CN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неправомерное завладение автомобилем или иным транспортным средством без цели хищения (</a:t>
            </a:r>
            <a:r>
              <a:rPr lang="ru-RU" altLang="zh-CN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против </a:t>
            </a:r>
            <a:r>
              <a:rPr lang="ru-RU" altLang="zh-CN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7), </a:t>
            </a:r>
            <a:endParaRPr lang="ru-RU" altLang="zh-CN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zh-CN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Также </a:t>
            </a:r>
            <a:r>
              <a:rPr lang="ru-RU" altLang="zh-CN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отмечается положительная тенденция среди преступлений против личности:</a:t>
            </a:r>
            <a:endParaRPr lang="zh-CN" altLang="zh-CN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altLang="zh-CN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убийства (4 против 0),</a:t>
            </a:r>
          </a:p>
          <a:p>
            <a:pPr marL="285750" indent="-285750">
              <a:buFontTx/>
              <a:buChar char="-"/>
            </a:pPr>
            <a:r>
              <a:rPr lang="ru-RU" altLang="zh-CN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изнасилование (3 против 5).</a:t>
            </a:r>
            <a:endParaRPr lang="zh-CN" altLang="zh-CN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915253024"/>
              </p:ext>
            </p:extLst>
          </p:nvPr>
        </p:nvGraphicFramePr>
        <p:xfrm>
          <a:off x="611560" y="3212976"/>
          <a:ext cx="7848872" cy="3343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09718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16632"/>
            <a:ext cx="896448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Наблюдается рост среди преступлений против собственности:</a:t>
            </a:r>
            <a:endParaRPr lang="zh-CN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разбой </a:t>
            </a:r>
            <a:r>
              <a:rPr lang="ru-RU" altLang="zh-CN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 </a:t>
            </a:r>
            <a:r>
              <a:rPr lang="ru-RU" altLang="zh-CN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 0, +100</a:t>
            </a:r>
            <a:r>
              <a:rPr lang="ru-RU" altLang="zh-CN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%);</a:t>
            </a:r>
            <a:endParaRPr lang="zh-CN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zh-CN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Среди </a:t>
            </a:r>
            <a:r>
              <a:rPr lang="ru-RU" altLang="zh-CN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преступлений против личности:</a:t>
            </a:r>
            <a:endParaRPr lang="zh-CN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УПТВЗ </a:t>
            </a:r>
            <a:r>
              <a:rPr lang="ru-RU" altLang="zh-CN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(9 </a:t>
            </a:r>
            <a:r>
              <a:rPr lang="ru-RU" altLang="zh-CN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 2, +71</a:t>
            </a:r>
            <a:r>
              <a:rPr lang="ru-RU" altLang="zh-CN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%);</a:t>
            </a:r>
            <a:endParaRPr lang="zh-CN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altLang="zh-C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реди </a:t>
            </a:r>
            <a:r>
              <a:rPr lang="ru-RU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преступлений, связанных с незаконным оборотом наркотиков </a:t>
            </a:r>
            <a:r>
              <a:rPr lang="ru-RU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(хранение, употребление, сбыт) </a:t>
            </a:r>
            <a:r>
              <a:rPr lang="ru-RU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altLang="zh-CN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 </a:t>
            </a:r>
            <a:r>
              <a:rPr lang="ru-RU" altLang="zh-CN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 </a:t>
            </a:r>
            <a:r>
              <a:rPr lang="ru-RU" altLang="zh-CN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13, +54%).</a:t>
            </a:r>
            <a:endParaRPr lang="zh-CN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588877217"/>
              </p:ext>
            </p:extLst>
          </p:nvPr>
        </p:nvGraphicFramePr>
        <p:xfrm>
          <a:off x="971600" y="2060848"/>
          <a:ext cx="7272808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23815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287916"/>
            <a:ext cx="878497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altLang="zh-C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 </a:t>
            </a:r>
            <a:r>
              <a:rPr lang="ru-RU" altLang="zh-C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времени</a:t>
            </a:r>
            <a:r>
              <a:rPr lang="ru-RU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совершения преступлений показал, что с 00-07 совершено 26 преступлений (АППГ/33, снижение на 21,2%), с 08-18 совершено 40 (АППГ/77,  снижение на 48%), с 19-24 совершено 13 (АППГ/24, снижение показателя на 45,8%).</a:t>
            </a:r>
            <a:r>
              <a:rPr lang="ru-RU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zh-CN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90799392"/>
              </p:ext>
            </p:extLst>
          </p:nvPr>
        </p:nvGraphicFramePr>
        <p:xfrm>
          <a:off x="2483768" y="1844824"/>
          <a:ext cx="4893880" cy="4464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27686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Documents and Settings\KhovalygEKh\Рабочий стол\Без имени-1.jpg"/>
          <p:cNvPicPr>
            <a:picLocks noChangeAspect="1" noChangeArrowheads="1"/>
          </p:cNvPicPr>
          <p:nvPr/>
        </p:nvPicPr>
        <p:blipFill rotWithShape="1">
          <a:blip r:embed="rId2" cstate="print"/>
          <a:srcRect r="23764"/>
          <a:stretch/>
        </p:blipFill>
        <p:spPr bwMode="auto">
          <a:xfrm>
            <a:off x="15840" y="-65921"/>
            <a:ext cx="9144000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1619672" y="221167"/>
            <a:ext cx="764613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и науки Республики Тыва</a:t>
            </a:r>
            <a:endParaRPr lang="zh-CN" altLang="en-US" sz="2400" dirty="0"/>
          </a:p>
        </p:txBody>
      </p:sp>
      <p:pic>
        <p:nvPicPr>
          <p:cNvPr id="1026" name="Picture 2" descr="https://cepia.ru/images/u/pages/383/spasibo-za-vnimanie-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72554"/>
            <a:ext cx="9144000" cy="6085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8379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10527</TotalTime>
  <Words>263</Words>
  <Application>Microsoft Office PowerPoint</Application>
  <PresentationFormat>Экран (4:3)</PresentationFormat>
  <Paragraphs>63</Paragraphs>
  <Slides>9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Докпай-оол</dc:creator>
  <cp:lastModifiedBy>Admin</cp:lastModifiedBy>
  <cp:revision>482</cp:revision>
  <cp:lastPrinted>2019-03-07T08:53:04Z</cp:lastPrinted>
  <dcterms:created xsi:type="dcterms:W3CDTF">2017-01-13T08:31:15Z</dcterms:created>
  <dcterms:modified xsi:type="dcterms:W3CDTF">2021-07-09T04:44:59Z</dcterms:modified>
</cp:coreProperties>
</file>