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6" r:id="rId2"/>
    <p:sldId id="288" r:id="rId3"/>
    <p:sldId id="272" r:id="rId4"/>
    <p:sldId id="285" r:id="rId5"/>
  </p:sldIdLst>
  <p:sldSz cx="20104100" cy="11309350"/>
  <p:notesSz cx="20104100" cy="11309350"/>
  <p:defaultTextStyle>
    <a:defPPr>
      <a:defRPr lang="ru-RU"/>
    </a:defPPr>
    <a:lvl1pPr marL="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44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1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5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8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  <p15:guide id="4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6" y="312"/>
      </p:cViewPr>
      <p:guideLst>
        <p:guide orient="horz" pos="2880"/>
        <p:guide pos="2160"/>
        <p:guide orient="horz" pos="2879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DFFD-AD84-47C6-9DA7-7C4E606ABB95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914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544" algn="l" defTabSz="914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816" algn="l" defTabSz="914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50" algn="l" defTabSz="914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86" algn="l" defTabSz="914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4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8" y="3505900"/>
            <a:ext cx="17088485" cy="1215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7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9" y="431633"/>
            <a:ext cx="12482542" cy="1215717"/>
          </a:xfrm>
        </p:spPr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9" y="431633"/>
            <a:ext cx="12482542" cy="1215717"/>
          </a:xfrm>
        </p:spPr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1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1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9" y="431633"/>
            <a:ext cx="12482542" cy="1215717"/>
          </a:xfrm>
        </p:spPr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0104100" cy="1130855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1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9" y="2023434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4" y="676229"/>
            <a:ext cx="4048013" cy="21463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7" y="10132833"/>
            <a:ext cx="11755756" cy="1176021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3" y="9101829"/>
            <a:ext cx="16828134" cy="2207259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9" y="431633"/>
            <a:ext cx="12482542" cy="1215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1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2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695"/>
            <a:ext cx="4623943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36">
        <a:defRPr>
          <a:latin typeface="+mn-lt"/>
          <a:ea typeface="+mn-ea"/>
          <a:cs typeface="+mn-cs"/>
        </a:defRPr>
      </a:lvl2pPr>
      <a:lvl3pPr marL="914272">
        <a:defRPr>
          <a:latin typeface="+mn-lt"/>
          <a:ea typeface="+mn-ea"/>
          <a:cs typeface="+mn-cs"/>
        </a:defRPr>
      </a:lvl3pPr>
      <a:lvl4pPr marL="1371408">
        <a:defRPr>
          <a:latin typeface="+mn-lt"/>
          <a:ea typeface="+mn-ea"/>
          <a:cs typeface="+mn-cs"/>
        </a:defRPr>
      </a:lvl4pPr>
      <a:lvl5pPr marL="1828544">
        <a:defRPr>
          <a:latin typeface="+mn-lt"/>
          <a:ea typeface="+mn-ea"/>
          <a:cs typeface="+mn-cs"/>
        </a:defRPr>
      </a:lvl5pPr>
      <a:lvl6pPr marL="2285680">
        <a:defRPr>
          <a:latin typeface="+mn-lt"/>
          <a:ea typeface="+mn-ea"/>
          <a:cs typeface="+mn-cs"/>
        </a:defRPr>
      </a:lvl6pPr>
      <a:lvl7pPr marL="2742816">
        <a:defRPr>
          <a:latin typeface="+mn-lt"/>
          <a:ea typeface="+mn-ea"/>
          <a:cs typeface="+mn-cs"/>
        </a:defRPr>
      </a:lvl7pPr>
      <a:lvl8pPr marL="3199950">
        <a:defRPr>
          <a:latin typeface="+mn-lt"/>
          <a:ea typeface="+mn-ea"/>
          <a:cs typeface="+mn-cs"/>
        </a:defRPr>
      </a:lvl8pPr>
      <a:lvl9pPr marL="36570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36">
        <a:defRPr>
          <a:latin typeface="+mn-lt"/>
          <a:ea typeface="+mn-ea"/>
          <a:cs typeface="+mn-cs"/>
        </a:defRPr>
      </a:lvl2pPr>
      <a:lvl3pPr marL="914272">
        <a:defRPr>
          <a:latin typeface="+mn-lt"/>
          <a:ea typeface="+mn-ea"/>
          <a:cs typeface="+mn-cs"/>
        </a:defRPr>
      </a:lvl3pPr>
      <a:lvl4pPr marL="1371408">
        <a:defRPr>
          <a:latin typeface="+mn-lt"/>
          <a:ea typeface="+mn-ea"/>
          <a:cs typeface="+mn-cs"/>
        </a:defRPr>
      </a:lvl4pPr>
      <a:lvl5pPr marL="1828544">
        <a:defRPr>
          <a:latin typeface="+mn-lt"/>
          <a:ea typeface="+mn-ea"/>
          <a:cs typeface="+mn-cs"/>
        </a:defRPr>
      </a:lvl5pPr>
      <a:lvl6pPr marL="2285680">
        <a:defRPr>
          <a:latin typeface="+mn-lt"/>
          <a:ea typeface="+mn-ea"/>
          <a:cs typeface="+mn-cs"/>
        </a:defRPr>
      </a:lvl6pPr>
      <a:lvl7pPr marL="2742816">
        <a:defRPr>
          <a:latin typeface="+mn-lt"/>
          <a:ea typeface="+mn-ea"/>
          <a:cs typeface="+mn-cs"/>
        </a:defRPr>
      </a:lvl7pPr>
      <a:lvl8pPr marL="3199950">
        <a:defRPr>
          <a:latin typeface="+mn-lt"/>
          <a:ea typeface="+mn-ea"/>
          <a:cs typeface="+mn-cs"/>
        </a:defRPr>
      </a:lvl8pPr>
      <a:lvl9pPr marL="365708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ti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" y="-21600"/>
            <a:ext cx="20112922" cy="11309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0" y="473075"/>
            <a:ext cx="5761872" cy="15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49" y="244476"/>
            <a:ext cx="2057401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7851" y="4866078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Дискуссионной площадки № 2.1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механизм повышения качества образования в системе общего образования»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8938" y="3444874"/>
            <a:ext cx="4655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009" y1="22222" x2="9009" y2="22222"/>
                        <a14:foregroundMark x1="41441" y1="16667" x2="38739" y2="16667"/>
                        <a14:foregroundMark x1="95495" y1="55556" x2="95495" y2="55556"/>
                        <a14:foregroundMark x1="94595" y1="29630" x2="94595" y2="2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32" y="9225518"/>
            <a:ext cx="1490436" cy="725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266" y="9104083"/>
            <a:ext cx="817487" cy="84303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32" y="10273316"/>
            <a:ext cx="922861" cy="848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5"/>
          <a:stretch/>
        </p:blipFill>
        <p:spPr>
          <a:xfrm>
            <a:off x="17283863" y="10216715"/>
            <a:ext cx="870119" cy="846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08866" y="9225518"/>
            <a:ext cx="15623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цифрового развития Республики Тыва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53982" y="9225518"/>
            <a:ext cx="18040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«Тувинский государственный университет»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43962" y="10466564"/>
            <a:ext cx="212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«Институт оценки качества образования РТ»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32522" y="10417448"/>
            <a:ext cx="17748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электронное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7540077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2850" y="524212"/>
            <a:ext cx="13212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Дискуссионная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№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механизм повышения качества образования в системе общего образования»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3507" y="3292066"/>
            <a:ext cx="13296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Дворца Молодежи г. Кызыла,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ул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Кочетова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 2 этаж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3508" y="4816475"/>
            <a:ext cx="1339634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Наксыл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Херел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Маныевна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Республики Тыва</a:t>
            </a:r>
          </a:p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методисты и технические специалисты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управлений образованием,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директоров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учебной части,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администраторы государственной информационной системы «Дневник общеобразовательных организаций»</a:t>
            </a:r>
          </a:p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«Институт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образования Республики Тыва».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7"/>
          <a:stretch/>
        </p:blipFill>
        <p:spPr bwMode="auto">
          <a:xfrm>
            <a:off x="737350" y="3444875"/>
            <a:ext cx="4341158" cy="2183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644" y="8719925"/>
            <a:ext cx="1150764" cy="11507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2"/>
          <a:stretch/>
        </p:blipFill>
        <p:spPr>
          <a:xfrm>
            <a:off x="17976850" y="244475"/>
            <a:ext cx="1818911" cy="152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7540077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480049" y="231113"/>
            <a:ext cx="12211007" cy="13087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ru-RU" sz="4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4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Дискуссионной площадки № 2.1</a:t>
            </a:r>
          </a:p>
          <a:p>
            <a:pPr algn="ctr"/>
            <a:endParaRPr lang="ru-RU" sz="40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2023 года </a:t>
            </a:r>
          </a:p>
          <a:p>
            <a:pPr algn="ctr" defTabSz="914400"/>
            <a:endParaRPr lang="ru-RU" sz="4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30470"/>
              </p:ext>
            </p:extLst>
          </p:nvPr>
        </p:nvGraphicFramePr>
        <p:xfrm>
          <a:off x="831850" y="2911475"/>
          <a:ext cx="15240000" cy="682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222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9.30-10.00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участников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Материалы: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30">
                <a:tc rowSpan="6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10.00-11.30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«О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цифровизации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системе образования в контексте достижения показателей цифровой зрелости отрасли «Образование»»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Монгуш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Идегел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Борбак-оолович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министр цифрового развития Республики Тыва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методических аспектах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цифровизации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системы общего образования в Республике Тыва» –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Донгак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Виктория Викторовна, директор ГБУ «Институт оценки качества образования РТ»</a:t>
                      </a:r>
                    </a:p>
                    <a:p>
                      <a:pPr algn="just"/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16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«О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компетентностно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-ориентированной персонализированной организации образовательного процесса насыщенного цифровыми технологиями» (на примере ГАНОО РТ «Государственный лицей Республики Тыва»)–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Алдын-оол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Вера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Мартоловна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директор ГАНОУ «Государственный лицей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Респ.Тыва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1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возможностях цифровой дидактики в формировании функциональной грамотности школьников (на примере ФГКОУ «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Кызылское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ПКУ») –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Дитрих Анжелика Александровна, методист лаборатории технических средств обучения ФГКОУ «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Кызылское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ПКУ»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«Онлайн обучение как средство повышения качества и доступности образования»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Тюлюш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Марта Кан-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ооловна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доцент кафедры информатики ФГБОУ ВО «Тувинский государственный университет», руководитель Центра дистанционного обучения,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к.п.н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доцент</a:t>
                      </a:r>
                      <a:endParaRPr lang="ru-RU" sz="20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635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«Формирование единого образовательного пространства школы с использованием возможностей цифровой образовательной среды МЭО» -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Бартан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Аяс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Олегович, научный руководитель центра «Мобильное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электронное образование»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Республике Тыва</a:t>
                      </a:r>
                      <a:endParaRPr lang="ru-RU" sz="20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</a:t>
                      </a:r>
                      <a:r>
                        <a:rPr lang="ru-RU" sz="20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итогов работы площадки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9" b="94783" l="0" r="100000">
                        <a14:foregroundMark x1="84967" y1="57391" x2="76471" y2="89130"/>
                        <a14:foregroundMark x1="55556" y1="73913" x2="94118" y2="59565"/>
                        <a14:foregroundMark x1="94118" y1="78261" x2="90196" y2="93043"/>
                        <a14:foregroundMark x1="71895" y1="78696" x2="39216" y2="90435"/>
                        <a14:foregroundMark x1="84967" y1="89130" x2="33333" y2="92609"/>
                        <a14:foregroundMark x1="21569" y1="56087" x2="25490" y2="90435"/>
                        <a14:foregroundMark x1="11765" y1="86087" x2="9804" y2="94783"/>
                        <a14:backgroundMark x1="12418" y1="16522" x2="3922" y2="73478"/>
                        <a14:backgroundMark x1="88889" y1="13478" x2="90196" y2="47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" b="9034"/>
          <a:stretch/>
        </p:blipFill>
        <p:spPr bwMode="auto">
          <a:xfrm>
            <a:off x="16404312" y="4399367"/>
            <a:ext cx="1496337" cy="194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0" b="11294"/>
          <a:stretch/>
        </p:blipFill>
        <p:spPr bwMode="auto">
          <a:xfrm>
            <a:off x="18151071" y="5515306"/>
            <a:ext cx="1425979" cy="177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900" y1="10821" x2="58429" y2="62842"/>
                        <a14:foregroundMark x1="62193" y1="53064" x2="54664" y2="64276"/>
                        <a14:foregroundMark x1="39607" y1="44720" x2="51882" y2="55280"/>
                        <a14:foregroundMark x1="63175" y1="51499" x2="59411" y2="67275"/>
                        <a14:foregroundMark x1="65957" y1="22947" x2="51882" y2="7823"/>
                        <a14:foregroundMark x1="49918" y1="9387" x2="33879" y2="22164"/>
                        <a14:foregroundMark x1="49918" y1="34941" x2="54664" y2="42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7986739" y="3263561"/>
            <a:ext cx="1895111" cy="2012963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496" y="2316405"/>
            <a:ext cx="1327968" cy="199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0000">
                        <a14:backgroundMark x1="39219" y1="11406" x2="2500" y2="7187"/>
                        <a14:backgroundMark x1="10156" y1="37031" x2="9375" y2="50781"/>
                        <a14:backgroundMark x1="3438" y1="19063" x2="3438" y2="44688"/>
                        <a14:backgroundMark x1="17031" y1="40469" x2="13594" y2="50781"/>
                        <a14:backgroundMark x1="6719" y1="49844" x2="1719" y2="62656"/>
                        <a14:backgroundMark x1="54688" y1="94375" x2="70000" y2="97656"/>
                        <a14:backgroundMark x1="18750" y1="21719" x2="31563" y2="14844"/>
                        <a14:backgroundMark x1="4219" y1="49844" x2="781" y2="6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1" t="9700" r="38507" b="19360"/>
          <a:stretch/>
        </p:blipFill>
        <p:spPr bwMode="auto">
          <a:xfrm>
            <a:off x="18134778" y="7583272"/>
            <a:ext cx="1442271" cy="195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13028" r="19840" b="22692"/>
          <a:stretch/>
        </p:blipFill>
        <p:spPr bwMode="auto">
          <a:xfrm>
            <a:off x="16398169" y="6652921"/>
            <a:ext cx="1588569" cy="167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2"/>
          <a:stretch/>
        </p:blipFill>
        <p:spPr>
          <a:xfrm>
            <a:off x="17976850" y="244475"/>
            <a:ext cx="1818911" cy="1524000"/>
          </a:xfrm>
          <a:prstGeom prst="rect">
            <a:avLst/>
          </a:prstGeom>
        </p:spPr>
      </p:pic>
      <p:pic>
        <p:nvPicPr>
          <p:cNvPr id="15" name="Picture 4" descr="https://luxe-host.ru/wp-content/uploads/3/9/7/397f5c289c850e5cfe92335895ef3af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0" y="5349875"/>
            <a:ext cx="990600" cy="9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luxe-host.ru/wp-content/uploads/3/9/7/397f5c289c850e5cfe92335895ef3af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0" y="6340475"/>
            <a:ext cx="990600" cy="9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luxe-host.ru/wp-content/uploads/3/9/7/397f5c289c850e5cfe92335895ef3af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0" y="7407275"/>
            <a:ext cx="990600" cy="9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uxe-host.ru/wp-content/uploads/3/9/7/397f5c289c850e5cfe92335895ef3af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0" y="8397875"/>
            <a:ext cx="990600" cy="9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luxe-host.ru/wp-content/uploads/3/9/7/397f5c289c850e5cfe92335895ef3af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0" y="4359275"/>
            <a:ext cx="990600" cy="9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luxe-host.ru/wp-content/uploads/3/9/7/397f5c289c850e5cfe92335895ef3af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0" y="3368675"/>
            <a:ext cx="990600" cy="9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9738995"/>
            <a:ext cx="1382482" cy="13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9051" y="473076"/>
            <a:ext cx="14630401" cy="92331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050" y="557378"/>
            <a:ext cx="5761872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051" y="290678"/>
            <a:ext cx="2057401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523" y="9083675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дискуссионной площадки 2.1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1" y="2606675"/>
            <a:ext cx="6477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534</TotalTime>
  <Words>291</Words>
  <Application>Microsoft Office PowerPoint</Application>
  <PresentationFormat>Произвольный</PresentationFormat>
  <Paragraphs>36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sholban</cp:lastModifiedBy>
  <cp:revision>74</cp:revision>
  <dcterms:created xsi:type="dcterms:W3CDTF">2023-01-31T04:04:25Z</dcterms:created>
  <dcterms:modified xsi:type="dcterms:W3CDTF">2023-02-02T09:57:26Z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