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95" r:id="rId7"/>
    <p:sldId id="296" r:id="rId8"/>
    <p:sldId id="297" r:id="rId9"/>
    <p:sldId id="298" r:id="rId10"/>
    <p:sldId id="283" r:id="rId11"/>
    <p:sldId id="299" r:id="rId12"/>
    <p:sldId id="281" r:id="rId13"/>
    <p:sldId id="284" r:id="rId14"/>
    <p:sldId id="282" r:id="rId15"/>
    <p:sldId id="285" r:id="rId16"/>
    <p:sldId id="286" r:id="rId17"/>
    <p:sldId id="287" r:id="rId18"/>
    <p:sldId id="288" r:id="rId19"/>
    <p:sldId id="289" r:id="rId20"/>
    <p:sldId id="300" r:id="rId21"/>
    <p:sldId id="262" r:id="rId22"/>
    <p:sldId id="291" r:id="rId23"/>
    <p:sldId id="293" r:id="rId24"/>
    <p:sldId id="294" r:id="rId25"/>
    <p:sldId id="290" r:id="rId26"/>
    <p:sldId id="301" r:id="rId27"/>
    <p:sldId id="302" r:id="rId28"/>
    <p:sldId id="303" r:id="rId29"/>
    <p:sldId id="304" r:id="rId30"/>
    <p:sldId id="266" r:id="rId31"/>
    <p:sldId id="292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AF8E-5B31-4E2B-9BF9-C7F4A5A1841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B5A79-4DE6-43E6-AC0E-9113AE57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43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AF8E-5B31-4E2B-9BF9-C7F4A5A1841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B5A79-4DE6-43E6-AC0E-9113AE57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57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AF8E-5B31-4E2B-9BF9-C7F4A5A1841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B5A79-4DE6-43E6-AC0E-9113AE57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754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AF8E-5B31-4E2B-9BF9-C7F4A5A1841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B5A79-4DE6-43E6-AC0E-9113AE57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40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AF8E-5B31-4E2B-9BF9-C7F4A5A1841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B5A79-4DE6-43E6-AC0E-9113AE57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387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AF8E-5B31-4E2B-9BF9-C7F4A5A1841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B5A79-4DE6-43E6-AC0E-9113AE57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47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AF8E-5B31-4E2B-9BF9-C7F4A5A1841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B5A79-4DE6-43E6-AC0E-9113AE57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28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AF8E-5B31-4E2B-9BF9-C7F4A5A1841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B5A79-4DE6-43E6-AC0E-9113AE57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194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AF8E-5B31-4E2B-9BF9-C7F4A5A1841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B5A79-4DE6-43E6-AC0E-9113AE57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298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AF8E-5B31-4E2B-9BF9-C7F4A5A1841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B5A79-4DE6-43E6-AC0E-9113AE57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29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AF8E-5B31-4E2B-9BF9-C7F4A5A1841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B5A79-4DE6-43E6-AC0E-9113AE57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35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AAF8E-5B31-4E2B-9BF9-C7F4A5A1841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B5A79-4DE6-43E6-AC0E-9113AE570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54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8800" b="1" dirty="0" smtClean="0"/>
              <a:t>«Психологические аспекты </a:t>
            </a:r>
            <a:r>
              <a:rPr lang="ru-RU" sz="8800" b="1" dirty="0"/>
              <a:t>профилактики </a:t>
            </a:r>
            <a:r>
              <a:rPr lang="ru-RU" sz="8800" b="1" smtClean="0"/>
              <a:t>экстремизма и ненормативной агрессии среди </a:t>
            </a:r>
            <a:r>
              <a:rPr lang="ru-RU" sz="8800" b="1" dirty="0" smtClean="0"/>
              <a:t>обучающихся»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102048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7200" b="1" dirty="0" smtClean="0"/>
              <a:t>ЦЕЛИ: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помочь сформировать понимание того, что является экстремизмом, а что нет.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напомнить основные психологические методы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выявления деструктивных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явлений для их последующей профилактики и коррекции.</a:t>
            </a:r>
            <a:endParaRPr lang="ru-RU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81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1</a:t>
            </a:r>
            <a:endParaRPr lang="ru-RU" sz="2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79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8000" b="1" i="1" dirty="0"/>
              <a:t>Статья 282 </a:t>
            </a:r>
            <a:r>
              <a:rPr lang="ru-RU" sz="8000" b="1" i="1" dirty="0" smtClean="0"/>
              <a:t>УК РФ. </a:t>
            </a:r>
            <a:br>
              <a:rPr lang="ru-RU" sz="8000" b="1" i="1" dirty="0" smtClean="0"/>
            </a:br>
            <a:r>
              <a:rPr lang="ru-RU" sz="9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Возбуждение </a:t>
            </a:r>
            <a:r>
              <a:rPr lang="ru-RU" sz="9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ненависти либо вражды, а равно унижение человеческого </a:t>
            </a:r>
            <a:r>
              <a:rPr lang="ru-RU" sz="9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достоинства</a:t>
            </a:r>
            <a:endParaRPr lang="ru-RU" sz="9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42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Часть 1.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Действия, направленные на возбуждение ненависти либо вражды, а также на унижение достоинства человека либо группы лиц по признакам пола, расы, национальности, языка, происхождения, отношения к религии, а равно принадлежности к какой-либо социальной группе, совершенные публично, в том числе с использованием средств массовой информации либо информационно-телекоммуникационных сетей, включая сеть "Интернет", лицом после его привлечения к административной ответственности за аналогичное деяние в течение одного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33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ru-RU" sz="3600" dirty="0"/>
              <a:t>За совершение преступлений экстремисткой направленности </a:t>
            </a:r>
            <a:r>
              <a:rPr lang="ru-RU" sz="3600" dirty="0" smtClean="0"/>
              <a:t>предусмотрена</a:t>
            </a:r>
            <a:r>
              <a:rPr lang="ru-RU" sz="3600" dirty="0"/>
              <a:t> </a:t>
            </a:r>
            <a:r>
              <a:rPr lang="ru-RU" sz="3600" b="1" dirty="0"/>
              <a:t>уголовная</a:t>
            </a:r>
            <a:r>
              <a:rPr lang="ru-RU" sz="3600" dirty="0"/>
              <a:t> </a:t>
            </a:r>
            <a:r>
              <a:rPr lang="ru-RU" sz="3600" b="1" dirty="0"/>
              <a:t>ответственность</a:t>
            </a:r>
            <a:r>
              <a:rPr lang="ru-RU" sz="3600" dirty="0"/>
              <a:t> в соответствии со </a:t>
            </a:r>
            <a:r>
              <a:rPr lang="ru-RU" sz="3600" b="1" dirty="0"/>
              <a:t>статьями</a:t>
            </a:r>
            <a:r>
              <a:rPr lang="ru-RU" b="1" dirty="0"/>
              <a:t> </a:t>
            </a:r>
            <a:r>
              <a:rPr lang="ru-RU" b="1" dirty="0" smtClean="0"/>
              <a:t>136</a:t>
            </a:r>
            <a:r>
              <a:rPr lang="ru-RU" b="1" dirty="0"/>
              <a:t>, 148, 149,212, 239, 278 - 280, 282 </a:t>
            </a:r>
            <a:r>
              <a:rPr lang="ru-RU" b="1" dirty="0" smtClean="0"/>
              <a:t>– 282.2</a:t>
            </a:r>
            <a:r>
              <a:rPr lang="ru-RU" b="1" dirty="0"/>
              <a:t>, 357 </a:t>
            </a:r>
            <a:r>
              <a:rPr lang="ru-RU" b="1" dirty="0" smtClean="0"/>
              <a:t>УК РФ</a:t>
            </a:r>
            <a:r>
              <a:rPr lang="ru-RU" dirty="0" smtClean="0"/>
              <a:t>, </a:t>
            </a:r>
            <a:r>
              <a:rPr lang="ru-RU" sz="3600" dirty="0" smtClean="0"/>
              <a:t>а </a:t>
            </a:r>
            <a:r>
              <a:rPr lang="ru-RU" sz="3600" dirty="0"/>
              <a:t>также </a:t>
            </a:r>
            <a:r>
              <a:rPr lang="ru-RU" sz="3600" b="1" dirty="0"/>
              <a:t>статьи</a:t>
            </a:r>
            <a:r>
              <a:rPr lang="ru-RU" b="1" dirty="0"/>
              <a:t> 105, 111, 112, 115 - 117, 119, 141 - 1421, 150, 213, 214, 243, 244, 281, 335, 336 </a:t>
            </a:r>
            <a:r>
              <a:rPr lang="ru-RU" b="1" dirty="0" smtClean="0"/>
              <a:t>УК РФ</a:t>
            </a:r>
            <a:r>
              <a:rPr lang="ru-RU" dirty="0" smtClean="0"/>
              <a:t>, </a:t>
            </a:r>
            <a:r>
              <a:rPr lang="ru-RU" sz="3600" dirty="0"/>
              <a:t>если они совершены по мотивам политической, идеологической, расовой, национальной и религиозной ненависти или вражды либо по мотивам ненависти или вражды.</a:t>
            </a:r>
          </a:p>
        </p:txBody>
      </p:sp>
    </p:spTree>
    <p:extLst>
      <p:ext uri="{BB962C8B-B14F-4D97-AF65-F5344CB8AC3E}">
        <p14:creationId xmlns:p14="http://schemas.microsoft.com/office/powerpoint/2010/main" val="177616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11500" b="1" dirty="0"/>
              <a:t>Административная ответственность за </a:t>
            </a:r>
            <a:r>
              <a:rPr lang="ru-RU" sz="11500" b="1" dirty="0" smtClean="0"/>
              <a:t>экстремизм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230446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13.15 КоАП РФ.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рассматривает правонарушения, связанные со свободой распространения информации и частично затрагивает вопросы экстремизма. Так, распространение данных об экстремистских объединениях и организациях без упоминания их запрета в РФ или просто содержащее положительную характеристику таковых организаций наказывается в соответствии с таковой статьей КоАП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5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13.37 КоАП 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РФ.</a:t>
            </a:r>
            <a:b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статьи рассматривают правонарушение, заключающееся в предоставлении аудиовизуальными сервисами доступа к экстремистским материалам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5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5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20.3 КоАП </a:t>
            </a:r>
            <a:r>
              <a:rPr lang="ru-RU" sz="5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РФ.</a:t>
            </a:r>
            <a:br>
              <a:rPr lang="ru-RU" sz="5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предусматривается административная ответственность за правонарушение экстремистского характера, проявляющееся в публичном демонстрировании нацистской или экстремистской символики и атрибутики, равно как и сходных с ними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6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20.29 КоАП 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РФ.</a:t>
            </a:r>
            <a:b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</a:t>
            </a: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этой статьи закрепляют ответственность за изготовление или распространение материалов экстремистского характера</a:t>
            </a: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6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97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11500" b="1" dirty="0" err="1" smtClean="0"/>
              <a:t>Лицкевич</a:t>
            </a:r>
            <a:r>
              <a:rPr lang="ru-RU" sz="11500" b="1" dirty="0" smtClean="0"/>
              <a:t/>
            </a:r>
            <a:br>
              <a:rPr lang="ru-RU" sz="11500" b="1" dirty="0" smtClean="0"/>
            </a:br>
            <a:r>
              <a:rPr lang="ru-RU" sz="11500" b="1" dirty="0" smtClean="0"/>
              <a:t>Евгений</a:t>
            </a:r>
            <a:br>
              <a:rPr lang="ru-RU" sz="11500" b="1" dirty="0" smtClean="0"/>
            </a:br>
            <a:r>
              <a:rPr lang="ru-RU" sz="11500" b="1" dirty="0" smtClean="0"/>
              <a:t>Юрьевич</a:t>
            </a:r>
            <a:endParaRPr lang="ru-RU" sz="9600" b="1" i="1" dirty="0"/>
          </a:p>
        </p:txBody>
      </p:sp>
    </p:spTree>
    <p:extLst>
      <p:ext uri="{BB962C8B-B14F-4D97-AF65-F5344CB8AC3E}">
        <p14:creationId xmlns:p14="http://schemas.microsoft.com/office/powerpoint/2010/main" val="422209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2</a:t>
            </a:r>
            <a:endParaRPr lang="ru-RU" sz="2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63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Просветительская и разъяснительная работа</a:t>
            </a:r>
            <a:b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Формирование критического мышления</a:t>
            </a:r>
            <a:endParaRPr lang="ru-RU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96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Просветительская и разъяснительная работа</a:t>
            </a:r>
            <a:b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активизацией актуально-значимой мотивации поведения учащегося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95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(следует отметить, что организация и проведение эффективной просветительской и разъяснительной работы подразумевает должный уровень подготовки, в </a:t>
            </a:r>
            <a:r>
              <a:rPr lang="ru-RU" sz="6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результате самообразования…</a:t>
            </a:r>
            <a:endParaRPr lang="ru-RU" sz="6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49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 а также НЕПОСРЕДСТВЕННУЮ СОВМЕСТНУЮ ДЕЯТЕЛЬНОСТЬ с детьми, т.е. «живую работу», а не формально-документальный подход)</a:t>
            </a:r>
            <a:endParaRPr lang="ru-RU" sz="6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57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67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Мыслить </a:t>
            </a:r>
            <a:r>
              <a:rPr lang="ru-RU" sz="67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критически</a:t>
            </a:r>
            <a:r>
              <a:rPr lang="ru-RU" sz="67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br>
              <a:rPr lang="ru-RU" sz="67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7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значит </a:t>
            </a:r>
            <a:r>
              <a:rPr lang="ru-RU" sz="6700" b="0" i="0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рационально, ясно и непредвзято воспринимать информацию</a:t>
            </a:r>
            <a:r>
              <a:rPr lang="ru-RU" sz="67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всегда искать доказательства её правдивости и достоверности, адекватно учитывать при планировании своего поведения и прогнозе последствий.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07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8800" b="1" dirty="0"/>
              <a:t>Опросник агрессивности </a:t>
            </a:r>
            <a:r>
              <a:rPr lang="ru-RU" sz="8800" b="1" dirty="0" err="1"/>
              <a:t>Басса</a:t>
            </a:r>
            <a:r>
              <a:rPr lang="ru-RU" sz="8800" b="1" dirty="0"/>
              <a:t> - </a:t>
            </a:r>
            <a:r>
              <a:rPr lang="ru-RU" sz="8800" b="1" dirty="0" err="1"/>
              <a:t>Дарки</a:t>
            </a:r>
            <a:endParaRPr lang="ru-RU" sz="8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53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6600" dirty="0"/>
              <a:t>А. </a:t>
            </a:r>
            <a:r>
              <a:rPr lang="ru-RU" sz="6600" dirty="0" err="1" smtClean="0"/>
              <a:t>Басс</a:t>
            </a:r>
            <a:r>
              <a:rPr lang="ru-RU" sz="6600" dirty="0" smtClean="0"/>
              <a:t> </a:t>
            </a:r>
            <a:r>
              <a:rPr lang="ru-RU" sz="6600" dirty="0"/>
              <a:t>разделил понятия </a:t>
            </a:r>
            <a:r>
              <a:rPr lang="en-US" sz="6600" dirty="0" smtClean="0"/>
              <a:t>“</a:t>
            </a:r>
            <a:r>
              <a:rPr lang="ru-RU" sz="6600" dirty="0" smtClean="0"/>
              <a:t>агрессия</a:t>
            </a:r>
            <a:r>
              <a:rPr lang="en-US" sz="6600" dirty="0" smtClean="0"/>
              <a:t>”</a:t>
            </a:r>
            <a:r>
              <a:rPr lang="ru-RU" sz="6600" dirty="0" smtClean="0"/>
              <a:t> </a:t>
            </a:r>
            <a:r>
              <a:rPr lang="ru-RU" sz="6600" dirty="0"/>
              <a:t>и </a:t>
            </a:r>
            <a:r>
              <a:rPr lang="en-US" sz="6600" dirty="0" smtClean="0"/>
              <a:t>“</a:t>
            </a:r>
            <a:r>
              <a:rPr lang="ru-RU" sz="6600" dirty="0" smtClean="0"/>
              <a:t>враждебность</a:t>
            </a:r>
            <a:r>
              <a:rPr lang="en-US" sz="6600" dirty="0" smtClean="0"/>
              <a:t>”</a:t>
            </a:r>
            <a:r>
              <a:rPr lang="ru-RU" sz="6600" dirty="0"/>
              <a:t/>
            </a:r>
            <a:br>
              <a:rPr lang="ru-RU" sz="6600" dirty="0"/>
            </a:br>
            <a:r>
              <a:rPr lang="ru-RU" sz="6600" dirty="0" smtClean="0"/>
              <a:t>и </a:t>
            </a:r>
            <a:r>
              <a:rPr lang="ru-RU" sz="6600" dirty="0"/>
              <a:t>определил последнюю как: </a:t>
            </a:r>
            <a:r>
              <a:rPr lang="ru-RU" sz="6600" b="1" dirty="0"/>
              <a:t>«...реакцию, развивающую негативные чувства и негативные оценки людей и событий»</a:t>
            </a:r>
            <a:endParaRPr lang="ru-RU" sz="1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19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800" b="1" u="sng" dirty="0"/>
              <a:t>Физическая агрессия</a:t>
            </a:r>
            <a:r>
              <a:rPr lang="ru-RU" sz="2800" dirty="0"/>
              <a:t> – использование физической силы против другого лица.</a:t>
            </a:r>
            <a:br>
              <a:rPr lang="ru-RU" sz="2800" dirty="0"/>
            </a:br>
            <a:r>
              <a:rPr lang="ru-RU" sz="2800" b="1" u="sng" dirty="0"/>
              <a:t>Косвенная</a:t>
            </a:r>
            <a:r>
              <a:rPr lang="ru-RU" sz="2800" dirty="0"/>
              <a:t> – агрессия, окольным путем направленная на другое лицо или ни на кого не направленная.</a:t>
            </a:r>
            <a:br>
              <a:rPr lang="ru-RU" sz="2800" dirty="0"/>
            </a:br>
            <a:r>
              <a:rPr lang="ru-RU" sz="2800" b="1" u="sng" dirty="0"/>
              <a:t>Раздражение</a:t>
            </a:r>
            <a:r>
              <a:rPr lang="ru-RU" sz="2800" dirty="0"/>
              <a:t> – готовность к проявлению негативных чувств при малейшем возбуждении (вспыльчивость, грубость).</a:t>
            </a:r>
            <a:br>
              <a:rPr lang="ru-RU" sz="2800" dirty="0"/>
            </a:br>
            <a:r>
              <a:rPr lang="ru-RU" sz="3600" b="1" u="sng" dirty="0">
                <a:latin typeface="+mn-lt"/>
              </a:rPr>
              <a:t>Негативизм</a:t>
            </a:r>
            <a:r>
              <a:rPr lang="ru-RU" sz="3600" dirty="0">
                <a:latin typeface="+mn-lt"/>
              </a:rPr>
              <a:t> – оппозиционная манера в поведении от пассивного сопротивления до активной борьбы против установившихся обычаев и законов.</a:t>
            </a:r>
            <a:br>
              <a:rPr lang="ru-RU" sz="3600" dirty="0">
                <a:latin typeface="+mn-lt"/>
              </a:rPr>
            </a:br>
            <a:r>
              <a:rPr lang="ru-RU" sz="2800" b="1" u="sng" dirty="0"/>
              <a:t>Обида</a:t>
            </a:r>
            <a:r>
              <a:rPr lang="ru-RU" sz="2800" dirty="0"/>
              <a:t> – зависть и ненависть к окружающим за действительные и вымышленные действия.</a:t>
            </a:r>
            <a:br>
              <a:rPr lang="ru-RU" sz="2800" dirty="0"/>
            </a:br>
            <a:r>
              <a:rPr lang="ru-RU" sz="2800" b="1" u="sng" dirty="0"/>
              <a:t>Подозрительность</a:t>
            </a:r>
            <a:r>
              <a:rPr lang="ru-RU" sz="2800" dirty="0"/>
              <a:t> – в диапазоне от недоверия и осторожности по отношению к людям до убеждения в том, что другие люди планируют и приносят вред.</a:t>
            </a:r>
            <a:br>
              <a:rPr lang="ru-RU" sz="2800" dirty="0"/>
            </a:br>
            <a:r>
              <a:rPr lang="ru-RU" sz="2800" b="1" u="sng" dirty="0"/>
              <a:t>Вербальная агрессия</a:t>
            </a:r>
            <a:r>
              <a:rPr lang="ru-RU" sz="2800" dirty="0"/>
              <a:t> – выражение негативных чувств как через форму (крик, визг), так и через содержание словесных ответов (проклятия, угрозы).</a:t>
            </a:r>
            <a:br>
              <a:rPr lang="ru-RU" sz="2800" dirty="0"/>
            </a:br>
            <a:r>
              <a:rPr lang="ru-RU" sz="2800" b="1" u="sng" dirty="0"/>
              <a:t>Чувство вины</a:t>
            </a:r>
            <a:r>
              <a:rPr lang="ru-RU" sz="2800" dirty="0"/>
              <a:t> – выражает возможное убеждение субъекта в том, что он является плохим человеком, что поступает зло, а также ощущаемые им угрызения совести</a:t>
            </a:r>
            <a:r>
              <a:rPr lang="ru-RU" sz="2800" dirty="0" smtClean="0"/>
              <a:t>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26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ru-RU" sz="8800" b="1" dirty="0"/>
              <a:t>Враждебность</a:t>
            </a:r>
            <a:r>
              <a:rPr lang="ru-RU" sz="8800" dirty="0"/>
              <a:t> = </a:t>
            </a:r>
            <a:r>
              <a:rPr lang="ru-RU" sz="8800" dirty="0" smtClean="0"/>
              <a:t/>
            </a:r>
            <a:br>
              <a:rPr lang="ru-RU" sz="8800" dirty="0" smtClean="0"/>
            </a:br>
            <a:r>
              <a:rPr lang="ru-RU" sz="8200" dirty="0" smtClean="0"/>
              <a:t>Обида </a:t>
            </a:r>
            <a:r>
              <a:rPr lang="ru-RU" sz="8200" dirty="0"/>
              <a:t>+ </a:t>
            </a:r>
            <a:r>
              <a:rPr lang="ru-RU" sz="8200" dirty="0" smtClean="0"/>
              <a:t>Подозрительность</a:t>
            </a:r>
            <a:endParaRPr lang="ru-RU" sz="8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19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sz="8000" b="1" dirty="0" smtClean="0"/>
              <a:t>Сотрудник (психолог)</a:t>
            </a:r>
            <a:br>
              <a:rPr lang="ru-RU" sz="8000" b="1" dirty="0" smtClean="0"/>
            </a:br>
            <a:r>
              <a:rPr lang="ru-RU" sz="8000" b="1" dirty="0" smtClean="0"/>
              <a:t>Координационного центра</a:t>
            </a:r>
            <a:br>
              <a:rPr lang="ru-RU" sz="8000" b="1" dirty="0" smtClean="0"/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 формирования у молодежи активной гражданской позиции, предупреждения межнациональных и межконфессиональных конфликтов, противодействия идеологии терроризма и профилактики экстремизма </a:t>
            </a:r>
          </a:p>
        </p:txBody>
      </p:sp>
    </p:spTree>
    <p:extLst>
      <p:ext uri="{BB962C8B-B14F-4D97-AF65-F5344CB8AC3E}">
        <p14:creationId xmlns:p14="http://schemas.microsoft.com/office/powerpoint/2010/main" val="380702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ВСЕГДА</a:t>
            </a:r>
            <a:b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МОЖЕТЕ ОБРАТИТЬСЯ </a:t>
            </a:r>
            <a:b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нам за консультацией или методической помощью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66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ru-RU" sz="16600" b="1" dirty="0" smtClean="0"/>
              <a:t>Спасибо </a:t>
            </a:r>
            <a:br>
              <a:rPr lang="ru-RU" sz="16600" b="1" dirty="0" smtClean="0"/>
            </a:br>
            <a:r>
              <a:rPr lang="ru-RU" sz="16600" b="1" dirty="0" smtClean="0"/>
              <a:t>за внимание!</a:t>
            </a:r>
            <a:endParaRPr lang="ru-RU" sz="16600" b="1" dirty="0"/>
          </a:p>
        </p:txBody>
      </p:sp>
    </p:spTree>
    <p:extLst>
      <p:ext uri="{BB962C8B-B14F-4D97-AF65-F5344CB8AC3E}">
        <p14:creationId xmlns:p14="http://schemas.microsoft.com/office/powerpoint/2010/main" val="88099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7500" b="1" dirty="0" smtClean="0"/>
              <a:t>Председатель </a:t>
            </a:r>
            <a:br>
              <a:rPr lang="ru-RU" sz="7500" b="1" dirty="0" smtClean="0"/>
            </a:br>
            <a:r>
              <a:rPr lang="ru-RU" sz="7500" b="1" dirty="0" smtClean="0"/>
              <a:t>Общественного Совета</a:t>
            </a:r>
            <a:br>
              <a:rPr lang="ru-RU" sz="7500" b="1" dirty="0" smtClean="0"/>
            </a:br>
            <a:r>
              <a:rPr lang="ru-RU" sz="7500" b="1" dirty="0" smtClean="0"/>
              <a:t>при УМВД России по </a:t>
            </a:r>
            <a:r>
              <a:rPr lang="ru-RU" sz="7500" b="1" dirty="0" err="1" smtClean="0"/>
              <a:t>г.Кызылу</a:t>
            </a:r>
            <a:endParaRPr lang="ru-RU" sz="7500" b="1" dirty="0"/>
          </a:p>
        </p:txBody>
      </p:sp>
    </p:spTree>
    <p:extLst>
      <p:ext uri="{BB962C8B-B14F-4D97-AF65-F5344CB8AC3E}">
        <p14:creationId xmlns:p14="http://schemas.microsoft.com/office/powerpoint/2010/main" val="389068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ru-RU" sz="13000" b="1" dirty="0" smtClean="0"/>
              <a:t>8-983-591-1547</a:t>
            </a:r>
            <a:endParaRPr lang="ru-RU" sz="13000" b="1" dirty="0"/>
          </a:p>
        </p:txBody>
      </p:sp>
    </p:spTree>
    <p:extLst>
      <p:ext uri="{BB962C8B-B14F-4D97-AF65-F5344CB8AC3E}">
        <p14:creationId xmlns:p14="http://schemas.microsoft.com/office/powerpoint/2010/main" val="254428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8800" b="1" dirty="0" smtClean="0"/>
              <a:t>ДОУ, ОУ, </a:t>
            </a:r>
            <a:r>
              <a:rPr lang="ru-RU" sz="8800" b="1" dirty="0" err="1" smtClean="0"/>
              <a:t>ССУЗы</a:t>
            </a:r>
            <a:r>
              <a:rPr lang="ru-RU" sz="8800" b="1" dirty="0" smtClean="0"/>
              <a:t>, ВУЗ – </a:t>
            </a:r>
            <a:br>
              <a:rPr lang="ru-RU" sz="8800" b="1" dirty="0" smtClean="0"/>
            </a:br>
            <a:r>
              <a:rPr lang="ru-RU" sz="8800" b="1" dirty="0" smtClean="0"/>
              <a:t>всё это структурные подразделения Министерства образования, которое…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49097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8500" b="1" dirty="0" smtClean="0"/>
              <a:t>…в соответствии с действующим законодательством является субъектом профилактики правонарушений.</a:t>
            </a:r>
            <a:endParaRPr lang="ru-RU" sz="8500" b="1" dirty="0"/>
          </a:p>
        </p:txBody>
      </p:sp>
    </p:spTree>
    <p:extLst>
      <p:ext uri="{BB962C8B-B14F-4D97-AF65-F5344CB8AC3E}">
        <p14:creationId xmlns:p14="http://schemas.microsoft.com/office/powerpoint/2010/main" val="382403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6500" b="1" dirty="0" smtClean="0">
                <a:solidFill>
                  <a:srgbClr val="FF0000"/>
                </a:solidFill>
              </a:rPr>
              <a:t>Педагоги-психологи</a:t>
            </a:r>
            <a:r>
              <a:rPr lang="ru-RU" sz="6500" b="1" dirty="0" smtClean="0"/>
              <a:t>,</a:t>
            </a:r>
            <a:br>
              <a:rPr lang="ru-RU" sz="6500" b="1" dirty="0" smtClean="0"/>
            </a:br>
            <a:r>
              <a:rPr lang="ru-RU" sz="6500" b="1" dirty="0" smtClean="0"/>
              <a:t>имея специальное образование и узконаправленную квалификацию, </a:t>
            </a:r>
            <a:r>
              <a:rPr lang="ru-RU" sz="6500" b="1" dirty="0" smtClean="0">
                <a:solidFill>
                  <a:srgbClr val="FF0000"/>
                </a:solidFill>
              </a:rPr>
              <a:t>являются </a:t>
            </a:r>
            <a:r>
              <a:rPr lang="ru-RU" sz="6500" b="1" dirty="0" smtClean="0">
                <a:solidFill>
                  <a:srgbClr val="FF0000"/>
                </a:solidFill>
              </a:rPr>
              <a:t>наиболее подготовленными специалистами </a:t>
            </a:r>
            <a:r>
              <a:rPr lang="ru-RU" sz="6500" b="1" dirty="0" smtClean="0"/>
              <a:t>для выявления лиц, склонных к правонарушениям.</a:t>
            </a:r>
            <a:endParaRPr lang="ru-RU" sz="6500" b="1" dirty="0"/>
          </a:p>
        </p:txBody>
      </p:sp>
    </p:spTree>
    <p:extLst>
      <p:ext uri="{BB962C8B-B14F-4D97-AF65-F5344CB8AC3E}">
        <p14:creationId xmlns:p14="http://schemas.microsoft.com/office/powerpoint/2010/main" val="299099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7200" b="1" dirty="0"/>
              <a:t>Приказ Минтруда </a:t>
            </a:r>
            <a:r>
              <a:rPr lang="ru-RU" sz="7200" b="1" dirty="0" smtClean="0"/>
              <a:t>России</a:t>
            </a:r>
            <a:br>
              <a:rPr lang="ru-RU" sz="7200" b="1" dirty="0" smtClean="0"/>
            </a:br>
            <a:r>
              <a:rPr lang="ru-RU" sz="7200" b="1" dirty="0" smtClean="0"/>
              <a:t>от </a:t>
            </a:r>
            <a:r>
              <a:rPr lang="ru-RU" sz="7200" b="1" dirty="0"/>
              <a:t>24.07.2015 N 514н</a:t>
            </a:r>
            <a:br>
              <a:rPr lang="ru-RU" sz="7200" b="1" dirty="0"/>
            </a:br>
            <a:r>
              <a:rPr lang="ru-RU" sz="5700" dirty="0">
                <a:solidFill>
                  <a:srgbClr val="FF0000"/>
                </a:solidFill>
              </a:rPr>
              <a:t>"Об утверждении профессионального</a:t>
            </a:r>
            <a:br>
              <a:rPr lang="ru-RU" sz="5700" dirty="0">
                <a:solidFill>
                  <a:srgbClr val="FF0000"/>
                </a:solidFill>
              </a:rPr>
            </a:br>
            <a:r>
              <a:rPr lang="ru-RU" sz="5700" dirty="0">
                <a:solidFill>
                  <a:srgbClr val="FF0000"/>
                </a:solidFill>
              </a:rPr>
              <a:t>стандарта "</a:t>
            </a:r>
            <a:r>
              <a:rPr lang="ru-RU" sz="5700" dirty="0" smtClean="0">
                <a:solidFill>
                  <a:srgbClr val="FF0000"/>
                </a:solidFill>
              </a:rPr>
              <a:t>Педагог-психолог</a:t>
            </a:r>
            <a:br>
              <a:rPr lang="ru-RU" sz="5700" dirty="0" smtClean="0">
                <a:solidFill>
                  <a:srgbClr val="FF0000"/>
                </a:solidFill>
              </a:rPr>
            </a:br>
            <a:r>
              <a:rPr lang="ru-RU" sz="5700" dirty="0" smtClean="0">
                <a:solidFill>
                  <a:srgbClr val="FF0000"/>
                </a:solidFill>
              </a:rPr>
              <a:t>(психолог в сфере </a:t>
            </a:r>
            <a:r>
              <a:rPr lang="ru-RU" sz="5700" dirty="0">
                <a:solidFill>
                  <a:srgbClr val="FF0000"/>
                </a:solidFill>
              </a:rPr>
              <a:t>образования)"</a:t>
            </a:r>
            <a:br>
              <a:rPr lang="ru-RU" sz="5700" dirty="0">
                <a:solidFill>
                  <a:srgbClr val="FF0000"/>
                </a:solidFill>
              </a:rPr>
            </a:br>
            <a:r>
              <a:rPr lang="ru-RU" sz="5500" i="1" dirty="0"/>
              <a:t>(Зарегистрировано в Минюсте России</a:t>
            </a:r>
            <a:br>
              <a:rPr lang="ru-RU" sz="5500" i="1" dirty="0"/>
            </a:br>
            <a:r>
              <a:rPr lang="ru-RU" sz="5500" i="1" dirty="0"/>
              <a:t>18.08.2015 N 38575</a:t>
            </a:r>
            <a:r>
              <a:rPr lang="ru-RU" sz="5500" i="1" dirty="0" smtClean="0"/>
              <a:t>)</a:t>
            </a:r>
            <a:endParaRPr lang="ru-RU" sz="5500" b="1" i="1" dirty="0"/>
          </a:p>
        </p:txBody>
      </p:sp>
    </p:spTree>
    <p:extLst>
      <p:ext uri="{BB962C8B-B14F-4D97-AF65-F5344CB8AC3E}">
        <p14:creationId xmlns:p14="http://schemas.microsoft.com/office/powerpoint/2010/main" val="410226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164</Words>
  <Application>Microsoft Office PowerPoint</Application>
  <PresentationFormat>Широкоэкранный</PresentationFormat>
  <Paragraphs>31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Тема Office</vt:lpstr>
      <vt:lpstr>«Психологические аспекты профилактики экстремизма и ненормативной агрессии среди обучающихся»</vt:lpstr>
      <vt:lpstr>Лицкевич Евгений Юрьевич</vt:lpstr>
      <vt:lpstr>Сотрудник (психолог) Координационного центра по вопросам формирования у молодежи активной гражданской позиции, предупреждения межнациональных и межконфессиональных конфликтов, противодействия идеологии терроризма и профилактики экстремизма </vt:lpstr>
      <vt:lpstr>Председатель  Общественного Совета при УМВД России по г.Кызылу</vt:lpstr>
      <vt:lpstr>8-983-591-1547</vt:lpstr>
      <vt:lpstr>ДОУ, ОУ, ССУЗы, ВУЗ –  всё это структурные подразделения Министерства образования, которое…</vt:lpstr>
      <vt:lpstr>…в соответствии с действующим законодательством является субъектом профилактики правонарушений.</vt:lpstr>
      <vt:lpstr>Педагоги-психологи, имея специальное образование и узконаправленную квалификацию, являются наиболее подготовленными специалистами для выявления лиц, склонных к правонарушениям.</vt:lpstr>
      <vt:lpstr>Приказ Минтруда России от 24.07.2015 N 514н "Об утверждении профессионального стандарта "Педагог-психолог (психолог в сфере образования)" (Зарегистрировано в Минюсте России 18.08.2015 N 38575)</vt:lpstr>
      <vt:lpstr>ЦЕЛИ: - помочь сформировать понимание того, что является экстремизмом, а что нет.   - напомнить основные психологические методы выявления деструктивных явлений для их последующей профилактики и коррекции.</vt:lpstr>
      <vt:lpstr>Часть 1</vt:lpstr>
      <vt:lpstr>Статья 282 УК РФ.  Возбуждение ненависти либо вражды, а равно унижение человеческого достоинства</vt:lpstr>
      <vt:lpstr>Часть 1.  Действия, направленные на возбуждение ненависти либо вражды, а также на унижение достоинства человека либо группы лиц по признакам пола, расы, национальности, языка, происхождения, отношения к религии, а равно принадлежности к какой-либо социальной группе, совершенные публично, в том числе с использованием средств массовой информации либо информационно-телекоммуникационных сетей, включая сеть "Интернет", лицом после его привлечения к административной ответственности за аналогичное деяние в течение одного года.</vt:lpstr>
      <vt:lpstr>За совершение преступлений экстремисткой направленности предусмотрена уголовная ответственность в соответствии со статьями 136, 148, 149,212, 239, 278 - 280, 282 – 282.2, 357 УК РФ, а также статьи 105, 111, 112, 115 - 117, 119, 141 - 1421, 150, 213, 214, 243, 244, 281, 335, 336 УК РФ, если они совершены по мотивам политической, идеологической, расовой, национальной и религиозной ненависти или вражды либо по мотивам ненависти или вражды.</vt:lpstr>
      <vt:lpstr>Административная ответственность за экстремизм</vt:lpstr>
      <vt:lpstr>Статья 13.15 КоАП РФ.  Данная статья рассматривает правонарушения, связанные со свободой распространения информации и частично затрагивает вопросы экстремизма. Так, распространение данных об экстремистских объединениях и организациях без упоминания их запрета в РФ или просто содержащее положительную характеристику таковых организаций наказывается в соответствии с таковой статьей КоАП.</vt:lpstr>
      <vt:lpstr>Статья 13.37 КоАП РФ. Положения данной статьи рассматривают правонарушение, заключающееся в предоставлении аудиовизуальными сервисами доступа к экстремистским материалам.</vt:lpstr>
      <vt:lpstr>Статья 20.3 КоАП РФ. Данной статьей предусматривается административная ответственность за правонарушение экстремистского характера, проявляющееся в публичном демонстрировании нацистской или экстремистской символики и атрибутики, равно как и сходных с ними.</vt:lpstr>
      <vt:lpstr>Статья 20.29 КоАП РФ. Положения этой статьи закрепляют ответственность за изготовление или распространение материалов экстремистского характера.</vt:lpstr>
      <vt:lpstr>Часть 2</vt:lpstr>
      <vt:lpstr>1. Просветительская и разъяснительная работа  2. Формирование критического мышления</vt:lpstr>
      <vt:lpstr>Просветительская и разъяснительная работа с активизацией актуально-значимой мотивации поведения учащегося</vt:lpstr>
      <vt:lpstr>(следует отметить, что организация и проведение эффективной просветительской и разъяснительной работы подразумевает должный уровень подготовки, в т.ч. в результате самообразования…</vt:lpstr>
      <vt:lpstr>… а также НЕПОСРЕДСТВЕННУЮ СОВМЕСТНУЮ ДЕЯТЕЛЬНОСТЬ с детьми, т.е. «живую работу», а не формально-документальный подход)</vt:lpstr>
      <vt:lpstr>Мыслить критически –  значит рационально, ясно и непредвзято воспринимать информацию, всегда искать доказательства её правдивости и достоверности, адекватно учитывать при планировании своего поведения и прогнозе последствий.</vt:lpstr>
      <vt:lpstr>Опросник агрессивности Басса - Дарки</vt:lpstr>
      <vt:lpstr>А. Басс разделил понятия “агрессия” и “враждебность” и определил последнюю как: «...реакцию, развивающую негативные чувства и негативные оценки людей и событий»</vt:lpstr>
      <vt:lpstr>Физическая агрессия – использование физической силы против другого лица. Косвенная – агрессия, окольным путем направленная на другое лицо или ни на кого не направленная. Раздражение – готовность к проявлению негативных чувств при малейшем возбуждении (вспыльчивость, грубость). Негативизм – оппозиционная манера в поведении от пассивного сопротивления до активной борьбы против установившихся обычаев и законов. Обида – зависть и ненависть к окружающим за действительные и вымышленные действия. Подозрительность – в диапазоне от недоверия и осторожности по отношению к людям до убеждения в том, что другие люди планируют и приносят вред. Вербальная агрессия – выражение негативных чувств как через форму (крик, визг), так и через содержание словесных ответов (проклятия, угрозы). Чувство вины – выражает возможное убеждение субъекта в том, что он является плохим человеком, что поступает зло, а также ощущаемые им угрызения совести.</vt:lpstr>
      <vt:lpstr>Враждебность =  Обида + Подозрительность</vt:lpstr>
      <vt:lpstr>Вы ВСЕГДА МОЖЕТЕ ОБРАТИТЬСЯ  к нам за консультацией или методической помощью</vt:lpstr>
      <vt:lpstr>Спасибо  за внимание!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"Киберугрозы современного времени: развитие  критического мышления как профилактика экстремистской идеологии"</dc:title>
  <dc:creator>Евгений Юрьевич</dc:creator>
  <cp:lastModifiedBy>Евгений Юрьевич</cp:lastModifiedBy>
  <cp:revision>28</cp:revision>
  <dcterms:created xsi:type="dcterms:W3CDTF">2023-03-02T08:05:37Z</dcterms:created>
  <dcterms:modified xsi:type="dcterms:W3CDTF">2023-08-21T18:26:48Z</dcterms:modified>
</cp:coreProperties>
</file>