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22"/>
  </p:notesMasterIdLst>
  <p:sldIdLst>
    <p:sldId id="371" r:id="rId2"/>
    <p:sldId id="499" r:id="rId3"/>
    <p:sldId id="487" r:id="rId4"/>
    <p:sldId id="535" r:id="rId5"/>
    <p:sldId id="491" r:id="rId6"/>
    <p:sldId id="490" r:id="rId7"/>
    <p:sldId id="492" r:id="rId8"/>
    <p:sldId id="489" r:id="rId9"/>
    <p:sldId id="524" r:id="rId10"/>
    <p:sldId id="525" r:id="rId11"/>
    <p:sldId id="526" r:id="rId12"/>
    <p:sldId id="527" r:id="rId13"/>
    <p:sldId id="528" r:id="rId14"/>
    <p:sldId id="529" r:id="rId15"/>
    <p:sldId id="530" r:id="rId16"/>
    <p:sldId id="531" r:id="rId17"/>
    <p:sldId id="532" r:id="rId18"/>
    <p:sldId id="533" r:id="rId19"/>
    <p:sldId id="534" r:id="rId20"/>
    <p:sldId id="397" r:id="rId21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5307C"/>
    <a:srgbClr val="6600CC"/>
    <a:srgbClr val="339933"/>
    <a:srgbClr val="66CCFF"/>
    <a:srgbClr val="003399"/>
    <a:srgbClr val="41C733"/>
    <a:srgbClr val="60C03A"/>
    <a:srgbClr val="83C937"/>
    <a:srgbClr val="85CA3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9" autoAdjust="0"/>
    <p:restoredTop sz="94660"/>
  </p:normalViewPr>
  <p:slideViewPr>
    <p:cSldViewPr snapToGrid="0">
      <p:cViewPr>
        <p:scale>
          <a:sx n="70" d="100"/>
          <a:sy n="70" d="100"/>
        </p:scale>
        <p:origin x="-1867" y="-4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007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007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7AE8129-DC7F-4E96-9FCD-AEFA08DA608B}" type="datetimeFigureOut">
              <a:rPr lang="ru-RU"/>
              <a:pPr>
                <a:defRPr/>
              </a:pPr>
              <a:t>02.12.2022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1" rIns="91422" bIns="45711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7361"/>
            <a:ext cx="5438775" cy="3910635"/>
          </a:xfrm>
          <a:prstGeom prst="rect">
            <a:avLst/>
          </a:prstGeom>
        </p:spPr>
        <p:txBody>
          <a:bodyPr vert="horz" lIns="91422" tIns="45711" rIns="91422" bIns="45711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218"/>
            <a:ext cx="2946400" cy="498007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30218"/>
            <a:ext cx="2946400" cy="498007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22C1AA1-EAF1-4EA0-B6A1-14F19C4D023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205857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27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96C626-CC4C-4932-93B8-515688E04DD6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 alt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9AA722-7C8A-4B26-89E2-E890D073C59B}" type="datetime1">
              <a:rPr lang="ru-RU"/>
              <a:pPr>
                <a:defRPr/>
              </a:pPr>
              <a:t>02.12.2022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F3284F-DA3C-4AC3-AAB0-4D61EBE103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82825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7F77D0-403C-4FB5-B461-32DB50506BC2}" type="datetime1">
              <a:rPr lang="ru-RU"/>
              <a:pPr>
                <a:defRPr/>
              </a:pPr>
              <a:t>02.12.2022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D66B64-B541-4CFC-BC28-2BE347D8EE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35738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264099-373A-49C5-8ABC-51C07C628B75}" type="datetime1">
              <a:rPr lang="ru-RU"/>
              <a:pPr>
                <a:defRPr/>
              </a:pPr>
              <a:t>02.12.2022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530BB3-8168-42F7-9254-C6C7EC9319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20295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7D52E9-13A6-4D1E-BCC6-3F87CA9AD3DB}" type="datetime1">
              <a:rPr lang="ru-RU"/>
              <a:pPr>
                <a:defRPr/>
              </a:pPr>
              <a:t>02.12.2022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6559CB-A210-4FFC-9946-0F361F1746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86761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F7BB63-88EA-4F9A-99E8-83BB0F183901}" type="datetime1">
              <a:rPr lang="ru-RU"/>
              <a:pPr>
                <a:defRPr/>
              </a:pPr>
              <a:t>02.12.2022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3BF248-D526-4AE5-B864-C94D725EF3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90965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01A47A-771E-4772-B78D-BF32667BB214}" type="datetime1">
              <a:rPr lang="ru-RU"/>
              <a:pPr>
                <a:defRPr/>
              </a:pPr>
              <a:t>02.12.2022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04B7EA-7996-4B66-99EA-756E770BD2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51898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28A6FA9-7255-4177-8AAE-E5C1A8E7783B}" type="datetime1">
              <a:rPr lang="ru-RU"/>
              <a:pPr>
                <a:defRPr/>
              </a:pPr>
              <a:t>02.12.2022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F0DCB1-ECF2-47CE-BE64-D8A762900C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64084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2963CB-0169-44F5-9934-2D90ABD6A26E}" type="datetime1">
              <a:rPr lang="ru-RU"/>
              <a:pPr>
                <a:defRPr/>
              </a:pPr>
              <a:t>02.12.2022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5D10C8-D241-4BF9-98C2-1B9FA7FDE9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6796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6A98AF-8538-4350-9F02-3665A5558EBC}" type="datetime1">
              <a:rPr lang="ru-RU"/>
              <a:pPr>
                <a:defRPr/>
              </a:pPr>
              <a:t>02.12.2022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F43DE2-5DEE-4B40-B198-56B3F1184D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72098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22D8EC-FCFD-414D-ACA1-E98C41C2786A}" type="datetime1">
              <a:rPr lang="ru-RU"/>
              <a:pPr>
                <a:defRPr/>
              </a:pPr>
              <a:t>02.12.2022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F432DD-7154-4BD5-A0CB-AD8F472E5C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7830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EF1D78-FC40-44F1-8A37-615680C5F78F}" type="datetime1">
              <a:rPr lang="ru-RU"/>
              <a:pPr>
                <a:defRPr/>
              </a:pPr>
              <a:t>02.12.2022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934F54-EDB3-4432-A34F-8ED70E7891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66859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6CC768-F0F3-43CE-927C-B9B507757089}" type="datetime1">
              <a:rPr lang="ru-RU"/>
              <a:pPr>
                <a:defRPr/>
              </a:pPr>
              <a:t>02.12.2022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9D72C0-B9B8-4B52-8E87-E242C78B7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95050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F10A86-56F2-49A7-8CC7-6F536C61F3D8}" type="datetime1">
              <a:rPr lang="ru-RU"/>
              <a:pPr>
                <a:defRPr/>
              </a:pPr>
              <a:t>02.12.2022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2FD32B-75F8-4484-9B40-1CB52DA7B8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289" r:id="rId1"/>
    <p:sldLayoutId id="2147491290" r:id="rId2"/>
    <p:sldLayoutId id="2147491291" r:id="rId3"/>
    <p:sldLayoutId id="2147491292" r:id="rId4"/>
    <p:sldLayoutId id="2147491293" r:id="rId5"/>
    <p:sldLayoutId id="2147491294" r:id="rId6"/>
    <p:sldLayoutId id="2147491295" r:id="rId7"/>
    <p:sldLayoutId id="2147491296" r:id="rId8"/>
    <p:sldLayoutId id="2147491297" r:id="rId9"/>
    <p:sldLayoutId id="2147491298" r:id="rId10"/>
    <p:sldLayoutId id="2147491299" r:id="rId11"/>
    <p:sldLayoutId id="2147491300" r:id="rId12"/>
  </p:sldLayoutIdLst>
  <p:hf sldNum="0" hdr="0" ftr="0" dt="0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5pPr>
      <a:lvl6pPr marL="422041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6pPr>
      <a:lvl7pPr marL="844083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7pPr>
      <a:lvl8pPr marL="1266124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8pPr>
      <a:lvl9pPr marL="1688165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57163" indent="-157163" algn="l" defTabSz="631825" rtl="0" eaLnBrk="0" fontAlgn="base" hangingPunct="0">
        <a:lnSpc>
          <a:spcPct val="90000"/>
        </a:lnSpc>
        <a:spcBef>
          <a:spcPts val="688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90575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064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9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kizil.bezformata.ru/word/nadezhdu/1984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KhovalygEKh\Рабочий стол\Без имени-1.jpg"/>
          <p:cNvPicPr>
            <a:picLocks noChangeAspect="1" noChangeArrowheads="1"/>
          </p:cNvPicPr>
          <p:nvPr/>
        </p:nvPicPr>
        <p:blipFill>
          <a:blip r:embed="rId3" cstate="print"/>
          <a:srcRect r="23764"/>
          <a:stretch>
            <a:fillRect/>
          </a:stretch>
        </p:blipFill>
        <p:spPr bwMode="auto">
          <a:xfrm>
            <a:off x="0" y="-26252"/>
            <a:ext cx="9144000" cy="85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187355" y="0"/>
            <a:ext cx="75881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и науки Республики Тыва</a:t>
            </a:r>
            <a:endParaRPr lang="ru-RU" sz="2400" dirty="0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720401" y="-1551628"/>
            <a:ext cx="7703199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Губернаторский</a:t>
            </a:r>
            <a:r>
              <a:rPr kumimoji="0" lang="ru-RU" sz="3200" b="1" i="0" u="none" strike="noStrike" cap="none" normalizeH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«Формирование управленческих кадров из числа педагогов-мужчин»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Documents and Settings\KhovalygEKh\Рабочий стол\Без имени-1.jpg"/>
          <p:cNvPicPr>
            <a:picLocks noChangeAspect="1" noChangeArrowheads="1"/>
          </p:cNvPicPr>
          <p:nvPr/>
        </p:nvPicPr>
        <p:blipFill>
          <a:blip r:embed="rId2" cstate="print"/>
          <a:srcRect r="23764"/>
          <a:stretch>
            <a:fillRect/>
          </a:stretch>
        </p:blipFill>
        <p:spPr bwMode="auto">
          <a:xfrm>
            <a:off x="0" y="-26252"/>
            <a:ext cx="9144000" cy="85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Директор\Desktop\AnalisisMin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0787"/>
            <a:ext cx="9144000" cy="54977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82678" y="95773"/>
            <a:ext cx="8042740" cy="735013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науки Республики Тыва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9327" y="1657524"/>
            <a:ext cx="7378050" cy="17526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Кодекс профессиональной этики педагогических работников Республики Тыва</a:t>
            </a:r>
            <a:endParaRPr lang="ru-RU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0872"/>
            <a:ext cx="3330054" cy="3179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6580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Documents and Settings\KhovalygEKh\Рабочий стол\Без имени-1.jpg"/>
          <p:cNvPicPr>
            <a:picLocks noChangeAspect="1" noChangeArrowheads="1"/>
          </p:cNvPicPr>
          <p:nvPr/>
        </p:nvPicPr>
        <p:blipFill>
          <a:blip r:embed="rId2" cstate="print"/>
          <a:srcRect r="23764"/>
          <a:stretch>
            <a:fillRect/>
          </a:stretch>
        </p:blipFill>
        <p:spPr bwMode="auto">
          <a:xfrm>
            <a:off x="0" y="-26252"/>
            <a:ext cx="9144000" cy="85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положения</a:t>
            </a:r>
          </a:p>
          <a:p>
            <a:pPr marL="0" indent="0" algn="just">
              <a:buNone/>
            </a:pPr>
            <a:r>
              <a:rPr lang="ru-RU" sz="20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Кодекс </a:t>
            </a:r>
            <a:r>
              <a:rPr lang="ru-RU" sz="20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профессиональной этики педагогических работников организаций, осуществляющих образовательную деятельность (далее - Кодекс), разработан на основании положений Конституции Российской Федерации, Федерального закона от 29 декабря 2012 г. N 273-ФЗ "Об образовании в Российской Федерации", Указа Президента Российской Федерации от 7 мая 2012 г. N 597 "О мероприятиях по реализации государственной социальной политики" и иных нормативных правовых актов Российской Федерации.</a:t>
            </a:r>
          </a:p>
          <a:p>
            <a:pPr marL="0" indent="0" algn="just">
              <a:buNone/>
            </a:pPr>
            <a:r>
              <a:rPr lang="ru-RU" sz="20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</a:t>
            </a:r>
            <a:r>
              <a:rPr lang="ru-RU" sz="20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Кодекс представляет собой свод общих принципов профессиональной этики и основных правил поведения, которым рекомендуется руководствоваться педагогическим работникам организаций, осуществляющих образовательную деятельность (далее - педагогические работники), независимо от занимаемой ими должности.</a:t>
            </a:r>
          </a:p>
          <a:p>
            <a:pPr marL="0" indent="0" algn="just">
              <a:buNone/>
            </a:pPr>
            <a:r>
              <a:rPr lang="ru-RU" sz="20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3</a:t>
            </a:r>
            <a:r>
              <a:rPr lang="ru-RU" sz="20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Педагогическому работнику, который состоит в трудовых отношениях с организацией, осуществляющей образовательную деятельность, и выполняет обязанности по обучению, воспитанию обучающихся и (или) организации образовательной деятельности, рекомендуется соблюдать положения Кодекса в своей деятельности</a:t>
            </a:r>
            <a:r>
              <a:rPr lang="ru-RU" sz="20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5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346143" y="1249"/>
            <a:ext cx="6817588" cy="735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Кодекс профессиональной этики педагогических </a:t>
            </a: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Тыва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731" y="-48073"/>
            <a:ext cx="789772" cy="90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01742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Целями Кодекса являются: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установление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этических норм и правил поведения педагогических работников для выполнения ими своей профессиональной деятельности;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содействие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укреплению авторитета педагогических работников организаций, осуществляющих образовательную деятельность;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обеспечение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единых норм поведения педагогических работников.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5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Кодекс призван повысить эффективность выполнения педагогическими работниками своих трудовых обязанностей.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6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Кодекс служит основой для формирования взаимоотношений в системе образования, основанных на нормах морали, уважительном отношении к педагогической деятельности в общественном сознании, самоконтроле педагогических работников.</a:t>
            </a:r>
          </a:p>
        </p:txBody>
      </p:sp>
      <p:pic>
        <p:nvPicPr>
          <p:cNvPr id="5" name="Picture 3" descr="C:\Documents and Settings\KhovalygEKh\Рабочий стол\Без имени-1.jpg"/>
          <p:cNvPicPr>
            <a:picLocks noChangeAspect="1" noChangeArrowheads="1"/>
          </p:cNvPicPr>
          <p:nvPr/>
        </p:nvPicPr>
        <p:blipFill>
          <a:blip r:embed="rId2" cstate="print"/>
          <a:srcRect r="23764"/>
          <a:stretch>
            <a:fillRect/>
          </a:stretch>
        </p:blipFill>
        <p:spPr bwMode="auto">
          <a:xfrm>
            <a:off x="0" y="-26252"/>
            <a:ext cx="9144000" cy="85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48554" y="95773"/>
            <a:ext cx="6950526" cy="735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Кодекс профессиональной этики педагогических </a:t>
            </a: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Тыва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731" y="-48073"/>
            <a:ext cx="789772" cy="90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97744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0" y="852608"/>
            <a:ext cx="9144000" cy="574963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Этические правила поведения педагогических работников при выполнении ими трудовых обязанностей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7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При выполнении трудовых обязанностей педагогическим работникам следует исходить из конституционного положения о том, что человек, его права и свободы являются высшей ценностью, и каждый гражданин имеет право на неприкосновенность частной жизни, личную и семейную тайну, защиту чести, достоинства, своего доброго имени.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8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Педагогические работники, сознавая ответственность перед государством, обществом и гражданами, призваны: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осуществлять свою деятельность на высоком профессиональном уровне;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б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соблюдать правовые, нравственные и этические нормы;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уважать честь и достоинство обучающихся и других участников образовательных отношений;</a:t>
            </a:r>
          </a:p>
        </p:txBody>
      </p:sp>
      <p:pic>
        <p:nvPicPr>
          <p:cNvPr id="5" name="Picture 3" descr="C:\Documents and Settings\KhovalygEKh\Рабочий стол\Без имени-1.jpg"/>
          <p:cNvPicPr>
            <a:picLocks noChangeAspect="1" noChangeArrowheads="1"/>
          </p:cNvPicPr>
          <p:nvPr/>
        </p:nvPicPr>
        <p:blipFill>
          <a:blip r:embed="rId2" cstate="print"/>
          <a:srcRect r="23764"/>
          <a:stretch>
            <a:fillRect/>
          </a:stretch>
        </p:blipFill>
        <p:spPr bwMode="auto">
          <a:xfrm>
            <a:off x="0" y="-26252"/>
            <a:ext cx="9144000" cy="85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48554" y="95773"/>
            <a:ext cx="6950526" cy="735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Кодекс профессиональной этики педагогических </a:t>
            </a: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Тыва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731" y="-48073"/>
            <a:ext cx="789772" cy="90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76732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73325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г) развивать у обучающихся познавательную активность, самостоятельность, инициативу, творческие способности, формировать гражданскую позицию, способность к труду и жизни в условиях современного мира, формировать у обучающихся культуру здорового и безопасного образа жизни;</a:t>
            </a:r>
          </a:p>
          <a:p>
            <a:pPr marL="0" indent="0" algn="just">
              <a:buNone/>
            </a:pPr>
            <a:r>
              <a:rPr lang="ru-RU" sz="2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</a:t>
            </a: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применять педагогически обоснованные и обеспечивающие высокое качество образования формы, методы обучения и воспитания;</a:t>
            </a:r>
          </a:p>
          <a:p>
            <a:pPr marL="0" indent="0" algn="just">
              <a:buNone/>
            </a:pPr>
            <a:r>
              <a:rPr lang="ru-RU" sz="2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е</a:t>
            </a: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учитывать особенности психофизического развития обучающихся и состояние их здоровья, соблюдать специальные условия, необходимые для получения образования лицами с ограниченными возможностями здоровья, взаимодействовать при необходимости с медицинскими организациями;</a:t>
            </a:r>
          </a:p>
          <a:p>
            <a:pPr marL="0" indent="0" algn="just">
              <a:buNone/>
            </a:pPr>
            <a:r>
              <a:rPr lang="ru-RU" sz="2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ж</a:t>
            </a: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исключать действия, связанные с влиянием каких-либо личных, имущественных (финансовых) и иных интересов, препятствующих добросовестному исполнению трудовых обязанностей;</a:t>
            </a:r>
          </a:p>
        </p:txBody>
      </p:sp>
      <p:pic>
        <p:nvPicPr>
          <p:cNvPr id="5" name="Picture 3" descr="C:\Documents and Settings\KhovalygEKh\Рабочий стол\Без имени-1.jpg"/>
          <p:cNvPicPr>
            <a:picLocks noChangeAspect="1" noChangeArrowheads="1"/>
          </p:cNvPicPr>
          <p:nvPr/>
        </p:nvPicPr>
        <p:blipFill>
          <a:blip r:embed="rId2" cstate="print"/>
          <a:srcRect r="23764"/>
          <a:stretch>
            <a:fillRect/>
          </a:stretch>
        </p:blipFill>
        <p:spPr bwMode="auto">
          <a:xfrm>
            <a:off x="0" y="-26252"/>
            <a:ext cx="9144000" cy="85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48554" y="95773"/>
            <a:ext cx="6950526" cy="735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Кодекс профессиональной этики педагогических </a:t>
            </a: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Тыва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731" y="-48073"/>
            <a:ext cx="789772" cy="90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32583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44522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з) проявлять корректность и внимательность к обучающимся, их родителям (законным представителям) и коллегам;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проявлять терпимость и уважение к обычаям и традициям народов России и других государств, учитывать культурные и иные особенности различных этнических, социальных групп и конфессий, способствовать межнациональному и межконфессиональному согласию обучающихся;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к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воздерживаться от поведения, которое могло бы вызвать сомнение в добросовестном исполнении педагогическим работником трудовых обязанностей, а также избегать конфликтных ситуаций, способных нанести ущерб его репутации или авторитету организации, осуществляющей образовательную деятельность.</a:t>
            </a:r>
          </a:p>
        </p:txBody>
      </p:sp>
      <p:pic>
        <p:nvPicPr>
          <p:cNvPr id="5" name="Picture 3" descr="C:\Documents and Settings\KhovalygEKh\Рабочий стол\Без имени-1.jpg"/>
          <p:cNvPicPr>
            <a:picLocks noChangeAspect="1" noChangeArrowheads="1"/>
          </p:cNvPicPr>
          <p:nvPr/>
        </p:nvPicPr>
        <p:blipFill>
          <a:blip r:embed="rId2" cstate="print"/>
          <a:srcRect r="23764"/>
          <a:stretch>
            <a:fillRect/>
          </a:stretch>
        </p:blipFill>
        <p:spPr bwMode="auto">
          <a:xfrm>
            <a:off x="0" y="-26252"/>
            <a:ext cx="9144000" cy="85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48554" y="95773"/>
            <a:ext cx="6950526" cy="735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Кодекс профессиональной этики педагогических </a:t>
            </a: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Тыва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731" y="-48073"/>
            <a:ext cx="789772" cy="90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65489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44522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Педагогическим работникам следует быть образцом профессионализма, безупречной репутации, способствовать формированию благоприятного морально-психологического климата для эффективной работы.</a:t>
            </a:r>
          </a:p>
          <a:p>
            <a:pPr marL="0" indent="0" algn="just">
              <a:buNone/>
            </a:pP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10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Педагогическим работникам надлежит принимать меры по недопущению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коррупционно-опасного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 педагогических работников, своим личным поведением подавать пример честности, беспристрастности и справедливости.</a:t>
            </a:r>
          </a:p>
        </p:txBody>
      </p:sp>
      <p:pic>
        <p:nvPicPr>
          <p:cNvPr id="5" name="Picture 3" descr="C:\Documents and Settings\KhovalygEKh\Рабочий стол\Без имени-1.jpg"/>
          <p:cNvPicPr>
            <a:picLocks noChangeAspect="1" noChangeArrowheads="1"/>
          </p:cNvPicPr>
          <p:nvPr/>
        </p:nvPicPr>
        <p:blipFill>
          <a:blip r:embed="rId2" cstate="print"/>
          <a:srcRect r="23764"/>
          <a:stretch>
            <a:fillRect/>
          </a:stretch>
        </p:blipFill>
        <p:spPr bwMode="auto">
          <a:xfrm>
            <a:off x="0" y="-26252"/>
            <a:ext cx="9144000" cy="85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48554" y="95773"/>
            <a:ext cx="6950526" cy="735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Кодекс профессиональной этики педагогических </a:t>
            </a: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Тыва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731" y="-48073"/>
            <a:ext cx="789772" cy="90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435928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0" y="852608"/>
            <a:ext cx="9144000" cy="586137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При выполнении трудовых обязанностей педагогический работник не допускает:</a:t>
            </a:r>
          </a:p>
          <a:p>
            <a:pPr marL="0" indent="0" algn="just"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а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любого вида высказываний и действий дискриминационного характера по признакам пола, возраста, расы, национальности, языка, гражданства, социального, имущественного или семейного положения, политических или религиозных предпочтений;</a:t>
            </a:r>
          </a:p>
          <a:p>
            <a:pPr marL="0" indent="0" algn="just"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б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грубости, проявлений пренебрежительного тона, заносчивости, предвзятых замечаний, предъявления неправомерных, незаслуженных обвинений;</a:t>
            </a:r>
          </a:p>
          <a:p>
            <a:pPr marL="0" indent="0" algn="just"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угроз, оскорбительных выражений или реплик, действий, препятствующих нормальному общению или провоцирующих противоправное поведение.</a:t>
            </a:r>
          </a:p>
        </p:txBody>
      </p:sp>
      <p:pic>
        <p:nvPicPr>
          <p:cNvPr id="5" name="Picture 3" descr="C:\Documents and Settings\KhovalygEKh\Рабочий стол\Без имени-1.jpg"/>
          <p:cNvPicPr>
            <a:picLocks noChangeAspect="1" noChangeArrowheads="1"/>
          </p:cNvPicPr>
          <p:nvPr/>
        </p:nvPicPr>
        <p:blipFill>
          <a:blip r:embed="rId2" cstate="print"/>
          <a:srcRect r="23764"/>
          <a:stretch>
            <a:fillRect/>
          </a:stretch>
        </p:blipFill>
        <p:spPr bwMode="auto">
          <a:xfrm>
            <a:off x="0" y="-26252"/>
            <a:ext cx="9144000" cy="85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48554" y="95773"/>
            <a:ext cx="6950526" cy="735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Кодекс профессиональной этики педагогических </a:t>
            </a: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Тыва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731" y="-48073"/>
            <a:ext cx="789772" cy="90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80792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66124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Педагогическим работникам следует проявлять корректность, выдержку, такт и внимательность в обращении с участниками образовательных отношений, уважать их честь и достоинство, быть доступным для общения, открытым и доброжелательным.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13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Педагогическим работникам рекомендуется соблюдать культуру речи, не допускать использования в присутствии всех участников образовательных отношений грубости, оскорбительных выражений или реплик.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14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Внешний вид педагогического работника при выполнении им трудовых обязанностей должен способствовать уважительному отношению к педагогическим работникам и организациям, осуществляющим образовательную деятельность, соответствовать общепринятому деловому стилю, который отличают официальность, сдержанность, аккуратность.</a:t>
            </a:r>
          </a:p>
        </p:txBody>
      </p:sp>
      <p:pic>
        <p:nvPicPr>
          <p:cNvPr id="5" name="Picture 3" descr="C:\Documents and Settings\KhovalygEKh\Рабочий стол\Без имени-1.jpg"/>
          <p:cNvPicPr>
            <a:picLocks noChangeAspect="1" noChangeArrowheads="1"/>
          </p:cNvPicPr>
          <p:nvPr/>
        </p:nvPicPr>
        <p:blipFill>
          <a:blip r:embed="rId2" cstate="print"/>
          <a:srcRect r="23764"/>
          <a:stretch>
            <a:fillRect/>
          </a:stretch>
        </p:blipFill>
        <p:spPr bwMode="auto">
          <a:xfrm>
            <a:off x="0" y="-26252"/>
            <a:ext cx="9144000" cy="85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48554" y="95773"/>
            <a:ext cx="6950526" cy="735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Кодекс профессиональной этики педагогических </a:t>
            </a: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Тыва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731" y="-48073"/>
            <a:ext cx="789772" cy="90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086755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6612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	Ответственность за нарушение положений Кодекса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15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Нарушение педагогическим работником положений настоящего Кодекса рассматривается на заседаниях коллегиальных органов управления, предусмотренных уставом образовательной организации и (или) комиссиях по урегулированию споров, между участниками образовательных отношений.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16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Соблюдение педагогическим работником положений Кодекса может учитываться при проведении аттестации педагогических работников на соответствие занимаемой должности, при применении дисциплинарных взысканий в случае совершения работником, выполняющим воспитательные функции, аморального проступка, несовместимого с продолжением данной работы, а также при поощрении работников, добросовестно исполняющих трудовые обязанности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 descr="C:\Documents and Settings\KhovalygEKh\Рабочий стол\Без имени-1.jpg"/>
          <p:cNvPicPr>
            <a:picLocks noChangeAspect="1" noChangeArrowheads="1"/>
          </p:cNvPicPr>
          <p:nvPr/>
        </p:nvPicPr>
        <p:blipFill>
          <a:blip r:embed="rId2" cstate="print"/>
          <a:srcRect r="23764"/>
          <a:stretch>
            <a:fillRect/>
          </a:stretch>
        </p:blipFill>
        <p:spPr bwMode="auto">
          <a:xfrm>
            <a:off x="0" y="-26252"/>
            <a:ext cx="9144000" cy="85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48554" y="95773"/>
            <a:ext cx="6950526" cy="735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Кодекс профессиональной этики педагогических </a:t>
            </a: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Тыва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731" y="-48073"/>
            <a:ext cx="789772" cy="90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60716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7829" y="5116285"/>
            <a:ext cx="8120742" cy="83884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Грант Главы Правительства Республики Тыва «Лучший коллектив педагогов-мужчин в сфере образования и воспитания – 2016»</a:t>
            </a:r>
            <a:endParaRPr lang="ru-RU" dirty="0"/>
          </a:p>
        </p:txBody>
      </p:sp>
      <p:pic>
        <p:nvPicPr>
          <p:cNvPr id="3075" name="Picture 3" descr="C:\Users\чаа\Desktop\фото пм\thumb_IMG_6085_102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1082" b="11082"/>
          <a:stretch>
            <a:fillRect/>
          </a:stretch>
        </p:blipFill>
        <p:spPr bwMode="auto">
          <a:xfrm>
            <a:off x="338605" y="211223"/>
            <a:ext cx="8652617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28738" y="2825750"/>
            <a:ext cx="6735762" cy="5842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</a:t>
            </a:r>
            <a:r>
              <a:rPr lang="ru-RU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41514" y="4822371"/>
            <a:ext cx="8860972" cy="11974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Победитель конкурса «Лучший педагог мужчина образовательного учреждения 2016г», лауреаты конкурса «100 лучших школ России» (2015 г.) Призеры Республиканских конкурсов «Город мастеров», «Удивительный камень»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3286" y="217488"/>
            <a:ext cx="8605157" cy="750887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СОШ №1 г.Чадана  Дзун-Хемчикского кожууна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C:\Users\чаа\Desktop\фото пм\thumb_IMG_6123_1024.jpg"/>
          <p:cNvPicPr>
            <a:picLocks noChangeAspect="1" noChangeArrowheads="1"/>
          </p:cNvPicPr>
          <p:nvPr/>
        </p:nvPicPr>
        <p:blipFill>
          <a:blip r:embed="rId2" cstate="print"/>
          <a:srcRect l="5556" r="5556"/>
          <a:stretch>
            <a:fillRect/>
          </a:stretch>
        </p:blipFill>
        <p:spPr bwMode="auto">
          <a:xfrm>
            <a:off x="293911" y="871196"/>
            <a:ext cx="3804717" cy="28299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Скругленный прямоугольник 15"/>
          <p:cNvSpPr/>
          <p:nvPr/>
        </p:nvSpPr>
        <p:spPr>
          <a:xfrm>
            <a:off x="4234542" y="892628"/>
            <a:ext cx="4604658" cy="10014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7163" lvl="0" indent="-157163" algn="ctr" defTabSz="631825" eaLnBrk="0" hangingPunct="0">
              <a:lnSpc>
                <a:spcPct val="90000"/>
              </a:lnSpc>
              <a:spcBef>
                <a:spcPts val="688"/>
              </a:spcBef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школе реализуется проект «Мы сами строим себе жизнь»</a:t>
            </a:r>
          </a:p>
        </p:txBody>
      </p:sp>
      <p:pic>
        <p:nvPicPr>
          <p:cNvPr id="1026" name="Picture 2" descr="D:\1\Шагонар мужчины\МБОУ СОШ №1г.Чадан\66LldpsZc5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1001" y="1894114"/>
            <a:ext cx="3410855" cy="19186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5562602" y="2013857"/>
            <a:ext cx="3320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открытая хоккейная площадка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8" name="Picture 2" descr="\\Тироипк\тироипк общий\Проректора\Куулар У.Д\Гранты мужчин\МБОУ СОШ №1г.Чадан\Z8MhXCRVJJ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59628" y="3006497"/>
            <a:ext cx="3407228" cy="19165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369888"/>
            <a:ext cx="8773886" cy="5807075"/>
          </a:xfrm>
        </p:spPr>
        <p:txBody>
          <a:bodyPr/>
          <a:lstStyle/>
          <a:p>
            <a:pPr algn="just">
              <a:buNone/>
            </a:pPr>
            <a:r>
              <a:rPr lang="ru-RU" sz="3200" b="1" dirty="0" smtClean="0">
                <a:solidFill>
                  <a:srgbClr val="0070C0"/>
                </a:solidFill>
              </a:rPr>
              <a:t>  		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Всего в проект вовлечены 1047 педагогов-мужчин в качестве наставников.</a:t>
            </a:r>
          </a:p>
          <a:p>
            <a:pPr algn="just">
              <a:buNone/>
            </a:pP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		За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всеми несовершеннолетними, находящимися в «группе риска», закреплены наставники. Мероприятия проекта направлены на профилактику правонарушений среди детей и подростков, положительно влияют на снижение детской преступности.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Совместно с детьми мужчины наставники реализуют социальные проекты.</a:t>
            </a:r>
            <a:endParaRPr lang="ru-RU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332992"/>
            <a:ext cx="84908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СОШ №1 с. Кызыл-Мажалык  Барун-Хемчикского кожууна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55170" y="1045027"/>
            <a:ext cx="6651173" cy="4572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522514" y="1008517"/>
            <a:ext cx="6803570" cy="559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57163" marR="0" lvl="0" indent="-157163" algn="ctr" defTabSz="631825" rtl="0" eaLnBrk="0" fontAlgn="base" latinLnBrk="0" hangingPunct="0">
              <a:lnSpc>
                <a:spcPct val="90000"/>
              </a:lnSpc>
              <a:spcBef>
                <a:spcPts val="688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школе реализуется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проект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«Доступный спорт»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 descr="C:\Users\кабинет 215\Pictures\Доклад Ховалыг\Слайд2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20375" t="482" r="17993" b="6347"/>
          <a:stretch>
            <a:fillRect/>
          </a:stretch>
        </p:blipFill>
        <p:spPr bwMode="auto">
          <a:xfrm>
            <a:off x="489857" y="1752600"/>
            <a:ext cx="4365172" cy="35378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Users\кабинет 215\Pictures\Доклад Ховалыг\Слайд5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48901" t="25892" r="706" b="16118"/>
          <a:stretch>
            <a:fillRect/>
          </a:stretch>
        </p:blipFill>
        <p:spPr bwMode="auto">
          <a:xfrm>
            <a:off x="5856514" y="1524000"/>
            <a:ext cx="2993571" cy="20247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C:\Users\кабинет 215\Pictures\Доклад Ховалыг\Слайд7.JP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41937" t="34689" r="1622" b="9278"/>
          <a:stretch>
            <a:fillRect/>
          </a:stretch>
        </p:blipFill>
        <p:spPr bwMode="auto">
          <a:xfrm>
            <a:off x="4974771" y="2884714"/>
            <a:ext cx="3483428" cy="21880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14992" y="5442859"/>
            <a:ext cx="8722179" cy="707570"/>
          </a:xfrm>
        </p:spPr>
        <p:txBody>
          <a:bodyPr/>
          <a:lstStyle/>
          <a:p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Призеры Всероссийских массовых соревнований «Русский азимут», «Президентские спортивные игры в РТ», дипломанты  конкурса «Лучший совет отцов»</a:t>
            </a:r>
            <a:endParaRPr lang="ru-RU" sz="18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1371" y="329977"/>
            <a:ext cx="77832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СОШ №2 г. Турана  Пий-Хемского кожууна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283028" y="3526969"/>
            <a:ext cx="4245428" cy="22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57163" marR="0" lvl="0" indent="-157163" algn="ctr" defTabSz="631825" rtl="0" eaLnBrk="0" fontAlgn="base" latinLnBrk="0" hangingPunct="0">
              <a:lnSpc>
                <a:spcPct val="90000"/>
              </a:lnSpc>
              <a:spcBef>
                <a:spcPts val="688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школе реализуется проект </a:t>
            </a:r>
            <a:endParaRPr kumimoji="0" lang="ru-RU" sz="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157163" marR="0" lvl="0" indent="-157163" algn="ctr" defTabSz="631825" rtl="0" eaLnBrk="0" fontAlgn="base" latinLnBrk="0" hangingPunct="0">
              <a:lnSpc>
                <a:spcPct val="90000"/>
              </a:lnSpc>
              <a:spcBef>
                <a:spcPts val="688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«Эрнин эрези»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E:\Дорвак А.С\грант-2016 пед-мужч\IMG_1803.JPG"/>
          <p:cNvPicPr>
            <a:picLocks noChangeAspect="1" noChangeArrowheads="1"/>
          </p:cNvPicPr>
          <p:nvPr/>
        </p:nvPicPr>
        <p:blipFill>
          <a:blip r:embed="rId2" cstate="print"/>
          <a:srcRect t="12500"/>
          <a:stretch>
            <a:fillRect/>
          </a:stretch>
        </p:blipFill>
        <p:spPr bwMode="auto">
          <a:xfrm>
            <a:off x="304798" y="905380"/>
            <a:ext cx="4107837" cy="23962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 cstate="print">
            <a:lum brigh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5864" y="785715"/>
            <a:ext cx="3036380" cy="2153781"/>
          </a:xfrm>
          <a:prstGeom prst="roundRect">
            <a:avLst>
              <a:gd name="adj" fmla="val 16667"/>
            </a:avLst>
          </a:prstGeom>
          <a:noFill/>
          <a:ln w="63500" cmpd="thinThick" algn="ctr">
            <a:solidFill>
              <a:srgbClr val="FFFF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8" name="Picture 4" descr="_424142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783" t="29565" r="4871" b="23294"/>
          <a:stretch>
            <a:fillRect/>
          </a:stretch>
        </p:blipFill>
        <p:spPr bwMode="auto">
          <a:xfrm>
            <a:off x="4962532" y="2400063"/>
            <a:ext cx="3600400" cy="1584465"/>
          </a:xfrm>
          <a:prstGeom prst="roundRect">
            <a:avLst>
              <a:gd name="adj" fmla="val 16667"/>
            </a:avLst>
          </a:prstGeom>
          <a:noFill/>
          <a:ln w="63500" cmpd="thinThick" algn="ctr">
            <a:solidFill>
              <a:srgbClr val="FFF5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9" name="Picture 9" descr="P523272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078" t="21278" r="10078" b="22398"/>
          <a:stretch>
            <a:fillRect/>
          </a:stretch>
        </p:blipFill>
        <p:spPr bwMode="auto">
          <a:xfrm>
            <a:off x="5972050" y="4014144"/>
            <a:ext cx="2952328" cy="1712351"/>
          </a:xfrm>
          <a:prstGeom prst="roundRect">
            <a:avLst>
              <a:gd name="adj" fmla="val 16667"/>
            </a:avLst>
          </a:prstGeom>
          <a:noFill/>
          <a:ln w="63500" cmpd="thinThick" algn="ctr">
            <a:solidFill>
              <a:srgbClr val="FFF5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99" r="8799"/>
          <a:stretch>
            <a:fillRect/>
          </a:stretch>
        </p:blipFill>
        <p:spPr>
          <a:xfrm>
            <a:off x="6977743" y="1741982"/>
            <a:ext cx="1947132" cy="22031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1492194" y="381390"/>
            <a:ext cx="60189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Коллектив ГБОУ «Аграрный лицей РТ»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4125687" y="881747"/>
            <a:ext cx="5018313" cy="1012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57163" marR="0" lvl="0" indent="-157163" algn="ctr" defTabSz="631825" rtl="0" eaLnBrk="0" fontAlgn="base" latinLnBrk="0" hangingPunct="0">
              <a:lnSpc>
                <a:spcPct val="90000"/>
              </a:lnSpc>
              <a:spcBef>
                <a:spcPts val="688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школе реализуется проект </a:t>
            </a:r>
          </a:p>
          <a:p>
            <a:pPr marL="157163" marR="0" lvl="0" indent="-157163" algn="ctr" defTabSz="631825" rtl="0" eaLnBrk="0" fontAlgn="base" latinLnBrk="0" hangingPunct="0">
              <a:lnSpc>
                <a:spcPct val="90000"/>
              </a:lnSpc>
              <a:spcBef>
                <a:spcPts val="688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«Эки аьт ээзин байыдар, Экер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оол чонун байыдар»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228599" y="4637314"/>
            <a:ext cx="8915401" cy="881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57163" marR="0" lvl="0" indent="-157163" algn="ctr" defTabSz="631825" rtl="0" eaLnBrk="0" fontAlgn="base" latinLnBrk="0" hangingPunct="0">
              <a:lnSpc>
                <a:spcPct val="90000"/>
              </a:lnSpc>
              <a:spcBef>
                <a:spcPts val="688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9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57163" marR="0" lvl="0" indent="-157163" algn="ctr" defTabSz="631825" rtl="0" eaLnBrk="0" fontAlgn="base" latinLnBrk="0" hangingPunct="0">
              <a:lnSpc>
                <a:spcPct val="90000"/>
              </a:lnSpc>
              <a:spcBef>
                <a:spcPts val="688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школе работают 15 педагогов мужчин. Победители конкурсов  «Лучший учитель РФ» «Молодой учитель-2015г» 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 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место в республиканском конкурсе «Салют победы» 2 место в республиканском конкурсе «Сарадак-2016г» </a:t>
            </a:r>
          </a:p>
          <a:p>
            <a:pPr marL="157163" marR="0" lvl="0" indent="-157163" algn="ctr" defTabSz="631825" rtl="0" eaLnBrk="0" fontAlgn="base" latinLnBrk="0" hangingPunct="0">
              <a:lnSpc>
                <a:spcPct val="90000"/>
              </a:lnSpc>
              <a:spcBef>
                <a:spcPts val="688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157163" marR="0" lvl="0" indent="-157163" algn="ctr" defTabSz="631825" rtl="0" eaLnBrk="0" fontAlgn="base" latinLnBrk="0" hangingPunct="0">
              <a:lnSpc>
                <a:spcPct val="90000"/>
              </a:lnSpc>
              <a:spcBef>
                <a:spcPts val="688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9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62" r="2362"/>
          <a:stretch>
            <a:fillRect/>
          </a:stretch>
        </p:blipFill>
        <p:spPr>
          <a:xfrm>
            <a:off x="4321628" y="2660509"/>
            <a:ext cx="2616483" cy="21807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34031" y="1534886"/>
            <a:ext cx="5036682" cy="269965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мячи (футбольные, волейбольные, баскетбольные) – 19 014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00 коп</a:t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спортивные лыжи (21 комплект) – 96 508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00 коп</a:t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спортивного магазина «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SPARTA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г. Новосибирск( товары в пути)</a:t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ковер борцовский – 55  814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00 коп</a:t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мешок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SPARTA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– 11 252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00 коп</a:t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макивара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2 474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00 коп</a:t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лапы боксерские  (1 пара) – 2 716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00 коп</a:t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перчатки боксерские (4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– 8 536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00 коп</a:t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 перчатки боксерские (1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– 3 686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00 коп</a:t>
            </a:r>
            <a:endParaRPr lang="ru-RU" sz="1200" dirty="0">
              <a:latin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72145" y="1023256"/>
            <a:ext cx="3037112" cy="31677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02060"/>
                </a:solidFill>
              </a:rPr>
              <a:t>Призеры фестиваля «Салют победы», конкурса «Город мастеров», «Удивительный камень»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1 место по легкоатлетическому четырехборью «Шиповка юных», по баскетбольной лиге «КЭС-Баскет».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62742" y="278564"/>
            <a:ext cx="69124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МБОО  СОШ  с.Эрзин им. С. Чакар  Эрзинского  кожууна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4" descr="https://pp.userapi.com/c614816/v614816299/1b299/KRK5zdwQOX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759228"/>
            <a:ext cx="3287486" cy="21908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38" name="Picture 2" descr="https://pp.userapi.com/c624723/v624723943/16231/G9s0HmgjUX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398" y="2509769"/>
            <a:ext cx="3519259" cy="23452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37457" y="4835751"/>
            <a:ext cx="8610600" cy="1521506"/>
          </a:xfrm>
        </p:spPr>
        <p:txBody>
          <a:bodyPr/>
          <a:lstStyle/>
          <a:p>
            <a:pPr algn="just"/>
            <a:r>
              <a:rPr lang="ru-RU" sz="1400" b="1" dirty="0" smtClean="0">
                <a:solidFill>
                  <a:srgbClr val="35307C"/>
                </a:solidFill>
              </a:rPr>
              <a:t>В Эрзинской школе</a:t>
            </a:r>
            <a:r>
              <a:rPr lang="ru-RU" sz="1400" dirty="0" smtClean="0">
                <a:solidFill>
                  <a:srgbClr val="35307C"/>
                </a:solidFill>
              </a:rPr>
              <a:t> работают 11 педагогов-мужчин, эффективно реализуются программа профилактики безнадзорности и правонарушений среди несовершеннолетних, программа спортивного клуба «</a:t>
            </a:r>
            <a:r>
              <a:rPr lang="ru-RU" sz="1400" u="sng" dirty="0" smtClean="0">
                <a:solidFill>
                  <a:srgbClr val="35307C"/>
                </a:solidFill>
                <a:hlinkClick r:id="rId4" tooltip="Надежда"/>
              </a:rPr>
              <a:t>Надежда</a:t>
            </a:r>
            <a:r>
              <a:rPr lang="ru-RU" sz="1400" dirty="0" smtClean="0">
                <a:solidFill>
                  <a:srgbClr val="35307C"/>
                </a:solidFill>
              </a:rPr>
              <a:t>», проект «Пришкольный ледовый каток</a:t>
            </a:r>
            <a:r>
              <a:rPr lang="ru-RU" sz="1400" b="1" dirty="0" smtClean="0">
                <a:solidFill>
                  <a:srgbClr val="35307C"/>
                </a:solidFill>
              </a:rPr>
              <a:t>»,</a:t>
            </a:r>
            <a:r>
              <a:rPr lang="ru-RU" sz="1400" dirty="0" smtClean="0">
                <a:solidFill>
                  <a:srgbClr val="35307C"/>
                </a:solidFill>
              </a:rPr>
              <a:t> образовательная программа кружка </a:t>
            </a:r>
            <a:r>
              <a:rPr lang="ru-RU" sz="1400" b="1" dirty="0" smtClean="0">
                <a:solidFill>
                  <a:srgbClr val="35307C"/>
                </a:solidFill>
              </a:rPr>
              <a:t>«</a:t>
            </a:r>
            <a:r>
              <a:rPr lang="ru-RU" sz="1400" dirty="0" smtClean="0">
                <a:solidFill>
                  <a:srgbClr val="35307C"/>
                </a:solidFill>
              </a:rPr>
              <a:t>Чонар даштан чараш даш</a:t>
            </a:r>
            <a:r>
              <a:rPr lang="ru-RU" sz="1400" b="1" dirty="0" smtClean="0">
                <a:solidFill>
                  <a:srgbClr val="35307C"/>
                </a:solidFill>
              </a:rPr>
              <a:t>», </a:t>
            </a:r>
            <a:r>
              <a:rPr lang="ru-RU" sz="1400" dirty="0" smtClean="0">
                <a:solidFill>
                  <a:srgbClr val="35307C"/>
                </a:solidFill>
              </a:rPr>
              <a:t>проект</a:t>
            </a:r>
            <a:r>
              <a:rPr lang="ru-RU" sz="1400" b="1" dirty="0" smtClean="0">
                <a:solidFill>
                  <a:srgbClr val="35307C"/>
                </a:solidFill>
              </a:rPr>
              <a:t> «</a:t>
            </a:r>
            <a:r>
              <a:rPr lang="ru-RU" sz="1400" dirty="0" smtClean="0">
                <a:solidFill>
                  <a:srgbClr val="35307C"/>
                </a:solidFill>
              </a:rPr>
              <a:t>Туристическая тропа по священным местам села Морен Эрзинского кожууна</a:t>
            </a:r>
            <a:r>
              <a:rPr lang="ru-RU" sz="1400" b="1" dirty="0" smtClean="0">
                <a:solidFill>
                  <a:srgbClr val="35307C"/>
                </a:solidFill>
              </a:rPr>
              <a:t>»,</a:t>
            </a:r>
            <a:endParaRPr lang="ru-RU" sz="1400" dirty="0">
              <a:solidFill>
                <a:srgbClr val="35307C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10 лучших школ по профилактике правонарушений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33933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err="1"/>
                        <a:t>Бай-Тайгинского</a:t>
                      </a:r>
                      <a:r>
                        <a:rPr lang="ru-RU" sz="1800" dirty="0"/>
                        <a:t> </a:t>
                      </a:r>
                      <a:r>
                        <a:rPr lang="ru-RU" sz="1800" dirty="0" err="1"/>
                        <a:t>кожууна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/>
                        <a:t>МБОУ Бай-Талская СОШ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/>
                        <a:t>Улуг-Хемского кожууна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095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/>
                        <a:t>МБОУ Эйлиг-Хемская СОШ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/>
                        <a:t>Сут-Холского кожууна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095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/>
                        <a:t>МБОУ Алдан-Маадырская СОШ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/>
                        <a:t>Тес-Хемского кожууна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095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/>
                        <a:t>МБОУ Берт-Дагская СОШ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/>
                        <a:t>Дзун-Хемчикского кожууна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095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/>
                        <a:t>МБОУ Хондергейская СОШ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/>
                        <a:t>Чаа-Хольского кожууна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0955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40385" algn="l"/>
                        </a:tabLst>
                      </a:pPr>
                      <a:r>
                        <a:rPr lang="ru-RU" sz="1800"/>
                        <a:t>МБОУ Чаа-Хольская СОШ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err="1"/>
                        <a:t>Тандынского</a:t>
                      </a:r>
                      <a:r>
                        <a:rPr lang="ru-RU" sz="1800" dirty="0"/>
                        <a:t> кожууна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095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/>
                        <a:t>МБОУ Кызыл-Арыгская СОШ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/>
                        <a:t>Каа-Хемского кожууна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095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/>
                        <a:t>МБОУ Суг-Бажынская СОШ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/>
                        <a:t>Эрзинского кожууна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/>
                        <a:t>МБОУ Кызыл-Сылдысская СОШ с. Булун-Бажы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/>
                        <a:t>г. Ак-Довурак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/>
                        <a:t>МБОУ СОШ №1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16903</TotalTime>
  <Words>495</Words>
  <Application>Microsoft Office PowerPoint</Application>
  <PresentationFormat>Экран (4:3)</PresentationFormat>
  <Paragraphs>125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3_Тема Office</vt:lpstr>
      <vt:lpstr>Слайд 1</vt:lpstr>
      <vt:lpstr>Грант Главы Правительства Республики Тыва «Лучший коллектив педагогов-мужчин в сфере образования и воспитания – 2016»</vt:lpstr>
      <vt:lpstr>МБОУ СОШ №1 г.Чадана  Дзун-Хемчикского кожууна</vt:lpstr>
      <vt:lpstr>Слайд 4</vt:lpstr>
      <vt:lpstr>Призеры Всероссийских массовых соревнований «Русский азимут», «Президентские спортивные игры в РТ», дипломанты  конкурса «Лучший совет отцов»</vt:lpstr>
      <vt:lpstr>Слайд 6</vt:lpstr>
      <vt:lpstr>- мячи (футбольные, волейбольные, баскетбольные) – 19 014 руб 00 коп  - спортивные лыжи (21 комплект) – 96 508 руб 00 коп С спортивного магазина «SPARTA » г. Новосибирск( товары в пути)  - ковер борцовский – 55  814 руб 00 коп  - мешок SPARTA (2 ед) – 11 252 руб 00 коп  - макивара – 2 474 руб 00 коп  - лапы боксерские  (1 пара) – 2 716 руб 00 коп  - перчатки боксерские (4 ед) – 8 536 руб 00 коп  -  перчатки боксерские (1 ед) – 3 686 руб 00 коп</vt:lpstr>
      <vt:lpstr>В Эрзинской школе работают 11 педагогов-мужчин, эффективно реализуются программа профилактики безнадзорности и правонарушений среди несовершеннолетних, программа спортивного клуба «Надежда», проект «Пришкольный ледовый каток», образовательная программа кружка «Чонар даштан чараш даш», проект «Туристическая тропа по священным местам села Морен Эрзинского кожууна»,</vt:lpstr>
      <vt:lpstr>10 лучших школ по профилактике правонарушений</vt:lpstr>
      <vt:lpstr>Министерство образования и науки Республики Тыва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 ОНФ по независимому мониторингу исполнения указов Президента РФ «Народная экспертиза»</dc:title>
  <dc:creator>Алла Молоствова</dc:creator>
  <cp:lastModifiedBy>Белекмаа</cp:lastModifiedBy>
  <cp:revision>1476</cp:revision>
  <cp:lastPrinted>2016-10-24T18:28:40Z</cp:lastPrinted>
  <dcterms:created xsi:type="dcterms:W3CDTF">2014-12-02T07:06:06Z</dcterms:created>
  <dcterms:modified xsi:type="dcterms:W3CDTF">2022-12-02T03:59:18Z</dcterms:modified>
</cp:coreProperties>
</file>