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2" r:id="rId2"/>
    <p:sldId id="390" r:id="rId3"/>
    <p:sldId id="393" r:id="rId4"/>
    <p:sldId id="394" r:id="rId5"/>
    <p:sldId id="395" r:id="rId6"/>
    <p:sldId id="391" r:id="rId7"/>
    <p:sldId id="396" r:id="rId8"/>
    <p:sldId id="392" r:id="rId9"/>
    <p:sldId id="397" r:id="rId10"/>
    <p:sldId id="398" r:id="rId11"/>
    <p:sldId id="399" r:id="rId12"/>
    <p:sldId id="400" r:id="rId13"/>
    <p:sldId id="401" r:id="rId14"/>
    <p:sldId id="402" r:id="rId15"/>
    <p:sldId id="35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E06"/>
    <a:srgbClr val="FF5050"/>
    <a:srgbClr val="04A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9" autoAdjust="0"/>
    <p:restoredTop sz="94629" autoAdjust="0"/>
  </p:normalViewPr>
  <p:slideViewPr>
    <p:cSldViewPr>
      <p:cViewPr varScale="1">
        <p:scale>
          <a:sx n="115" d="100"/>
          <a:sy n="115" d="100"/>
        </p:scale>
        <p:origin x="33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F229DAC4-EEFE-4686-B5C6-586ADA2B411C}" type="datetimeFigureOut">
              <a:rPr lang="ru-RU" smtClean="0"/>
              <a:pPr/>
              <a:t>пт 04.06.21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3B91EA04-B34F-4394-92A4-070CA73B62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77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7571-829D-40F5-9E66-FA5237A012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88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04.06.21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04.06.21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04.06.21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04.06.21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04.06.21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04.06.21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04.06.21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04.06.21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04.06.21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04.06.21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04.06.21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пт 04.06.21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list.obrnadzor.gov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2825" y="2564904"/>
            <a:ext cx="9844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О реализации федерального проекта «500+» в первом полугодии 2021 года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FFFE2E0-42D2-400C-929E-B2A49CF0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3" y="319030"/>
            <a:ext cx="1550690" cy="1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33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Концепция развития</a:t>
            </a:r>
            <a:endParaRPr lang="ru-RU" sz="3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44" y="1111205"/>
            <a:ext cx="1018222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99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Концепция развития</a:t>
            </a:r>
            <a:endParaRPr lang="ru-RU" sz="3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052736"/>
            <a:ext cx="9839325" cy="566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1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>
            <a:normAutofit/>
          </a:bodyPr>
          <a:lstStyle/>
          <a:p>
            <a:r>
              <a:rPr lang="ru-RU" sz="2000" b="1" dirty="0"/>
              <a:t>Чек-лист для самостоятельной проверки концептуальных документов</a:t>
            </a:r>
            <a:br>
              <a:rPr lang="ru-RU" sz="2000" b="1" dirty="0"/>
            </a:br>
            <a:r>
              <a:rPr lang="ru-RU" sz="2000" b="1" dirty="0" smtClean="0"/>
              <a:t>Среднесрочная программа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052737"/>
            <a:ext cx="1058517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6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Среднесрочная программа</a:t>
            </a:r>
            <a:endParaRPr lang="ru-RU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052736"/>
            <a:ext cx="1007745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0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Среднесрочная программа</a:t>
            </a:r>
            <a:endParaRPr lang="ru-RU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124743"/>
            <a:ext cx="9867900" cy="549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7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374DE87-C35D-47CB-8E0F-1972E651C477}"/>
              </a:ext>
            </a:extLst>
          </p:cNvPr>
          <p:cNvSpPr txBox="1">
            <a:spLocks/>
          </p:cNvSpPr>
          <p:nvPr/>
        </p:nvSpPr>
        <p:spPr>
          <a:xfrm>
            <a:off x="2495600" y="3212976"/>
            <a:ext cx="7412979" cy="8366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54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1080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работа по:</a:t>
            </a:r>
            <a:r>
              <a:rPr lang="ru-RU" dirty="0"/>
              <a:t/>
            </a:r>
            <a:br>
              <a:rPr lang="ru-RU" dirty="0"/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b="1" dirty="0"/>
              <a:t>загрузке данных в Федеральную информационную систему оценки качества образования</a:t>
            </a:r>
            <a:r>
              <a:rPr lang="ru-RU" dirty="0"/>
              <a:t> (ФИС ОКО) (о отобранных школах - участниках проекта, о назначенных муниципальных координаторов, школьных кураторах);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b="1" dirty="0"/>
              <a:t>анкетированию для определения готовности школ по формированию рискового профиля</a:t>
            </a:r>
            <a:r>
              <a:rPr lang="ru-RU" dirty="0"/>
              <a:t> (среди руководителей, учителей, учащихся, родителей). Анкетирование проводилось в электронном виде по адресу </a:t>
            </a:r>
            <a:r>
              <a:rPr lang="ru-RU" u="sng" dirty="0">
                <a:hlinkClick r:id="rId2"/>
              </a:rPr>
              <a:t>https://checklist.obrnadzor.gov.ru/</a:t>
            </a:r>
            <a:r>
              <a:rPr lang="ru-RU" dirty="0"/>
              <a:t>., в анкетировании приняли участие 32 руководителя, 743 учителей, 1003 учащихся 6 классов, 801 учащихся 9 классов и 1387 родителей.  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b="1" dirty="0"/>
              <a:t>отбору участников проекта</a:t>
            </a:r>
            <a:r>
              <a:rPr lang="ru-RU" dirty="0"/>
              <a:t> в 2021 году, согласно региональной выборке - 37 образовательных организаций республики (список прилагается);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b="1" dirty="0"/>
              <a:t>обеспечению школ – участников кураторами</a:t>
            </a:r>
            <a:r>
              <a:rPr lang="ru-RU" dirty="0"/>
              <a:t> из числа школьных управленцев, не вошедших в список школ с НОР (список прилагается); 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b="1" dirty="0"/>
              <a:t>анкетированию школьных кураторов</a:t>
            </a:r>
            <a:r>
              <a:rPr lang="ru-RU" dirty="0"/>
              <a:t>. (анкетирование проводилось в электронном виде по адресу </a:t>
            </a:r>
            <a:r>
              <a:rPr lang="ru-RU" u="sng" dirty="0">
                <a:hlinkClick r:id="rId2"/>
              </a:rPr>
              <a:t>https://checklist.obrnadzor.gov.ru/</a:t>
            </a:r>
            <a:r>
              <a:rPr lang="ru-RU" dirty="0"/>
              <a:t>. Получены результаты анкетирования по состоянию на 29.01.2021 г.);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15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3512" y="332656"/>
            <a:ext cx="9878888" cy="10849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загрузки документов в ИС МЭДК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Республике Тыва были замечания: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375920" y="1484785"/>
            <a:ext cx="6206480" cy="4641380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1) в </a:t>
            </a:r>
            <a:r>
              <a:rPr lang="ru-RU" dirty="0"/>
              <a:t>апреле </a:t>
            </a:r>
            <a:r>
              <a:rPr lang="ru-RU" b="1" dirty="0"/>
              <a:t>по загрузке документов факторов высокого риска</a:t>
            </a:r>
            <a:r>
              <a:rPr lang="ru-RU" dirty="0"/>
              <a:t> в ИС МЭДК. По состоянию на 20 апреля </a:t>
            </a:r>
            <a:r>
              <a:rPr lang="ru-RU" dirty="0" err="1"/>
              <a:t>т.г</a:t>
            </a:r>
            <a:r>
              <a:rPr lang="ru-RU" dirty="0"/>
              <a:t> документы загружены 22 (или 59% от общего количества) образовательных организаций из 37 согласно графику. Не загрузили в срок 5 образовательных организаций – стартовые самодиагностики, 14 </a:t>
            </a:r>
            <a:r>
              <a:rPr lang="en-US" dirty="0"/>
              <a:t>OO</a:t>
            </a:r>
            <a:r>
              <a:rPr lang="ru-RU" dirty="0"/>
              <a:t> – программы развития (Концепцию и Среднесрочную программы развития).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Результат </a:t>
            </a:r>
            <a:r>
              <a:rPr lang="ru-RU" dirty="0"/>
              <a:t>мониторинга </a:t>
            </a:r>
            <a:r>
              <a:rPr lang="ru-RU" dirty="0" err="1"/>
              <a:t>Рособрнадзора</a:t>
            </a:r>
            <a:r>
              <a:rPr lang="ru-RU" dirty="0"/>
              <a:t> (на </a:t>
            </a:r>
            <a:r>
              <a:rPr lang="ru-RU" b="1" dirty="0"/>
              <a:t>21 апреля </a:t>
            </a:r>
            <a:r>
              <a:rPr lang="ru-RU" b="1" dirty="0" err="1"/>
              <a:t>т.г</a:t>
            </a:r>
            <a:r>
              <a:rPr lang="ru-RU" b="1" dirty="0"/>
              <a:t>)</a:t>
            </a:r>
            <a:r>
              <a:rPr lang="ru-RU" dirty="0"/>
              <a:t> Республика Тыва </a:t>
            </a:r>
            <a:r>
              <a:rPr lang="ru-RU" b="1" dirty="0"/>
              <a:t>в «красной зоне».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Полная </a:t>
            </a:r>
            <a:r>
              <a:rPr lang="ru-RU" dirty="0"/>
              <a:t>100 % загрузка документов была осуществлена к 27 апреля </a:t>
            </a:r>
            <a:r>
              <a:rPr lang="ru-RU" dirty="0" err="1"/>
              <a:t>т.г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 smtClean="0"/>
              <a:t>        2) </a:t>
            </a:r>
            <a:r>
              <a:rPr lang="ru-RU" b="1" dirty="0" smtClean="0"/>
              <a:t>по </a:t>
            </a:r>
            <a:r>
              <a:rPr lang="ru-RU" b="1" dirty="0"/>
              <a:t>содержательной части загруженных в ИС МЭДК документов</a:t>
            </a:r>
            <a:r>
              <a:rPr lang="ru-RU" dirty="0"/>
              <a:t>. По итогам экспертизы </a:t>
            </a:r>
            <a:r>
              <a:rPr lang="ru-RU" dirty="0" err="1"/>
              <a:t>Рособрнадзора</a:t>
            </a:r>
            <a:r>
              <a:rPr lang="ru-RU" dirty="0"/>
              <a:t> на 31 мая </a:t>
            </a:r>
            <a:r>
              <a:rPr lang="ru-RU" dirty="0" err="1" smtClean="0"/>
              <a:t>т.г</a:t>
            </a:r>
            <a:r>
              <a:rPr lang="ru-RU" dirty="0" smtClean="0"/>
              <a:t>. </a:t>
            </a:r>
            <a:r>
              <a:rPr lang="ru-RU" dirty="0"/>
              <a:t>23 образовательных организаций загрузили концептуальные документы, не соответствующие Методическим рекомендациям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         </a:t>
            </a:r>
            <a:r>
              <a:rPr lang="ru-RU" dirty="0"/>
              <a:t>Для устранения выявленных замечаний направлено письмо ГБУ «ИОКО РТ» от 381 от 01.06.2021 г. на МОУО в срок до 03.06.2021 г. Ведется работа по содержанию концептуальных документов проекта.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33034" t="23375" r="29763" b="17617"/>
          <a:stretch/>
        </p:blipFill>
        <p:spPr bwMode="auto">
          <a:xfrm>
            <a:off x="765555" y="1417638"/>
            <a:ext cx="4250326" cy="4708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215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3512" y="332656"/>
            <a:ext cx="9878888" cy="1084982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375920" y="1484785"/>
            <a:ext cx="6206480" cy="46413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22196" t="22376" r="19903" b="7014"/>
          <a:stretch/>
        </p:blipFill>
        <p:spPr bwMode="auto">
          <a:xfrm>
            <a:off x="1703512" y="315748"/>
            <a:ext cx="10009112" cy="6209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895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3512" y="332656"/>
            <a:ext cx="9878888" cy="1084982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375920" y="1484785"/>
            <a:ext cx="6206480" cy="46413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2386" t="28343" r="19509" b="13634"/>
          <a:stretch/>
        </p:blipFill>
        <p:spPr bwMode="auto">
          <a:xfrm>
            <a:off x="1703512" y="620688"/>
            <a:ext cx="10009112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723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содержательной экспертизы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31.05.2021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ОО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загрузили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документы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 МЭДК, которые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Методическим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5951159"/>
              </p:ext>
            </p:extLst>
          </p:nvPr>
        </p:nvGraphicFramePr>
        <p:xfrm>
          <a:off x="1919536" y="1196764"/>
          <a:ext cx="9505057" cy="5306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044">
                  <a:extLst>
                    <a:ext uri="{9D8B030D-6E8A-4147-A177-3AD203B41FA5}">
                      <a16:colId xmlns:a16="http://schemas.microsoft.com/office/drawing/2014/main" val="3993969945"/>
                    </a:ext>
                  </a:extLst>
                </a:gridCol>
                <a:gridCol w="1706975">
                  <a:extLst>
                    <a:ext uri="{9D8B030D-6E8A-4147-A177-3AD203B41FA5}">
                      <a16:colId xmlns:a16="http://schemas.microsoft.com/office/drawing/2014/main" val="475678528"/>
                    </a:ext>
                  </a:extLst>
                </a:gridCol>
                <a:gridCol w="293648">
                  <a:extLst>
                    <a:ext uri="{9D8B030D-6E8A-4147-A177-3AD203B41FA5}">
                      <a16:colId xmlns:a16="http://schemas.microsoft.com/office/drawing/2014/main" val="1712284463"/>
                    </a:ext>
                  </a:extLst>
                </a:gridCol>
                <a:gridCol w="3314110">
                  <a:extLst>
                    <a:ext uri="{9D8B030D-6E8A-4147-A177-3AD203B41FA5}">
                      <a16:colId xmlns:a16="http://schemas.microsoft.com/office/drawing/2014/main" val="1411827884"/>
                    </a:ext>
                  </a:extLst>
                </a:gridCol>
                <a:gridCol w="1803879">
                  <a:extLst>
                    <a:ext uri="{9D8B030D-6E8A-4147-A177-3AD203B41FA5}">
                      <a16:colId xmlns:a16="http://schemas.microsoft.com/office/drawing/2014/main" val="2979542047"/>
                    </a:ext>
                  </a:extLst>
                </a:gridCol>
                <a:gridCol w="2081401">
                  <a:extLst>
                    <a:ext uri="{9D8B030D-6E8A-4147-A177-3AD203B41FA5}">
                      <a16:colId xmlns:a16="http://schemas.microsoft.com/office/drawing/2014/main" val="2267589990"/>
                    </a:ext>
                  </a:extLst>
                </a:gridCol>
              </a:tblGrid>
              <a:tr h="288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развития, макс. – 7  (%)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Среднесрочная программа макс. – 8 б. (%)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3493967190"/>
                  </a:ext>
                </a:extLst>
              </a:tr>
              <a:tr h="2682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Кызыл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(42%)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(50%)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906910571"/>
                  </a:ext>
                </a:extLst>
              </a:tr>
              <a:tr h="7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(71%)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(75%)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3609592727"/>
                  </a:ext>
                </a:extLst>
              </a:tr>
              <a:tr h="1071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Ак-Довурак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(64%)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(62%)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1549748213"/>
                  </a:ext>
                </a:extLst>
              </a:tr>
              <a:tr h="68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(42,8)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(37%)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769136102"/>
                  </a:ext>
                </a:extLst>
              </a:tr>
              <a:tr h="102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Бай-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Тайгинский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(62%)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845288051"/>
                  </a:ext>
                </a:extLst>
              </a:tr>
              <a:tr h="63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Барун-Хемчикский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с. Аксы-Барлык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(21%)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(87%)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37303875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 с.Кызыл-Мажалык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(21%)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(50%)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3296983979"/>
                  </a:ext>
                </a:extLst>
              </a:tr>
              <a:tr h="130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Дзун-Хемчикский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№3 г.Чадана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(28%)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(62%)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3982394985"/>
                  </a:ext>
                </a:extLst>
              </a:tr>
              <a:tr h="1642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Усть-Элегестинская СОШ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(28%)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(37%)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1274523530"/>
                  </a:ext>
                </a:extLst>
              </a:tr>
              <a:tr h="125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 пгт.Каа-Хем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(50%)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589035434"/>
                  </a:ext>
                </a:extLst>
              </a:tr>
              <a:tr h="87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Монгун-Тайгинский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с.Мугур-Аксы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(14%)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(50%)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1202169058"/>
                  </a:ext>
                </a:extLst>
              </a:tr>
              <a:tr h="12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Овюрский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Солчурская СОШ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652475431"/>
                  </a:ext>
                </a:extLst>
              </a:tr>
              <a:tr h="82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Дус-Дагская СОШ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430743141"/>
                  </a:ext>
                </a:extLst>
              </a:tr>
              <a:tr h="115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Сут-Хольский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Суг-Аксынская СОШ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(71%)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(75%)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1923441382"/>
                  </a:ext>
                </a:extLst>
              </a:tr>
              <a:tr h="773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Тес-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Берт-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Дагская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(37%)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3810979192"/>
                  </a:ext>
                </a:extLst>
              </a:tr>
              <a:tr h="38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У-Шынаанская СОШ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2650525021"/>
                  </a:ext>
                </a:extLst>
              </a:tr>
              <a:tr h="1444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Тоджинский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Адыр-Кежигская СОШ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(100%)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1672379772"/>
                  </a:ext>
                </a:extLst>
              </a:tr>
              <a:tr h="33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Тоора-Хемская СОШ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(42,8)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4251329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Улуг-Хемский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"Гимназия" г. Шагонар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(71%)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(75%)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349736231"/>
                  </a:ext>
                </a:extLst>
              </a:tr>
              <a:tr h="28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Чаа-Хольский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с.Ак-Дуруг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(75%)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3122153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Чеди-Хольский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с.Хову-Аксы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(25%)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409275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Эрзинский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с.Нарын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(71%)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(65%)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1877892519"/>
                  </a:ext>
                </a:extLst>
              </a:tr>
              <a:tr h="536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Ресучреждение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"РООМХШИ им. Р. Д. Кенденбиля"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(14%)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 anchor="ctr"/>
                </a:tc>
                <a:extLst>
                  <a:ext uri="{0D108BD9-81ED-4DB2-BD59-A6C34878D82A}">
                    <a16:rowId xmlns:a16="http://schemas.microsoft.com/office/drawing/2014/main" val="95501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95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3512" y="274638"/>
            <a:ext cx="10153128" cy="1138138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прохождению анкетирования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среди участников проекта «500+». По состоянию на 4 июня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т.г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37 директоров и кураторов проекта,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прошли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1 директор: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МБОУ </a:t>
            </a:r>
            <a:r>
              <a:rPr lang="ru-RU" dirty="0"/>
              <a:t>СОШ </a:t>
            </a:r>
            <a:r>
              <a:rPr lang="ru-RU" dirty="0" err="1"/>
              <a:t>с.Адыр-Кежиг</a:t>
            </a:r>
            <a:r>
              <a:rPr lang="ru-RU" dirty="0"/>
              <a:t> - Кол </a:t>
            </a:r>
            <a:r>
              <a:rPr lang="ru-RU" dirty="0" err="1"/>
              <a:t>Чойгана</a:t>
            </a:r>
            <a:r>
              <a:rPr lang="ru-RU" dirty="0"/>
              <a:t> </a:t>
            </a:r>
            <a:r>
              <a:rPr lang="ru-RU" dirty="0" err="1"/>
              <a:t>Санчиевна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3 </a:t>
            </a:r>
            <a:r>
              <a:rPr lang="ru-RU" b="1" dirty="0"/>
              <a:t>куратора: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/>
              <a:t>Шатохина</a:t>
            </a:r>
            <a:r>
              <a:rPr lang="ru-RU" dirty="0"/>
              <a:t> Татьяна Владимировна – куратор </a:t>
            </a:r>
            <a:r>
              <a:rPr lang="ru-RU" dirty="0" err="1"/>
              <a:t>с.Суг-Бажы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Спрыгина</a:t>
            </a:r>
            <a:r>
              <a:rPr lang="ru-RU" dirty="0"/>
              <a:t> Татьяна Владимировна – куратора школы № 2 </a:t>
            </a:r>
            <a:r>
              <a:rPr lang="ru-RU" dirty="0" err="1" smtClean="0"/>
              <a:t>с.Сарыг-Сеп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/>
              <a:t>Хорлуу</a:t>
            </a:r>
            <a:r>
              <a:rPr lang="ru-RU" dirty="0"/>
              <a:t> Алена Александровна – куратор школы </a:t>
            </a:r>
            <a:r>
              <a:rPr lang="ru-RU" dirty="0" err="1" smtClean="0"/>
              <a:t>с.Нарын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(в связи с заменой школьного куратора, нет доступа в личный кабинет. Для выдачи пароля отправлено письмо федеральному координатору).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91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568952" cy="85010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«Дорожная карта» по достижению показателей </a:t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федерального проекта «500+»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4637" t="19099" r="33612" b="8210"/>
          <a:stretch/>
        </p:blipFill>
        <p:spPr bwMode="auto">
          <a:xfrm>
            <a:off x="3431704" y="1268760"/>
            <a:ext cx="489654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739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Чек-лист </a:t>
            </a:r>
            <a:r>
              <a:rPr lang="ru-RU" sz="2200" b="1" dirty="0"/>
              <a:t>для самостоятельной проверки концептуальных </a:t>
            </a:r>
            <a:r>
              <a:rPr lang="ru-RU" sz="2200" b="1" dirty="0" smtClean="0"/>
              <a:t>документов</a:t>
            </a:r>
            <a:br>
              <a:rPr lang="ru-RU" sz="2200" b="1" dirty="0" smtClean="0"/>
            </a:br>
            <a:r>
              <a:rPr lang="ru-RU" sz="2200" b="1" dirty="0" smtClean="0"/>
              <a:t>Концепция развития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96752"/>
            <a:ext cx="1044116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22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691</Words>
  <Application>Microsoft Office PowerPoint</Application>
  <PresentationFormat>Широкоэкранный</PresentationFormat>
  <Paragraphs>164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Проведена работа по: </vt:lpstr>
      <vt:lpstr>По результатам загрузки документов в ИС МЭДК по Республике Тыва были замечания:</vt:lpstr>
      <vt:lpstr>Презентация PowerPoint</vt:lpstr>
      <vt:lpstr>Презентация PowerPoint</vt:lpstr>
      <vt:lpstr>По итогам содержательной экспертизы Рособрнадзора на 31.05.2021 23 ОО загрузили концептуальные документы в ИС МЭДК, которые не соответствуют Методическим рекомендациям</vt:lpstr>
      <vt:lpstr>По прохождению анкетирования среди участников проекта «500+». По состоянию на 4 июня т.г. из 37 директоров и кураторов проекта, не прошли анкетирование: </vt:lpstr>
      <vt:lpstr>План мероприятий «Дорожная карта» по достижению показателей  по реализации федерального проекта «500+»</vt:lpstr>
      <vt:lpstr> Чек-лист для самостоятельной проверки концептуальных документов Концепция развития </vt:lpstr>
      <vt:lpstr>Концепция развития</vt:lpstr>
      <vt:lpstr>Концепция развития</vt:lpstr>
      <vt:lpstr>Чек-лист для самостоятельной проверки концептуальных документов Среднесрочная программа</vt:lpstr>
      <vt:lpstr>Среднесрочная программа</vt:lpstr>
      <vt:lpstr>Среднесрочная программа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к проведению основного периода ЕГЭ на территории Республики Тыва в 2019 году с применением новых технологий</dc:title>
  <dc:creator>Монгуш Ш.С.</dc:creator>
  <cp:lastModifiedBy>Шенне С. Монгуш</cp:lastModifiedBy>
  <cp:revision>578</cp:revision>
  <cp:lastPrinted>2021-04-05T05:52:32Z</cp:lastPrinted>
  <dcterms:created xsi:type="dcterms:W3CDTF">2019-03-30T05:32:06Z</dcterms:created>
  <dcterms:modified xsi:type="dcterms:W3CDTF">2021-06-04T10:15:02Z</dcterms:modified>
</cp:coreProperties>
</file>