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81" r:id="rId7"/>
    <p:sldId id="282" r:id="rId8"/>
    <p:sldId id="347" r:id="rId9"/>
    <p:sldId id="289" r:id="rId10"/>
    <p:sldId id="296" r:id="rId11"/>
    <p:sldId id="297" r:id="rId12"/>
    <p:sldId id="298" r:id="rId13"/>
    <p:sldId id="299" r:id="rId14"/>
    <p:sldId id="300" r:id="rId15"/>
    <p:sldId id="301" r:id="rId16"/>
    <p:sldId id="305" r:id="rId17"/>
    <p:sldId id="345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4684B9-2A2D-4257-9426-F91DAE031DEE}">
          <p14:sldIdLst>
            <p14:sldId id="256"/>
            <p14:sldId id="257"/>
            <p14:sldId id="266"/>
            <p14:sldId id="267"/>
            <p14:sldId id="268"/>
            <p14:sldId id="281"/>
            <p14:sldId id="282"/>
            <p14:sldId id="347"/>
            <p14:sldId id="289"/>
          </p14:sldIdLst>
        </p14:section>
        <p14:section name="Раздел без заголовка" id="{E0104F00-3665-4821-B1E5-059DC7274351}">
          <p14:sldIdLst>
            <p14:sldId id="296"/>
            <p14:sldId id="297"/>
            <p14:sldId id="298"/>
            <p14:sldId id="299"/>
            <p14:sldId id="300"/>
            <p14:sldId id="301"/>
            <p14:sldId id="305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716279"/>
            <a:ext cx="731012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C700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700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700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700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364" y="335279"/>
            <a:ext cx="812927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C7003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0890" y="1859279"/>
            <a:ext cx="7602219" cy="335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940" y="1808480"/>
            <a:ext cx="7774939" cy="30759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70890" y="1859279"/>
            <a:ext cx="7602219" cy="25696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" marR="5080" indent="3810" algn="ctr">
              <a:lnSpc>
                <a:spcPct val="120000"/>
              </a:lnSpc>
              <a:spcBef>
                <a:spcPts val="105"/>
              </a:spcBef>
            </a:pPr>
            <a:endParaRPr lang="ru-RU" sz="2800" b="1" dirty="0" smtClean="0">
              <a:solidFill>
                <a:srgbClr val="C70034"/>
              </a:solidFill>
              <a:latin typeface="Verdana"/>
              <a:cs typeface="Verdana"/>
            </a:endParaRPr>
          </a:p>
          <a:p>
            <a:pPr marL="10160" marR="5080" indent="3810" algn="ctr">
              <a:lnSpc>
                <a:spcPct val="120000"/>
              </a:lnSpc>
              <a:spcBef>
                <a:spcPts val="105"/>
              </a:spcBef>
            </a:pPr>
            <a:endParaRPr lang="ru-RU" sz="2800" b="1" dirty="0">
              <a:solidFill>
                <a:srgbClr val="C70034"/>
              </a:solidFill>
            </a:endParaRPr>
          </a:p>
          <a:p>
            <a:pPr marL="10160" marR="5080" indent="3810" algn="ctr">
              <a:lnSpc>
                <a:spcPct val="120000"/>
              </a:lnSpc>
              <a:spcBef>
                <a:spcPts val="105"/>
              </a:spcBef>
            </a:pPr>
            <a:r>
              <a:rPr sz="2800" b="1" dirty="0" err="1" smtClean="0">
                <a:solidFill>
                  <a:srgbClr val="C70034"/>
                </a:solidFill>
                <a:latin typeface="Verdana"/>
                <a:cs typeface="Verdana"/>
              </a:rPr>
              <a:t>Особенности</a:t>
            </a:r>
            <a:r>
              <a:rPr sz="2800" b="1" dirty="0" smtClean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C70034"/>
                </a:solidFill>
                <a:latin typeface="Verdana"/>
                <a:cs typeface="Verdana"/>
              </a:rPr>
              <a:t>проведения </a:t>
            </a:r>
            <a:r>
              <a:rPr sz="2800" b="1" dirty="0">
                <a:solidFill>
                  <a:srgbClr val="C70034"/>
                </a:solidFill>
                <a:latin typeface="Verdana"/>
                <a:cs typeface="Verdana"/>
              </a:rPr>
              <a:t> исследования</a:t>
            </a:r>
            <a:r>
              <a:rPr sz="2800" b="1" spc="-20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C70034"/>
                </a:solidFill>
                <a:latin typeface="Verdana"/>
                <a:cs typeface="Verdana"/>
              </a:rPr>
              <a:t>PIRLS</a:t>
            </a:r>
            <a:r>
              <a:rPr sz="2800" b="1" spc="-20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C70034"/>
                </a:solidFill>
                <a:latin typeface="Verdana"/>
                <a:cs typeface="Verdana"/>
              </a:rPr>
              <a:t>в</a:t>
            </a:r>
            <a:r>
              <a:rPr sz="2800" b="1" spc="-5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C70034"/>
                </a:solidFill>
                <a:latin typeface="Verdana"/>
                <a:cs typeface="Verdana"/>
              </a:rPr>
              <a:t>2021</a:t>
            </a:r>
            <a:r>
              <a:rPr sz="2800" b="1" spc="-60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C70034"/>
                </a:solidFill>
                <a:latin typeface="Verdana"/>
                <a:cs typeface="Verdana"/>
              </a:rPr>
              <a:t>году</a:t>
            </a:r>
            <a:r>
              <a:rPr sz="2800" b="1" spc="10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C70034"/>
                </a:solidFill>
                <a:latin typeface="Verdana"/>
                <a:cs typeface="Verdana"/>
              </a:rPr>
              <a:t>в </a:t>
            </a:r>
            <a:r>
              <a:rPr sz="2800" b="1" spc="-940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C70034"/>
                </a:solidFill>
                <a:latin typeface="Verdana"/>
                <a:cs typeface="Verdana"/>
              </a:rPr>
              <a:t>образовательных</a:t>
            </a:r>
            <a:r>
              <a:rPr sz="2800" b="1" spc="5" dirty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C70034"/>
                </a:solidFill>
                <a:latin typeface="Verdana"/>
                <a:cs typeface="Verdana"/>
              </a:rPr>
              <a:t>организациях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2190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086" y="106679"/>
            <a:ext cx="8023225" cy="1063561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202180" marR="5080" indent="-2190115" algn="ctr">
              <a:lnSpc>
                <a:spcPts val="4240"/>
              </a:lnSpc>
              <a:spcBef>
                <a:spcPts val="280"/>
              </a:spcBef>
            </a:pPr>
            <a:r>
              <a:rPr sz="2800" dirty="0"/>
              <a:t>Проведение</a:t>
            </a:r>
            <a:r>
              <a:rPr sz="2800" spc="-135" dirty="0"/>
              <a:t> </a:t>
            </a:r>
            <a:r>
              <a:rPr sz="2800" dirty="0"/>
              <a:t>дополнительного </a:t>
            </a:r>
            <a:r>
              <a:rPr sz="2800" spc="-1215" dirty="0"/>
              <a:t> </a:t>
            </a:r>
            <a:r>
              <a:rPr sz="2800" dirty="0"/>
              <a:t>тестирования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619" y="1544320"/>
            <a:ext cx="7117715" cy="457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22606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3000" dirty="0">
                <a:latin typeface="Times New Roman"/>
                <a:cs typeface="Times New Roman"/>
              </a:rPr>
              <a:t>Если в </a:t>
            </a:r>
            <a:r>
              <a:rPr sz="3000" spc="-5" dirty="0">
                <a:latin typeface="Times New Roman"/>
                <a:cs typeface="Times New Roman"/>
              </a:rPr>
              <a:t>основном тестировании </a:t>
            </a:r>
            <a:r>
              <a:rPr sz="3000" spc="-10" dirty="0">
                <a:latin typeface="Times New Roman"/>
                <a:cs typeface="Times New Roman"/>
              </a:rPr>
              <a:t>приняло 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участие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менее</a:t>
            </a:r>
            <a:r>
              <a:rPr sz="3000" b="1" spc="1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90%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учащихся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класса,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то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 школе </a:t>
            </a:r>
            <a:r>
              <a:rPr sz="3000" spc="-5" dirty="0">
                <a:latin typeface="Times New Roman"/>
                <a:cs typeface="Times New Roman"/>
              </a:rPr>
              <a:t>проводится дополнительное </a:t>
            </a:r>
            <a:r>
              <a:rPr sz="3000" dirty="0">
                <a:latin typeface="Times New Roman"/>
                <a:cs typeface="Times New Roman"/>
              </a:rPr>
              <a:t> тестирование</a:t>
            </a:r>
            <a:endParaRPr sz="3000">
              <a:latin typeface="Times New Roman"/>
              <a:cs typeface="Times New Roman"/>
            </a:endParaRPr>
          </a:p>
          <a:p>
            <a:pPr marL="299720" marR="5080" indent="-287020">
              <a:lnSpc>
                <a:spcPct val="100000"/>
              </a:lnSpc>
              <a:spcBef>
                <a:spcPts val="1720"/>
              </a:spcBef>
              <a:buChar char="•"/>
              <a:tabLst>
                <a:tab pos="299085" algn="l"/>
                <a:tab pos="299720" algn="l"/>
              </a:tabLst>
            </a:pPr>
            <a:r>
              <a:rPr sz="3000" dirty="0">
                <a:latin typeface="Times New Roman"/>
                <a:cs typeface="Times New Roman"/>
              </a:rPr>
              <a:t>В </a:t>
            </a:r>
            <a:r>
              <a:rPr sz="3000" spc="-5" dirty="0">
                <a:latin typeface="Times New Roman"/>
                <a:cs typeface="Times New Roman"/>
              </a:rPr>
              <a:t>дополнительном тестировании 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принимают </a:t>
            </a:r>
            <a:r>
              <a:rPr sz="3000" spc="5" dirty="0">
                <a:latin typeface="Times New Roman"/>
                <a:cs typeface="Times New Roman"/>
              </a:rPr>
              <a:t>участие </a:t>
            </a:r>
            <a:r>
              <a:rPr sz="3000" spc="-5" dirty="0">
                <a:latin typeface="Times New Roman"/>
                <a:cs typeface="Times New Roman"/>
              </a:rPr>
              <a:t>лишь </a:t>
            </a:r>
            <a:r>
              <a:rPr sz="3000" dirty="0">
                <a:latin typeface="Times New Roman"/>
                <a:cs typeface="Times New Roman"/>
              </a:rPr>
              <a:t>учащиеся, 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включенные</a:t>
            </a:r>
            <a:r>
              <a:rPr sz="3000" spc="1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список</a:t>
            </a:r>
            <a:r>
              <a:rPr sz="3000" spc="1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1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не 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участвовавшие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основном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тестировании.</a:t>
            </a:r>
            <a:endParaRPr sz="3000">
              <a:latin typeface="Times New Roman"/>
              <a:cs typeface="Times New Roman"/>
            </a:endParaRPr>
          </a:p>
          <a:p>
            <a:pPr marL="34925" algn="ctr">
              <a:lnSpc>
                <a:spcPct val="100000"/>
              </a:lnSpc>
              <a:spcBef>
                <a:spcPts val="1714"/>
              </a:spcBef>
            </a:pP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Заменять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учащихся</a:t>
            </a:r>
            <a:r>
              <a:rPr sz="3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НЕЛЬЗЯ!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074419" cy="107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4" y="335279"/>
            <a:ext cx="81292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2420" marR="5080" indent="-2403475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Проведение</a:t>
            </a:r>
            <a:r>
              <a:rPr sz="3200" spc="-100" dirty="0"/>
              <a:t> </a:t>
            </a:r>
            <a:r>
              <a:rPr sz="3200" spc="-5" dirty="0"/>
              <a:t>анкетирования </a:t>
            </a:r>
            <a:r>
              <a:rPr sz="3200" spc="-1215" dirty="0"/>
              <a:t> </a:t>
            </a:r>
            <a:r>
              <a:rPr sz="3200" spc="-5" dirty="0"/>
              <a:t>учащихся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59765" y="1643697"/>
            <a:ext cx="7719695" cy="261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154940" indent="-231140">
              <a:lnSpc>
                <a:spcPct val="100000"/>
              </a:lnSpc>
              <a:spcBef>
                <a:spcPts val="100"/>
              </a:spcBef>
              <a:buChar char="•"/>
              <a:tabLst>
                <a:tab pos="24384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Анкетирование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учащихся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проводится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после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проведения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тестирования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после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небольшого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перерыва</a:t>
            </a:r>
            <a:endParaRPr sz="2400">
              <a:latin typeface="Times New Roman"/>
              <a:cs typeface="Times New Roman"/>
            </a:endParaRPr>
          </a:p>
          <a:p>
            <a:pPr marL="243840" marR="728980" indent="-231140">
              <a:lnSpc>
                <a:spcPct val="100000"/>
              </a:lnSpc>
              <a:spcBef>
                <a:spcPts val="1580"/>
              </a:spcBef>
              <a:buChar char="•"/>
              <a:tabLst>
                <a:tab pos="24384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Анкетирование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учащихся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проводится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сценарию,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приведенному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руководстве</a:t>
            </a:r>
            <a:endParaRPr sz="2400">
              <a:latin typeface="Times New Roman"/>
              <a:cs typeface="Times New Roman"/>
            </a:endParaRPr>
          </a:p>
          <a:p>
            <a:pPr marL="243840" marR="5080" indent="-231140">
              <a:lnSpc>
                <a:spcPct val="100000"/>
              </a:lnSpc>
              <a:spcBef>
                <a:spcPts val="1560"/>
              </a:spcBef>
              <a:buChar char="•"/>
              <a:tabLst>
                <a:tab pos="243840" algn="l"/>
              </a:tabLst>
            </a:pPr>
            <a:r>
              <a:rPr sz="2400" spc="-5" dirty="0">
                <a:latin typeface="Times New Roman"/>
                <a:cs typeface="Times New Roman"/>
              </a:rPr>
              <a:t>Во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время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проведения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анкетирования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учитель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отвечает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возникающие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вопросы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" y="198929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614" y="182879"/>
            <a:ext cx="66033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2480" marR="5080" indent="-2050414" algn="l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Проведение</a:t>
            </a:r>
            <a:r>
              <a:rPr sz="2800" spc="-70" dirty="0"/>
              <a:t> </a:t>
            </a:r>
            <a:r>
              <a:rPr sz="2800" spc="-5" dirty="0"/>
              <a:t>анкетирования </a:t>
            </a:r>
            <a:r>
              <a:rPr sz="2800" spc="-1075" dirty="0"/>
              <a:t> </a:t>
            </a:r>
            <a:r>
              <a:rPr sz="2800" spc="-5" dirty="0"/>
              <a:t>родителей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905827" y="1145063"/>
            <a:ext cx="8049259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6350" indent="-1905">
              <a:lnSpc>
                <a:spcPct val="100000"/>
              </a:lnSpc>
              <a:spcBef>
                <a:spcPts val="100"/>
              </a:spcBef>
              <a:tabLst>
                <a:tab pos="2638425" algn="l"/>
                <a:tab pos="3375025" algn="l"/>
                <a:tab pos="4751705" algn="l"/>
                <a:tab pos="6471285" algn="l"/>
              </a:tabLst>
            </a:pPr>
            <a:r>
              <a:rPr sz="3000" b="1" spc="5" dirty="0" err="1" smtClean="0">
                <a:latin typeface="Times New Roman"/>
                <a:cs typeface="Times New Roman"/>
              </a:rPr>
              <a:t>П</a:t>
            </a:r>
            <a:r>
              <a:rPr sz="3000" b="1" spc="-10" dirty="0" err="1" smtClean="0">
                <a:latin typeface="Times New Roman"/>
                <a:cs typeface="Times New Roman"/>
              </a:rPr>
              <a:t>р</a:t>
            </a:r>
            <a:r>
              <a:rPr sz="3000" b="1" dirty="0" err="1" smtClean="0">
                <a:latin typeface="Times New Roman"/>
                <a:cs typeface="Times New Roman"/>
              </a:rPr>
              <a:t>овод</a:t>
            </a:r>
            <a:r>
              <a:rPr sz="3000" b="1" spc="-10" dirty="0" err="1" smtClean="0">
                <a:latin typeface="Times New Roman"/>
                <a:cs typeface="Times New Roman"/>
              </a:rPr>
              <a:t>и</a:t>
            </a:r>
            <a:r>
              <a:rPr sz="3000" b="1" spc="-15" dirty="0" err="1" smtClean="0">
                <a:latin typeface="Times New Roman"/>
                <a:cs typeface="Times New Roman"/>
              </a:rPr>
              <a:t>т</a:t>
            </a:r>
            <a:r>
              <a:rPr sz="3000" b="1" spc="5" dirty="0" err="1" smtClean="0">
                <a:latin typeface="Times New Roman"/>
                <a:cs typeface="Times New Roman"/>
              </a:rPr>
              <a:t>с</a:t>
            </a:r>
            <a:r>
              <a:rPr sz="3000" b="1" dirty="0" err="1" smtClean="0">
                <a:latin typeface="Times New Roman"/>
                <a:cs typeface="Times New Roman"/>
              </a:rPr>
              <a:t>я</a:t>
            </a:r>
            <a:r>
              <a:rPr sz="3000" b="1" dirty="0">
                <a:latin typeface="Times New Roman"/>
                <a:cs typeface="Times New Roman"/>
              </a:rPr>
              <a:t>	</a:t>
            </a:r>
            <a:r>
              <a:rPr sz="3000" b="1" spc="-10" dirty="0">
                <a:latin typeface="Times New Roman"/>
                <a:cs typeface="Times New Roman"/>
              </a:rPr>
              <a:t>п</a:t>
            </a:r>
            <a:r>
              <a:rPr sz="3000" b="1" dirty="0">
                <a:latin typeface="Times New Roman"/>
                <a:cs typeface="Times New Roman"/>
              </a:rPr>
              <a:t>о	</a:t>
            </a:r>
            <a:r>
              <a:rPr sz="3000" b="1" spc="5" dirty="0">
                <a:latin typeface="Times New Roman"/>
                <a:cs typeface="Times New Roman"/>
              </a:rPr>
              <a:t>с</a:t>
            </a:r>
            <a:r>
              <a:rPr sz="3000" b="1" dirty="0">
                <a:latin typeface="Times New Roman"/>
                <a:cs typeface="Times New Roman"/>
              </a:rPr>
              <a:t>х</a:t>
            </a:r>
            <a:r>
              <a:rPr sz="3000" b="1" spc="-15" dirty="0">
                <a:latin typeface="Times New Roman"/>
                <a:cs typeface="Times New Roman"/>
              </a:rPr>
              <a:t>е</a:t>
            </a:r>
            <a:r>
              <a:rPr sz="3000" b="1" spc="-5" dirty="0">
                <a:latin typeface="Times New Roman"/>
                <a:cs typeface="Times New Roman"/>
              </a:rPr>
              <a:t>м</a:t>
            </a:r>
            <a:r>
              <a:rPr sz="3000" b="1" spc="5" dirty="0">
                <a:latin typeface="Times New Roman"/>
                <a:cs typeface="Times New Roman"/>
              </a:rPr>
              <a:t>е</a:t>
            </a:r>
            <a:r>
              <a:rPr sz="3000" b="1" dirty="0">
                <a:latin typeface="Times New Roman"/>
                <a:cs typeface="Times New Roman"/>
              </a:rPr>
              <a:t>,	</a:t>
            </a:r>
            <a:r>
              <a:rPr sz="3000" b="1" spc="-10" dirty="0">
                <a:latin typeface="Times New Roman"/>
                <a:cs typeface="Times New Roman"/>
              </a:rPr>
              <a:t>к</a:t>
            </a:r>
            <a:r>
              <a:rPr sz="3000" b="1" dirty="0">
                <a:latin typeface="Times New Roman"/>
                <a:cs typeface="Times New Roman"/>
              </a:rPr>
              <a:t>о</a:t>
            </a:r>
            <a:r>
              <a:rPr sz="3000" b="1" spc="-15" dirty="0">
                <a:latin typeface="Times New Roman"/>
                <a:cs typeface="Times New Roman"/>
              </a:rPr>
              <a:t>т</a:t>
            </a:r>
            <a:r>
              <a:rPr sz="3000" b="1" dirty="0">
                <a:latin typeface="Times New Roman"/>
                <a:cs typeface="Times New Roman"/>
              </a:rPr>
              <a:t>о</a:t>
            </a:r>
            <a:r>
              <a:rPr sz="3000" b="1" spc="-10" dirty="0">
                <a:latin typeface="Times New Roman"/>
                <a:cs typeface="Times New Roman"/>
              </a:rPr>
              <a:t>р</a:t>
            </a:r>
            <a:r>
              <a:rPr sz="3000" b="1" dirty="0">
                <a:latin typeface="Times New Roman"/>
                <a:cs typeface="Times New Roman"/>
              </a:rPr>
              <a:t>ая	</a:t>
            </a:r>
            <a:r>
              <a:rPr sz="3000" b="1" spc="-10" dirty="0">
                <a:latin typeface="Times New Roman"/>
                <a:cs typeface="Times New Roman"/>
              </a:rPr>
              <a:t>н</a:t>
            </a:r>
            <a:r>
              <a:rPr sz="3000" b="1" spc="-5" dirty="0">
                <a:latin typeface="Times New Roman"/>
                <a:cs typeface="Times New Roman"/>
              </a:rPr>
              <a:t>а</a:t>
            </a:r>
            <a:r>
              <a:rPr sz="3000" b="1" spc="-10" dirty="0">
                <a:latin typeface="Times New Roman"/>
                <a:cs typeface="Times New Roman"/>
              </a:rPr>
              <a:t>и</a:t>
            </a:r>
            <a:r>
              <a:rPr sz="3000" b="1" spc="15" dirty="0">
                <a:latin typeface="Times New Roman"/>
                <a:cs typeface="Times New Roman"/>
              </a:rPr>
              <a:t>б</a:t>
            </a:r>
            <a:r>
              <a:rPr sz="3000" b="1" dirty="0">
                <a:latin typeface="Times New Roman"/>
                <a:cs typeface="Times New Roman"/>
              </a:rPr>
              <a:t>о</a:t>
            </a:r>
            <a:r>
              <a:rPr sz="3000" b="1" spc="-5" dirty="0">
                <a:latin typeface="Times New Roman"/>
                <a:cs typeface="Times New Roman"/>
              </a:rPr>
              <a:t>л</a:t>
            </a:r>
            <a:r>
              <a:rPr sz="3000" b="1" spc="5" dirty="0">
                <a:latin typeface="Times New Roman"/>
                <a:cs typeface="Times New Roman"/>
              </a:rPr>
              <a:t>е</a:t>
            </a:r>
            <a:r>
              <a:rPr sz="3000" b="1" dirty="0">
                <a:latin typeface="Times New Roman"/>
                <a:cs typeface="Times New Roman"/>
              </a:rPr>
              <a:t>е  удобна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для</a:t>
            </a:r>
            <a:r>
              <a:rPr sz="3000" b="1" spc="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каждой</a:t>
            </a:r>
            <a:r>
              <a:rPr sz="3000" b="1" spc="3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школы</a:t>
            </a:r>
            <a:r>
              <a:rPr sz="3000" spc="-10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 marL="243840" marR="5715" indent="-231775">
              <a:lnSpc>
                <a:spcPct val="100000"/>
              </a:lnSpc>
              <a:spcBef>
                <a:spcPts val="600"/>
              </a:spcBef>
              <a:buChar char="•"/>
              <a:tabLst>
                <a:tab pos="243840" algn="l"/>
                <a:tab pos="1717039" algn="l"/>
                <a:tab pos="3594100" algn="l"/>
                <a:tab pos="4036060" algn="l"/>
                <a:tab pos="5527040" algn="l"/>
                <a:tab pos="6139180" algn="l"/>
              </a:tabLst>
            </a:pPr>
            <a:r>
              <a:rPr sz="3000" spc="-10" dirty="0">
                <a:latin typeface="Times New Roman"/>
                <a:cs typeface="Times New Roman"/>
              </a:rPr>
              <a:t>Р</a:t>
            </a:r>
            <a:r>
              <a:rPr sz="3000" spc="5" dirty="0">
                <a:latin typeface="Times New Roman"/>
                <a:cs typeface="Times New Roman"/>
              </a:rPr>
              <a:t>а</a:t>
            </a:r>
            <a:r>
              <a:rPr sz="3000" spc="-5" dirty="0">
                <a:latin typeface="Times New Roman"/>
                <a:cs typeface="Times New Roman"/>
              </a:rPr>
              <a:t>з</a:t>
            </a:r>
            <a:r>
              <a:rPr sz="3000" spc="-10" dirty="0">
                <a:latin typeface="Times New Roman"/>
                <a:cs typeface="Times New Roman"/>
              </a:rPr>
              <a:t>д</a:t>
            </a:r>
            <a:r>
              <a:rPr sz="3000" spc="5" dirty="0">
                <a:latin typeface="Times New Roman"/>
                <a:cs typeface="Times New Roman"/>
              </a:rPr>
              <a:t>ат</a:t>
            </a:r>
            <a:r>
              <a:rPr sz="3000" dirty="0">
                <a:latin typeface="Times New Roman"/>
                <a:cs typeface="Times New Roman"/>
              </a:rPr>
              <a:t>ь	</a:t>
            </a:r>
            <a:r>
              <a:rPr sz="3000" spc="35" dirty="0">
                <a:latin typeface="Times New Roman"/>
                <a:cs typeface="Times New Roman"/>
              </a:rPr>
              <a:t>у</a:t>
            </a:r>
            <a:r>
              <a:rPr sz="3000" spc="-10" dirty="0">
                <a:latin typeface="Times New Roman"/>
                <a:cs typeface="Times New Roman"/>
              </a:rPr>
              <a:t>ч</a:t>
            </a:r>
            <a:r>
              <a:rPr sz="3000" spc="-15" dirty="0">
                <a:latin typeface="Times New Roman"/>
                <a:cs typeface="Times New Roman"/>
              </a:rPr>
              <a:t>а</a:t>
            </a:r>
            <a:r>
              <a:rPr sz="3000" spc="5" dirty="0">
                <a:latin typeface="Times New Roman"/>
                <a:cs typeface="Times New Roman"/>
              </a:rPr>
              <a:t>щ</a:t>
            </a:r>
            <a:r>
              <a:rPr sz="3000" spc="-25" dirty="0">
                <a:latin typeface="Times New Roman"/>
                <a:cs typeface="Times New Roman"/>
              </a:rPr>
              <a:t>и</a:t>
            </a:r>
            <a:r>
              <a:rPr sz="3000" dirty="0">
                <a:latin typeface="Times New Roman"/>
                <a:cs typeface="Times New Roman"/>
              </a:rPr>
              <a:t>м</a:t>
            </a:r>
            <a:r>
              <a:rPr sz="3000" spc="5" dirty="0">
                <a:latin typeface="Times New Roman"/>
                <a:cs typeface="Times New Roman"/>
              </a:rPr>
              <a:t>с</a:t>
            </a:r>
            <a:r>
              <a:rPr sz="3000" dirty="0">
                <a:latin typeface="Times New Roman"/>
                <a:cs typeface="Times New Roman"/>
              </a:rPr>
              <a:t>я	и	</a:t>
            </a:r>
            <a:r>
              <a:rPr sz="3000" spc="5" dirty="0">
                <a:latin typeface="Times New Roman"/>
                <a:cs typeface="Times New Roman"/>
              </a:rPr>
              <a:t>с</a:t>
            </a:r>
            <a:r>
              <a:rPr sz="3000" dirty="0">
                <a:latin typeface="Times New Roman"/>
                <a:cs typeface="Times New Roman"/>
              </a:rPr>
              <a:t>о</a:t>
            </a:r>
            <a:r>
              <a:rPr sz="3000" spc="-10" dirty="0">
                <a:latin typeface="Times New Roman"/>
                <a:cs typeface="Times New Roman"/>
              </a:rPr>
              <a:t>б</a:t>
            </a:r>
            <a:r>
              <a:rPr sz="3000" dirty="0">
                <a:latin typeface="Times New Roman"/>
                <a:cs typeface="Times New Roman"/>
              </a:rPr>
              <a:t>р</a:t>
            </a:r>
            <a:r>
              <a:rPr sz="3000" spc="-15" dirty="0">
                <a:latin typeface="Times New Roman"/>
                <a:cs typeface="Times New Roman"/>
              </a:rPr>
              <a:t>а</a:t>
            </a:r>
            <a:r>
              <a:rPr sz="3000" spc="5" dirty="0">
                <a:latin typeface="Times New Roman"/>
                <a:cs typeface="Times New Roman"/>
              </a:rPr>
              <a:t>т</a:t>
            </a:r>
            <a:r>
              <a:rPr sz="3000" dirty="0">
                <a:latin typeface="Times New Roman"/>
                <a:cs typeface="Times New Roman"/>
              </a:rPr>
              <a:t>ь	</a:t>
            </a:r>
            <a:r>
              <a:rPr sz="3000" spc="-10" dirty="0">
                <a:latin typeface="Times New Roman"/>
                <a:cs typeface="Times New Roman"/>
              </a:rPr>
              <a:t>н</a:t>
            </a:r>
            <a:r>
              <a:rPr sz="3000" dirty="0">
                <a:latin typeface="Times New Roman"/>
                <a:cs typeface="Times New Roman"/>
              </a:rPr>
              <a:t>а	</a:t>
            </a:r>
            <a:r>
              <a:rPr sz="3000" spc="5" dirty="0">
                <a:latin typeface="Times New Roman"/>
                <a:cs typeface="Times New Roman"/>
              </a:rPr>
              <a:t>с</a:t>
            </a:r>
            <a:r>
              <a:rPr sz="3000" dirty="0">
                <a:latin typeface="Times New Roman"/>
                <a:cs typeface="Times New Roman"/>
              </a:rPr>
              <a:t>л</a:t>
            </a:r>
            <a:r>
              <a:rPr sz="3000" spc="5" dirty="0">
                <a:latin typeface="Times New Roman"/>
                <a:cs typeface="Times New Roman"/>
              </a:rPr>
              <a:t>е</a:t>
            </a:r>
            <a:r>
              <a:rPr sz="3000" spc="-30" dirty="0">
                <a:latin typeface="Times New Roman"/>
                <a:cs typeface="Times New Roman"/>
              </a:rPr>
              <a:t>д</a:t>
            </a:r>
            <a:r>
              <a:rPr sz="3000" spc="20" dirty="0">
                <a:latin typeface="Times New Roman"/>
                <a:cs typeface="Times New Roman"/>
              </a:rPr>
              <a:t>у</a:t>
            </a:r>
            <a:r>
              <a:rPr sz="3000" spc="-25" dirty="0">
                <a:latin typeface="Times New Roman"/>
                <a:cs typeface="Times New Roman"/>
              </a:rPr>
              <a:t>ю</a:t>
            </a:r>
            <a:r>
              <a:rPr sz="3000" spc="5" dirty="0">
                <a:latin typeface="Times New Roman"/>
                <a:cs typeface="Times New Roman"/>
              </a:rPr>
              <a:t>щ</a:t>
            </a:r>
            <a:r>
              <a:rPr sz="3000" spc="-25" dirty="0">
                <a:latin typeface="Times New Roman"/>
                <a:cs typeface="Times New Roman"/>
              </a:rPr>
              <a:t>и</a:t>
            </a:r>
            <a:r>
              <a:rPr sz="3000" dirty="0">
                <a:latin typeface="Times New Roman"/>
                <a:cs typeface="Times New Roman"/>
              </a:rPr>
              <a:t>й  </a:t>
            </a:r>
            <a:r>
              <a:rPr sz="3000" spc="-5" dirty="0">
                <a:latin typeface="Times New Roman"/>
                <a:cs typeface="Times New Roman"/>
              </a:rPr>
              <a:t>день;</a:t>
            </a:r>
            <a:endParaRPr sz="3000" dirty="0">
              <a:latin typeface="Times New Roman"/>
              <a:cs typeface="Times New Roman"/>
            </a:endParaRPr>
          </a:p>
          <a:p>
            <a:pPr marL="243204" marR="5080" indent="-231140">
              <a:lnSpc>
                <a:spcPct val="100000"/>
              </a:lnSpc>
              <a:spcBef>
                <a:spcPts val="600"/>
              </a:spcBef>
              <a:buChar char="•"/>
              <a:tabLst>
                <a:tab pos="243840" algn="l"/>
              </a:tabLst>
            </a:pPr>
            <a:r>
              <a:rPr sz="3000" dirty="0">
                <a:latin typeface="Times New Roman"/>
                <a:cs typeface="Times New Roman"/>
              </a:rPr>
              <a:t>Провести</a:t>
            </a:r>
            <a:r>
              <a:rPr sz="3000" spc="30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анкетирование</a:t>
            </a:r>
            <a:r>
              <a:rPr sz="3000" spc="3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3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ходе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родительского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собрания.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5407" y="4047228"/>
            <a:ext cx="199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925" algn="l"/>
              </a:tabLst>
            </a:pPr>
            <a:r>
              <a:rPr sz="2400" b="1" dirty="0">
                <a:latin typeface="Times New Roman"/>
                <a:cs typeface="Times New Roman"/>
              </a:rPr>
              <a:t>от</a:t>
            </a:r>
            <a:r>
              <a:rPr sz="2400" b="1" spc="5" dirty="0">
                <a:latin typeface="Times New Roman"/>
                <a:cs typeface="Times New Roman"/>
              </a:rPr>
              <a:t>м</a:t>
            </a:r>
            <a:r>
              <a:rPr sz="2400" b="1" spc="-5" dirty="0">
                <a:latin typeface="Times New Roman"/>
                <a:cs typeface="Times New Roman"/>
              </a:rPr>
              <a:t>е</a:t>
            </a:r>
            <a:r>
              <a:rPr sz="2400" b="1" spc="5" dirty="0">
                <a:latin typeface="Times New Roman"/>
                <a:cs typeface="Times New Roman"/>
              </a:rPr>
              <a:t>ч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т</a:t>
            </a:r>
            <a:r>
              <a:rPr sz="2400" b="1" spc="-5" dirty="0">
                <a:latin typeface="Times New Roman"/>
                <a:cs typeface="Times New Roman"/>
              </a:rPr>
              <a:t>с</a:t>
            </a:r>
            <a:r>
              <a:rPr sz="2400" b="1" dirty="0">
                <a:latin typeface="Times New Roman"/>
                <a:cs typeface="Times New Roman"/>
              </a:rPr>
              <a:t>я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69" y="4047228"/>
            <a:ext cx="583692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129539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3275965" algn="l"/>
                <a:tab pos="3689985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У</a:t>
            </a:r>
            <a:r>
              <a:rPr sz="2400" b="1" spc="5" dirty="0">
                <a:latin typeface="Times New Roman"/>
                <a:cs typeface="Times New Roman"/>
              </a:rPr>
              <a:t>ч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10" dirty="0">
                <a:latin typeface="Times New Roman"/>
                <a:cs typeface="Times New Roman"/>
              </a:rPr>
              <a:t>с</a:t>
            </a:r>
            <a:r>
              <a:rPr sz="2400" b="1" dirty="0">
                <a:latin typeface="Times New Roman"/>
                <a:cs typeface="Times New Roman"/>
              </a:rPr>
              <a:t>т</a:t>
            </a:r>
            <a:r>
              <a:rPr sz="2400" b="1" spc="-5" dirty="0">
                <a:latin typeface="Times New Roman"/>
                <a:cs typeface="Times New Roman"/>
              </a:rPr>
              <a:t>и</a:t>
            </a:r>
            <a:r>
              <a:rPr sz="2400" b="1" dirty="0">
                <a:latin typeface="Times New Roman"/>
                <a:cs typeface="Times New Roman"/>
              </a:rPr>
              <a:t>е	</a:t>
            </a:r>
            <a:r>
              <a:rPr sz="2400" b="1" spc="5" dirty="0">
                <a:latin typeface="Times New Roman"/>
                <a:cs typeface="Times New Roman"/>
              </a:rPr>
              <a:t>р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5" dirty="0">
                <a:latin typeface="Times New Roman"/>
                <a:cs typeface="Times New Roman"/>
              </a:rPr>
              <a:t>д</a:t>
            </a:r>
            <a:r>
              <a:rPr sz="2400" b="1" spc="-5" dirty="0">
                <a:latin typeface="Times New Roman"/>
                <a:cs typeface="Times New Roman"/>
              </a:rPr>
              <a:t>и</a:t>
            </a:r>
            <a:r>
              <a:rPr sz="2400" b="1" dirty="0">
                <a:latin typeface="Times New Roman"/>
                <a:cs typeface="Times New Roman"/>
              </a:rPr>
              <a:t>т</a:t>
            </a:r>
            <a:r>
              <a:rPr sz="2400" b="1" spc="-5" dirty="0">
                <a:latin typeface="Times New Roman"/>
                <a:cs typeface="Times New Roman"/>
              </a:rPr>
              <a:t>е</a:t>
            </a:r>
            <a:r>
              <a:rPr sz="2400" b="1" spc="-10" dirty="0">
                <a:latin typeface="Times New Roman"/>
                <a:cs typeface="Times New Roman"/>
              </a:rPr>
              <a:t>л</a:t>
            </a:r>
            <a:r>
              <a:rPr sz="2400" b="1" spc="-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й	в	а</a:t>
            </a:r>
            <a:r>
              <a:rPr sz="2400" b="1" spc="15" dirty="0">
                <a:latin typeface="Times New Roman"/>
                <a:cs typeface="Times New Roman"/>
              </a:rPr>
              <a:t>н</a:t>
            </a:r>
            <a:r>
              <a:rPr sz="2400" b="1" spc="-5" dirty="0">
                <a:latin typeface="Times New Roman"/>
                <a:cs typeface="Times New Roman"/>
              </a:rPr>
              <a:t>к</a:t>
            </a:r>
            <a:r>
              <a:rPr sz="2400" b="1" spc="-10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т</a:t>
            </a:r>
            <a:r>
              <a:rPr sz="2400" b="1" spc="-5" dirty="0">
                <a:latin typeface="Times New Roman"/>
                <a:cs typeface="Times New Roman"/>
              </a:rPr>
              <a:t>и</a:t>
            </a:r>
            <a:r>
              <a:rPr sz="2400" b="1" spc="5" dirty="0">
                <a:latin typeface="Times New Roman"/>
                <a:cs typeface="Times New Roman"/>
              </a:rPr>
              <a:t>р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20" dirty="0">
                <a:latin typeface="Times New Roman"/>
                <a:cs typeface="Times New Roman"/>
              </a:rPr>
              <a:t>в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нии  колонке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(8)</a:t>
            </a:r>
            <a:r>
              <a:rPr sz="2400" b="1" spc="-5" dirty="0">
                <a:latin typeface="Times New Roman"/>
                <a:cs typeface="Times New Roman"/>
              </a:rPr>
              <a:t> Списка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учащихся: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b="1" i="1" spc="-5" dirty="0">
                <a:latin typeface="Times New Roman"/>
                <a:cs typeface="Times New Roman"/>
              </a:rPr>
              <a:t>«R»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анкета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заполнена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получена;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200" b="1" i="1" spc="-5" dirty="0">
                <a:latin typeface="Times New Roman"/>
                <a:cs typeface="Times New Roman"/>
              </a:rPr>
              <a:t>«N»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анкета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заполнена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возвращена.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" y="191511"/>
            <a:ext cx="1167595" cy="11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4" y="335279"/>
            <a:ext cx="8129270" cy="1320874"/>
          </a:xfrm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marL="42227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Проведение</a:t>
            </a:r>
            <a:r>
              <a:rPr spc="-50" dirty="0"/>
              <a:t> </a:t>
            </a:r>
            <a:r>
              <a:rPr spc="-5" dirty="0"/>
              <a:t>анкетирования </a:t>
            </a:r>
            <a:r>
              <a:rPr spc="-1010" dirty="0"/>
              <a:t> </a:t>
            </a:r>
            <a:r>
              <a:rPr dirty="0"/>
              <a:t>учителей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59279"/>
            <a:ext cx="76085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Анкетирование учителей проводится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-10" dirty="0">
                <a:latin typeface="Verdana"/>
                <a:cs typeface="Verdana"/>
              </a:rPr>
              <a:t>онлайн-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формате. </a:t>
            </a:r>
            <a:r>
              <a:rPr sz="2400" dirty="0">
                <a:latin typeface="Verdana"/>
                <a:cs typeface="Verdana"/>
              </a:rPr>
              <a:t>Участие в </a:t>
            </a:r>
            <a:r>
              <a:rPr sz="2400" spc="-5" dirty="0">
                <a:latin typeface="Verdana"/>
                <a:cs typeface="Verdana"/>
              </a:rPr>
              <a:t>анкетировании отмечается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-5" dirty="0">
                <a:latin typeface="Verdana"/>
                <a:cs typeface="Verdana"/>
              </a:rPr>
              <a:t>списке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учителей: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«O»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анкета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заполнена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режиме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онлайн,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«N»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–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анкета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не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заполнена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" y="198929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4" y="335279"/>
            <a:ext cx="8129270" cy="1320874"/>
          </a:xfrm>
          <a:prstGeom prst="rect">
            <a:avLst/>
          </a:prstGeom>
        </p:spPr>
        <p:txBody>
          <a:bodyPr vert="horz" wrap="square" lIns="0" tIns="393700" rIns="0" bIns="0" rtlCol="0">
            <a:spAutoFit/>
          </a:bodyPr>
          <a:lstStyle/>
          <a:p>
            <a:pPr marL="42227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Проведение</a:t>
            </a:r>
            <a:r>
              <a:rPr spc="-50" dirty="0"/>
              <a:t> </a:t>
            </a:r>
            <a:r>
              <a:rPr spc="-5" dirty="0"/>
              <a:t>анкетирования </a:t>
            </a:r>
            <a:r>
              <a:rPr spc="-1010" dirty="0"/>
              <a:t> </a:t>
            </a:r>
            <a:r>
              <a:rPr spc="-5" dirty="0"/>
              <a:t>администрации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Анкетирование администрации школы </a:t>
            </a:r>
            <a:r>
              <a:rPr dirty="0"/>
              <a:t> </a:t>
            </a:r>
            <a:r>
              <a:rPr spc="-5" dirty="0"/>
              <a:t>проводится </a:t>
            </a:r>
            <a:r>
              <a:rPr dirty="0"/>
              <a:t>в </a:t>
            </a:r>
            <a:r>
              <a:rPr spc="-5" dirty="0"/>
              <a:t>онлайн-формате. Анкета </a:t>
            </a:r>
            <a:r>
              <a:rPr dirty="0"/>
              <a:t> </a:t>
            </a:r>
            <a:r>
              <a:rPr spc="-5" dirty="0"/>
              <a:t>заполняется</a:t>
            </a:r>
            <a:r>
              <a:rPr spc="5" dirty="0"/>
              <a:t> </a:t>
            </a:r>
            <a:r>
              <a:rPr dirty="0"/>
              <a:t>директором</a:t>
            </a:r>
            <a:r>
              <a:rPr spc="-5" dirty="0"/>
              <a:t> школы</a:t>
            </a:r>
            <a:r>
              <a:rPr spc="25" dirty="0"/>
              <a:t> </a:t>
            </a:r>
            <a:r>
              <a:rPr dirty="0"/>
              <a:t>(или</a:t>
            </a:r>
            <a:r>
              <a:rPr spc="-10" dirty="0"/>
              <a:t> </a:t>
            </a:r>
            <a:r>
              <a:rPr dirty="0"/>
              <a:t>его </a:t>
            </a:r>
            <a:r>
              <a:rPr spc="5" dirty="0"/>
              <a:t> </a:t>
            </a:r>
            <a:r>
              <a:rPr spc="-5" dirty="0"/>
              <a:t>заместителем).</a:t>
            </a:r>
            <a:r>
              <a:rPr spc="-25" dirty="0"/>
              <a:t> </a:t>
            </a:r>
            <a:r>
              <a:rPr dirty="0"/>
              <a:t>К</a:t>
            </a:r>
            <a:r>
              <a:rPr spc="10" dirty="0"/>
              <a:t> </a:t>
            </a:r>
            <a:r>
              <a:rPr spc="-5" dirty="0"/>
              <a:t>ответам</a:t>
            </a:r>
            <a:r>
              <a:rPr spc="-20" dirty="0"/>
              <a:t> </a:t>
            </a:r>
            <a:r>
              <a:rPr spc="-10" dirty="0"/>
              <a:t>на</a:t>
            </a:r>
            <a:r>
              <a:rPr spc="10" dirty="0"/>
              <a:t> </a:t>
            </a:r>
            <a:r>
              <a:rPr spc="-5" dirty="0"/>
              <a:t>вопросы</a:t>
            </a:r>
            <a:r>
              <a:rPr spc="25" dirty="0"/>
              <a:t> </a:t>
            </a:r>
            <a:r>
              <a:rPr spc="-5" dirty="0"/>
              <a:t>данной </a:t>
            </a:r>
            <a:r>
              <a:rPr spc="-830" dirty="0"/>
              <a:t> </a:t>
            </a:r>
            <a:r>
              <a:rPr spc="-5" dirty="0"/>
              <a:t>анкеты</a:t>
            </a:r>
            <a:r>
              <a:rPr dirty="0"/>
              <a:t> могут</a:t>
            </a:r>
            <a:r>
              <a:rPr spc="-20" dirty="0"/>
              <a:t> </a:t>
            </a:r>
            <a:r>
              <a:rPr dirty="0"/>
              <a:t>быть </a:t>
            </a:r>
            <a:r>
              <a:rPr spc="-10" dirty="0"/>
              <a:t>привлечены</a:t>
            </a:r>
            <a:r>
              <a:rPr spc="50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dirty="0"/>
              <a:t>другие </a:t>
            </a:r>
            <a:r>
              <a:rPr spc="5" dirty="0"/>
              <a:t> </a:t>
            </a:r>
            <a:r>
              <a:rPr spc="-5" dirty="0"/>
              <a:t>сотрудники школы.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3" y="273248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664" y="143986"/>
            <a:ext cx="76739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Сбор</a:t>
            </a:r>
            <a:r>
              <a:rPr sz="3200" spc="-30" dirty="0"/>
              <a:t> </a:t>
            </a:r>
            <a:r>
              <a:rPr sz="3200" dirty="0"/>
              <a:t>и</a:t>
            </a:r>
            <a:r>
              <a:rPr sz="3200" spc="-20" dirty="0"/>
              <a:t> </a:t>
            </a:r>
            <a:r>
              <a:rPr sz="3200" dirty="0"/>
              <a:t>отправка</a:t>
            </a:r>
            <a:r>
              <a:rPr sz="3200" spc="-55" dirty="0"/>
              <a:t> </a:t>
            </a:r>
            <a:r>
              <a:rPr sz="3200" spc="-5" dirty="0"/>
              <a:t>материалов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59472" y="1219200"/>
            <a:ext cx="8492490" cy="4521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3204" marR="459105" indent="-231140">
              <a:lnSpc>
                <a:spcPct val="90100"/>
              </a:lnSpc>
              <a:spcBef>
                <a:spcPts val="430"/>
              </a:spcBef>
              <a:buChar char="•"/>
              <a:tabLst>
                <a:tab pos="243840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После окончания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тестирования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5" dirty="0">
                <a:latin typeface="Times New Roman"/>
                <a:cs typeface="Times New Roman"/>
              </a:rPr>
              <a:t>анкетирования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Проводящий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тестирование должен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вернуть </a:t>
            </a:r>
            <a:r>
              <a:rPr sz="2800" dirty="0">
                <a:latin typeface="Times New Roman"/>
                <a:cs typeface="Times New Roman"/>
              </a:rPr>
              <a:t> Школьному </a:t>
            </a:r>
            <a:r>
              <a:rPr sz="2800" spc="-5" dirty="0">
                <a:latin typeface="Times New Roman"/>
                <a:cs typeface="Times New Roman"/>
              </a:rPr>
              <a:t>координатору </a:t>
            </a:r>
            <a:r>
              <a:rPr sz="2800" b="1" spc="-5" dirty="0">
                <a:latin typeface="Times New Roman"/>
                <a:cs typeface="Times New Roman"/>
              </a:rPr>
              <a:t>ВСЕ </a:t>
            </a:r>
            <a:r>
              <a:rPr sz="2800" b="1" dirty="0">
                <a:latin typeface="Times New Roman"/>
                <a:cs typeface="Times New Roman"/>
              </a:rPr>
              <a:t>тетради и анкеты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(usb-носители) </a:t>
            </a:r>
            <a:r>
              <a:rPr sz="2800" spc="-5" dirty="0">
                <a:latin typeface="Times New Roman"/>
                <a:cs typeface="Times New Roman"/>
              </a:rPr>
              <a:t>вместе со </a:t>
            </a:r>
            <a:r>
              <a:rPr sz="2800" b="1" dirty="0">
                <a:latin typeface="Times New Roman"/>
                <a:cs typeface="Times New Roman"/>
              </a:rPr>
              <a:t>Списком </a:t>
            </a:r>
            <a:r>
              <a:rPr sz="2800" b="1" spc="-5" dirty="0">
                <a:latin typeface="Times New Roman"/>
                <a:cs typeface="Times New Roman"/>
              </a:rPr>
              <a:t>учащихся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Протоколом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проведения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тестирования</a:t>
            </a:r>
            <a:endParaRPr sz="2800" dirty="0">
              <a:latin typeface="Times New Roman"/>
              <a:cs typeface="Times New Roman"/>
            </a:endParaRPr>
          </a:p>
          <a:p>
            <a:pPr marL="243840" marR="5080" indent="-231140">
              <a:lnSpc>
                <a:spcPts val="3040"/>
              </a:lnSpc>
              <a:spcBef>
                <a:spcPts val="625"/>
              </a:spcBef>
              <a:buChar char="•"/>
              <a:tabLst>
                <a:tab pos="243840" algn="l"/>
              </a:tabLst>
            </a:pPr>
            <a:r>
              <a:rPr sz="2800" spc="-5" dirty="0">
                <a:latin typeface="Times New Roman"/>
                <a:cs typeface="Times New Roman"/>
              </a:rPr>
              <a:t>Статус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участия учащегося должен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быть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зафиксирован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Списке учащихся</a:t>
            </a:r>
            <a:endParaRPr sz="2800" dirty="0">
              <a:latin typeface="Times New Roman"/>
              <a:cs typeface="Times New Roman"/>
            </a:endParaRPr>
          </a:p>
          <a:p>
            <a:pPr marL="243840" marR="779145" indent="-231140">
              <a:lnSpc>
                <a:spcPts val="3020"/>
              </a:lnSpc>
              <a:spcBef>
                <a:spcPts val="595"/>
              </a:spcBef>
              <a:buChar char="•"/>
              <a:tabLst>
                <a:tab pos="243840" algn="l"/>
              </a:tabLst>
            </a:pPr>
            <a:r>
              <a:rPr sz="2800" spc="-5" dirty="0">
                <a:latin typeface="Times New Roman"/>
                <a:cs typeface="Times New Roman"/>
              </a:rPr>
              <a:t>Все </a:t>
            </a:r>
            <a:r>
              <a:rPr sz="2800" dirty="0">
                <a:latin typeface="Times New Roman"/>
                <a:cs typeface="Times New Roman"/>
              </a:rPr>
              <a:t>пункты </a:t>
            </a:r>
            <a:r>
              <a:rPr sz="2800" spc="-5" dirty="0">
                <a:latin typeface="Times New Roman"/>
                <a:cs typeface="Times New Roman"/>
              </a:rPr>
              <a:t>Протокола проведения тестирования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должны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быть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заполнены</a:t>
            </a:r>
            <a:endParaRPr sz="2800" dirty="0">
              <a:latin typeface="Times New Roman"/>
              <a:cs typeface="Times New Roman"/>
            </a:endParaRPr>
          </a:p>
          <a:p>
            <a:pPr marL="243840" marR="22225" indent="-231140">
              <a:lnSpc>
                <a:spcPts val="3020"/>
              </a:lnSpc>
              <a:spcBef>
                <a:spcPts val="600"/>
              </a:spcBef>
              <a:buChar char="•"/>
              <a:tabLst>
                <a:tab pos="243840" algn="l"/>
              </a:tabLst>
            </a:pPr>
            <a:r>
              <a:rPr sz="2800" dirty="0">
                <a:latin typeface="Times New Roman"/>
                <a:cs typeface="Times New Roman"/>
              </a:rPr>
              <a:t>Форма </a:t>
            </a:r>
            <a:r>
              <a:rPr sz="2800" spc="-5" dirty="0">
                <a:latin typeface="Times New Roman"/>
                <a:cs typeface="Times New Roman"/>
              </a:rPr>
              <a:t>расчета коэффициента участия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5" dirty="0">
                <a:latin typeface="Times New Roman"/>
                <a:cs typeface="Times New Roman"/>
              </a:rPr>
              <a:t>тестировании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должна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быть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заполнена.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167595" cy="11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9164" y="1634807"/>
            <a:ext cx="7244715" cy="226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Verdana"/>
                <a:cs typeface="Verdana"/>
              </a:rPr>
              <a:t>Убедительная</a:t>
            </a:r>
            <a:r>
              <a:rPr sz="3200" b="1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Verdana"/>
                <a:cs typeface="Verdana"/>
              </a:rPr>
              <a:t>просьба!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ts val="3460"/>
              </a:lnSpc>
              <a:spcBef>
                <a:spcPts val="3490"/>
              </a:spcBef>
            </a:pPr>
            <a:r>
              <a:rPr sz="3200" spc="-5" dirty="0">
                <a:latin typeface="Verdana"/>
                <a:cs typeface="Verdana"/>
              </a:rPr>
              <a:t>Просим</a:t>
            </a:r>
            <a:r>
              <a:rPr sz="3200" spc="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Вас </a:t>
            </a:r>
            <a:r>
              <a:rPr sz="3200" spc="-10" dirty="0">
                <a:latin typeface="Verdana"/>
                <a:cs typeface="Verdana"/>
              </a:rPr>
              <a:t>сообщить</a:t>
            </a:r>
            <a:r>
              <a:rPr sz="3200" dirty="0">
                <a:latin typeface="Verdana"/>
                <a:cs typeface="Verdana"/>
              </a:rPr>
              <a:t> в 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Национальный</a:t>
            </a:r>
            <a:r>
              <a:rPr sz="320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центр об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отправке </a:t>
            </a:r>
            <a:r>
              <a:rPr sz="3200" spc="-11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материалов.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577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762000"/>
            <a:ext cx="1639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</a:t>
            </a:r>
            <a:r>
              <a:rPr spc="-5" dirty="0"/>
              <a:t>а</a:t>
            </a:r>
            <a:r>
              <a:rPr dirty="0"/>
              <a:t>жно!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8818" y="1631473"/>
            <a:ext cx="74479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Если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по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каким-то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причинам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загрузка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данных 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не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была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проведена,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пометьте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USB-носитель,</a:t>
            </a:r>
            <a:r>
              <a:rPr sz="2400" dirty="0">
                <a:latin typeface="Verdana"/>
                <a:cs typeface="Verdana"/>
              </a:rPr>
              <a:t> с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которого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удалось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загрузить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данные.</a:t>
            </a:r>
            <a:endParaRPr sz="2400" dirty="0">
              <a:latin typeface="Verdana"/>
              <a:cs typeface="Verdana"/>
            </a:endParaRPr>
          </a:p>
          <a:p>
            <a:pPr marL="12700" marR="1416050">
              <a:lnSpc>
                <a:spcPct val="100000"/>
              </a:lnSpc>
            </a:pPr>
            <a:r>
              <a:rPr sz="2400" spc="-10" dirty="0">
                <a:latin typeface="Verdana"/>
                <a:cs typeface="Verdana"/>
              </a:rPr>
              <a:t>Данные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с</a:t>
            </a:r>
            <a:r>
              <a:rPr sz="2400" spc="-5" dirty="0">
                <a:latin typeface="Verdana"/>
                <a:cs typeface="Verdana"/>
              </a:rPr>
              <a:t> таких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USB-носителей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будут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загружены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позже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специалистами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Национального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центра.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929"/>
            <a:ext cx="1167595" cy="11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635" y="335279"/>
            <a:ext cx="73660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Сроки</a:t>
            </a:r>
            <a:r>
              <a:rPr spc="-40" dirty="0"/>
              <a:t> </a:t>
            </a:r>
            <a:r>
              <a:rPr dirty="0"/>
              <a:t>проведения</a:t>
            </a:r>
            <a:r>
              <a:rPr spc="-40" dirty="0"/>
              <a:t> </a:t>
            </a:r>
            <a:r>
              <a:rPr dirty="0"/>
              <a:t>исследования </a:t>
            </a:r>
            <a:r>
              <a:rPr spc="-1010" dirty="0"/>
              <a:t> </a:t>
            </a:r>
            <a:r>
              <a:rPr dirty="0"/>
              <a:t>в </a:t>
            </a:r>
            <a:r>
              <a:rPr spc="-5" dirty="0"/>
              <a:t>регионах </a:t>
            </a:r>
            <a:r>
              <a:rPr dirty="0"/>
              <a:t>и передача </a:t>
            </a:r>
            <a:r>
              <a:rPr spc="5" dirty="0"/>
              <a:t> </a:t>
            </a:r>
            <a:r>
              <a:rPr spc="-5" dirty="0"/>
              <a:t>материалов </a:t>
            </a:r>
            <a:r>
              <a:rPr dirty="0"/>
              <a:t>в </a:t>
            </a:r>
            <a:r>
              <a:rPr spc="-5" dirty="0"/>
              <a:t>Национальный </a:t>
            </a:r>
            <a:r>
              <a:rPr dirty="0"/>
              <a:t> </a:t>
            </a:r>
            <a:r>
              <a:rPr spc="-5" dirty="0"/>
              <a:t>центр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3040" y="4625340"/>
            <a:ext cx="990599" cy="8508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54100" y="5082540"/>
            <a:ext cx="4716780" cy="850900"/>
            <a:chOff x="1054100" y="5082540"/>
            <a:chExt cx="4716780" cy="850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100" y="5082540"/>
              <a:ext cx="1910079" cy="850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6180" y="5082540"/>
              <a:ext cx="3314699" cy="8509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93139" y="2352358"/>
            <a:ext cx="7458075" cy="33121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Сроки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проведения</a:t>
            </a:r>
            <a:r>
              <a:rPr sz="3200" spc="-5" dirty="0">
                <a:latin typeface="Verdana"/>
                <a:cs typeface="Verdana"/>
              </a:rPr>
              <a:t>:</a:t>
            </a:r>
            <a:endParaRPr sz="3200">
              <a:latin typeface="Verdana"/>
              <a:cs typeface="Verdana"/>
            </a:endParaRPr>
          </a:p>
          <a:p>
            <a:pPr marL="411480" indent="-398780">
              <a:lnSpc>
                <a:spcPct val="100000"/>
              </a:lnSpc>
              <a:spcBef>
                <a:spcPts val="680"/>
              </a:spcBef>
              <a:buClr>
                <a:srgbClr val="000080"/>
              </a:buClr>
              <a:buSzPct val="93750"/>
              <a:buFont typeface="Wingdings"/>
              <a:buChar char=""/>
              <a:tabLst>
                <a:tab pos="411480" algn="l"/>
              </a:tabLst>
            </a:pPr>
            <a:r>
              <a:rPr sz="3200" b="1" dirty="0">
                <a:latin typeface="Times New Roman"/>
                <a:cs typeface="Times New Roman"/>
              </a:rPr>
              <a:t>12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-30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апреля </a:t>
            </a:r>
            <a:r>
              <a:rPr sz="3200" b="1" dirty="0">
                <a:latin typeface="Times New Roman"/>
                <a:cs typeface="Times New Roman"/>
              </a:rPr>
              <a:t>2021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года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Передача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материалов</a:t>
            </a:r>
            <a:r>
              <a:rPr sz="3200" spc="-10" dirty="0">
                <a:latin typeface="Verdana"/>
                <a:cs typeface="Verdana"/>
              </a:rPr>
              <a:t>:</a:t>
            </a:r>
            <a:endParaRPr sz="32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1420"/>
              </a:spcBef>
              <a:buClr>
                <a:srgbClr val="000080"/>
              </a:buClr>
              <a:buFont typeface="Wingdings"/>
              <a:buChar char=""/>
              <a:tabLst>
                <a:tab pos="411480" algn="l"/>
              </a:tabLst>
            </a:pPr>
            <a:r>
              <a:rPr sz="3000" spc="10" dirty="0">
                <a:latin typeface="Times New Roman"/>
                <a:cs typeface="Times New Roman"/>
              </a:rPr>
              <a:t>Все </a:t>
            </a:r>
            <a:r>
              <a:rPr sz="3000" spc="-10" dirty="0">
                <a:latin typeface="Times New Roman"/>
                <a:cs typeface="Times New Roman"/>
              </a:rPr>
              <a:t>материалы исследования </a:t>
            </a:r>
            <a:r>
              <a:rPr sz="3000" b="1" spc="-20" dirty="0">
                <a:latin typeface="Times New Roman"/>
                <a:cs typeface="Times New Roman"/>
              </a:rPr>
              <a:t>должны 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быть получены </a:t>
            </a:r>
            <a:r>
              <a:rPr sz="3000" dirty="0">
                <a:latin typeface="Times New Roman"/>
                <a:cs typeface="Times New Roman"/>
              </a:rPr>
              <a:t>в </a:t>
            </a:r>
            <a:r>
              <a:rPr sz="3000" spc="-10" dirty="0">
                <a:latin typeface="Times New Roman"/>
                <a:cs typeface="Times New Roman"/>
              </a:rPr>
              <a:t>Национальном </a:t>
            </a:r>
            <a:r>
              <a:rPr sz="3000" spc="5" dirty="0">
                <a:latin typeface="Times New Roman"/>
                <a:cs typeface="Times New Roman"/>
              </a:rPr>
              <a:t>центре </a:t>
            </a:r>
            <a:r>
              <a:rPr sz="3000" b="1" spc="-10" dirty="0">
                <a:latin typeface="Times New Roman"/>
                <a:cs typeface="Times New Roman"/>
              </a:rPr>
              <a:t>не </a:t>
            </a:r>
            <a:r>
              <a:rPr sz="3000" b="1" spc="-73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Times New Roman"/>
                <a:cs typeface="Times New Roman"/>
              </a:rPr>
              <a:t>позднее</a:t>
            </a:r>
            <a:r>
              <a:rPr sz="3000" b="1" spc="15" dirty="0"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31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мая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 2021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sz="3000" spc="-35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" y="198929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1233" y="290829"/>
            <a:ext cx="28708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Школьный </a:t>
            </a:r>
            <a:r>
              <a:rPr dirty="0"/>
              <a:t> </a:t>
            </a:r>
            <a:r>
              <a:rPr spc="5" dirty="0"/>
              <a:t>к</a:t>
            </a:r>
            <a:r>
              <a:rPr dirty="0"/>
              <a:t>оор</a:t>
            </a:r>
            <a:r>
              <a:rPr spc="5" dirty="0"/>
              <a:t>д</a:t>
            </a:r>
            <a:r>
              <a:rPr spc="-5" dirty="0"/>
              <a:t>ина</a:t>
            </a:r>
            <a:r>
              <a:rPr spc="-10" dirty="0"/>
              <a:t>т</a:t>
            </a:r>
            <a:r>
              <a:rPr dirty="0"/>
              <a:t>ор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64262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Tahoma"/>
                <a:cs typeface="Tahoma"/>
              </a:rPr>
              <a:t>Сотрудник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образовательного </a:t>
            </a:r>
            <a:r>
              <a:rPr sz="3000" dirty="0">
                <a:latin typeface="Tahoma"/>
                <a:cs typeface="Tahoma"/>
              </a:rPr>
              <a:t> учреждения,</a:t>
            </a:r>
            <a:r>
              <a:rPr sz="3000" spc="-10" dirty="0">
                <a:latin typeface="Tahoma"/>
                <a:cs typeface="Tahoma"/>
              </a:rPr>
              <a:t> отобранного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для 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тестирования,</a:t>
            </a:r>
            <a:r>
              <a:rPr sz="3000" spc="-10" dirty="0">
                <a:latin typeface="Tahoma"/>
                <a:cs typeface="Tahoma"/>
              </a:rPr>
              <a:t> основной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задачей 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которого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является</a:t>
            </a:r>
            <a:r>
              <a:rPr sz="3000" spc="1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помощь 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Национальному </a:t>
            </a:r>
            <a:r>
              <a:rPr sz="3000" dirty="0">
                <a:latin typeface="Tahoma"/>
                <a:cs typeface="Tahoma"/>
              </a:rPr>
              <a:t>и </a:t>
            </a:r>
            <a:r>
              <a:rPr sz="3000" spc="-5" dirty="0">
                <a:latin typeface="Tahoma"/>
                <a:cs typeface="Tahoma"/>
              </a:rPr>
              <a:t>Региональному 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центрам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в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организации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и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проведении </a:t>
            </a:r>
            <a:r>
              <a:rPr sz="3000" spc="-92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исследования</a:t>
            </a:r>
            <a:r>
              <a:rPr sz="3000" spc="-1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в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школе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021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339" y="290829"/>
            <a:ext cx="5480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4760" marR="5080" indent="-12420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Обязанности Школьного </a:t>
            </a:r>
            <a:r>
              <a:rPr spc="-1015" dirty="0"/>
              <a:t> </a:t>
            </a:r>
            <a:r>
              <a:rPr spc="-5" dirty="0"/>
              <a:t>координатора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5114" y="1683386"/>
            <a:ext cx="6517640" cy="318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251460" algn="l"/>
              </a:tabLst>
            </a:pPr>
            <a:r>
              <a:rPr sz="2800" spc="-5" dirty="0">
                <a:latin typeface="Tahoma"/>
                <a:cs typeface="Tahoma"/>
              </a:rPr>
              <a:t>подготовка информации </a:t>
            </a:r>
            <a:r>
              <a:rPr sz="2800" dirty="0">
                <a:latin typeface="Tahoma"/>
                <a:cs typeface="Tahoma"/>
              </a:rPr>
              <a:t>об </a:t>
            </a:r>
            <a:r>
              <a:rPr sz="2800" spc="-5" dirty="0">
                <a:latin typeface="Tahoma"/>
                <a:cs typeface="Tahoma"/>
              </a:rPr>
              <a:t>учащихся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 учителях школы </a:t>
            </a:r>
            <a:r>
              <a:rPr sz="2800" spc="-5" dirty="0">
                <a:latin typeface="Tahoma"/>
                <a:cs typeface="Tahoma"/>
              </a:rPr>
              <a:t>(подготовка </a:t>
            </a:r>
            <a:r>
              <a:rPr sz="2800" dirty="0">
                <a:latin typeface="Tahoma"/>
                <a:cs typeface="Tahoma"/>
              </a:rPr>
              <a:t>списков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классов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 списков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учащихся);</a:t>
            </a:r>
            <a:endParaRPr sz="2800">
              <a:latin typeface="Tahoma"/>
              <a:cs typeface="Tahoma"/>
            </a:endParaRPr>
          </a:p>
          <a:p>
            <a:pPr marL="12700" marR="45720" algn="just">
              <a:lnSpc>
                <a:spcPct val="100000"/>
              </a:lnSpc>
              <a:spcBef>
                <a:spcPts val="680"/>
              </a:spcBef>
              <a:buChar char="-"/>
              <a:tabLst>
                <a:tab pos="251460" algn="l"/>
              </a:tabLst>
            </a:pPr>
            <a:r>
              <a:rPr sz="2800" spc="-5" dirty="0">
                <a:latin typeface="Tahoma"/>
                <a:cs typeface="Tahoma"/>
              </a:rPr>
              <a:t>проверка </a:t>
            </a:r>
            <a:r>
              <a:rPr sz="2800" dirty="0">
                <a:latin typeface="Tahoma"/>
                <a:cs typeface="Tahoma"/>
              </a:rPr>
              <a:t>и </a:t>
            </a:r>
            <a:r>
              <a:rPr sz="2800" spc="-5" dirty="0">
                <a:latin typeface="Tahoma"/>
                <a:cs typeface="Tahoma"/>
              </a:rPr>
              <a:t>хранение </a:t>
            </a:r>
            <a:r>
              <a:rPr sz="2800" spc="-10" dirty="0">
                <a:latin typeface="Tahoma"/>
                <a:cs typeface="Tahoma"/>
              </a:rPr>
              <a:t>материалов, 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полученных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от </a:t>
            </a:r>
            <a:r>
              <a:rPr sz="2800" spc="-5" dirty="0">
                <a:latin typeface="Tahoma"/>
                <a:cs typeface="Tahoma"/>
              </a:rPr>
              <a:t>Национального центра;</a:t>
            </a:r>
            <a:endParaRPr sz="2800">
              <a:latin typeface="Tahoma"/>
              <a:cs typeface="Tahoma"/>
            </a:endParaRPr>
          </a:p>
          <a:p>
            <a:pPr marL="12700" marR="1991360" algn="just">
              <a:lnSpc>
                <a:spcPct val="100000"/>
              </a:lnSpc>
              <a:spcBef>
                <a:spcPts val="660"/>
              </a:spcBef>
              <a:buChar char="-"/>
              <a:tabLst>
                <a:tab pos="251460" algn="l"/>
              </a:tabLst>
            </a:pPr>
            <a:r>
              <a:rPr sz="2800" spc="-5" dirty="0">
                <a:latin typeface="Tahoma"/>
                <a:cs typeface="Tahoma"/>
              </a:rPr>
              <a:t>подготовка </a:t>
            </a:r>
            <a:r>
              <a:rPr sz="2800" dirty="0">
                <a:latin typeface="Tahoma"/>
                <a:cs typeface="Tahoma"/>
              </a:rPr>
              <a:t>к </a:t>
            </a:r>
            <a:r>
              <a:rPr sz="2800" spc="-5" dirty="0">
                <a:latin typeface="Tahoma"/>
                <a:cs typeface="Tahoma"/>
              </a:rPr>
              <a:t>проведению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исследования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школе;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6044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085" y="290829"/>
            <a:ext cx="5480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0625" marR="5080" indent="-1178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Обязанности Школьного </a:t>
            </a:r>
            <a:r>
              <a:rPr spc="-1015" dirty="0"/>
              <a:t> </a:t>
            </a:r>
            <a:r>
              <a:rPr spc="-5" dirty="0"/>
              <a:t>координатора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5114" y="1911986"/>
            <a:ext cx="6543040" cy="232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345">
              <a:lnSpc>
                <a:spcPct val="100000"/>
              </a:lnSpc>
              <a:spcBef>
                <a:spcPts val="100"/>
              </a:spcBef>
              <a:buChar char="-"/>
              <a:tabLst>
                <a:tab pos="251460" algn="l"/>
              </a:tabLst>
            </a:pPr>
            <a:r>
              <a:rPr sz="2800" spc="-5" dirty="0">
                <a:latin typeface="Tahoma"/>
                <a:cs typeface="Tahoma"/>
              </a:rPr>
              <a:t>контроль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за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качеством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проведения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тестирования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анкетирования;</a:t>
            </a:r>
            <a:endParaRPr sz="2800">
              <a:latin typeface="Tahoma"/>
              <a:cs typeface="Tahoma"/>
            </a:endParaRPr>
          </a:p>
          <a:p>
            <a:pPr marL="250825" indent="-238760">
              <a:lnSpc>
                <a:spcPct val="100000"/>
              </a:lnSpc>
              <a:spcBef>
                <a:spcPts val="680"/>
              </a:spcBef>
              <a:buChar char="-"/>
              <a:tabLst>
                <a:tab pos="251460" algn="l"/>
              </a:tabLst>
            </a:pPr>
            <a:r>
              <a:rPr sz="2800" dirty="0">
                <a:latin typeface="Tahoma"/>
                <a:cs typeface="Tahoma"/>
              </a:rPr>
              <a:t>сбор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материалов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исследования;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60"/>
              </a:spcBef>
              <a:buChar char="-"/>
              <a:tabLst>
                <a:tab pos="251460" algn="l"/>
              </a:tabLst>
            </a:pPr>
            <a:r>
              <a:rPr sz="2800" spc="-10" dirty="0">
                <a:latin typeface="Tahoma"/>
                <a:cs typeface="Tahoma"/>
              </a:rPr>
              <a:t>отправка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материалов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Региональный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или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Национальный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центр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633220"/>
            <a:ext cx="8257540" cy="40005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99085" marR="5080" indent="-287020">
              <a:lnSpc>
                <a:spcPts val="2320"/>
              </a:lnSpc>
              <a:spcBef>
                <a:spcPts val="640"/>
              </a:spcBef>
              <a:buFont typeface="Verdana"/>
              <a:buChar char="–"/>
              <a:tabLst>
                <a:tab pos="299720" algn="l"/>
              </a:tabLst>
            </a:pPr>
            <a:r>
              <a:rPr sz="2400" spc="-5" dirty="0">
                <a:latin typeface="Verdana"/>
                <a:cs typeface="Verdana"/>
              </a:rPr>
              <a:t>проверка</a:t>
            </a:r>
            <a:r>
              <a:rPr sz="2400" spc="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и </a:t>
            </a:r>
            <a:r>
              <a:rPr sz="2400" spc="-10" dirty="0">
                <a:latin typeface="Verdana"/>
                <a:cs typeface="Verdana"/>
              </a:rPr>
              <a:t>хранение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материалов,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полученных</a:t>
            </a:r>
            <a:r>
              <a:rPr sz="2400" spc="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от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Регионального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координатора;</a:t>
            </a:r>
            <a:endParaRPr sz="2400" dirty="0">
              <a:latin typeface="Verdana"/>
              <a:cs typeface="Verdana"/>
            </a:endParaRPr>
          </a:p>
          <a:p>
            <a:pPr marL="299720" indent="-287020">
              <a:lnSpc>
                <a:spcPct val="100000"/>
              </a:lnSpc>
              <a:spcBef>
                <a:spcPts val="20"/>
              </a:spcBef>
              <a:buChar char="–"/>
              <a:tabLst>
                <a:tab pos="299720" algn="l"/>
              </a:tabLst>
            </a:pPr>
            <a:r>
              <a:rPr sz="2400" spc="-5" dirty="0">
                <a:latin typeface="Verdana"/>
                <a:cs typeface="Verdana"/>
              </a:rPr>
              <a:t>подготовка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проведению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исследования;</a:t>
            </a:r>
            <a:endParaRPr sz="2400" dirty="0">
              <a:latin typeface="Verdana"/>
              <a:cs typeface="Verdana"/>
            </a:endParaRPr>
          </a:p>
          <a:p>
            <a:pPr marL="299720" indent="-287020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sz="2400" spc="-5" dirty="0">
                <a:latin typeface="Verdana"/>
                <a:cs typeface="Verdana"/>
              </a:rPr>
              <a:t>проведение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тестирования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и </a:t>
            </a:r>
            <a:r>
              <a:rPr sz="2400" spc="-5" dirty="0">
                <a:latin typeface="Verdana"/>
                <a:cs typeface="Verdana"/>
              </a:rPr>
              <a:t>анкетирования;</a:t>
            </a:r>
            <a:endParaRPr sz="2400" dirty="0">
              <a:latin typeface="Verdana"/>
              <a:cs typeface="Verdana"/>
            </a:endParaRPr>
          </a:p>
          <a:p>
            <a:pPr marL="299085" marR="496570" indent="-287020">
              <a:lnSpc>
                <a:spcPct val="79800"/>
              </a:lnSpc>
              <a:spcBef>
                <a:spcPts val="580"/>
              </a:spcBef>
              <a:buChar char="–"/>
              <a:tabLst>
                <a:tab pos="299720" algn="l"/>
              </a:tabLst>
            </a:pPr>
            <a:r>
              <a:rPr sz="2400" spc="-5" dirty="0">
                <a:latin typeface="Verdana"/>
                <a:cs typeface="Verdana"/>
              </a:rPr>
              <a:t>обеспечение стандартизированной процедуры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тестирования;</a:t>
            </a:r>
            <a:endParaRPr sz="2400" dirty="0">
              <a:latin typeface="Verdana"/>
              <a:cs typeface="Verdana"/>
            </a:endParaRPr>
          </a:p>
          <a:p>
            <a:pPr marL="299085" marR="205740" indent="-287020">
              <a:lnSpc>
                <a:spcPct val="79800"/>
              </a:lnSpc>
              <a:spcBef>
                <a:spcPts val="585"/>
              </a:spcBef>
              <a:buChar char="–"/>
              <a:tabLst>
                <a:tab pos="299720" algn="l"/>
              </a:tabLst>
            </a:pPr>
            <a:r>
              <a:rPr sz="2400" spc="-5" dirty="0">
                <a:latin typeface="Verdana"/>
                <a:cs typeface="Verdana"/>
              </a:rPr>
              <a:t>документальное подтверждение </a:t>
            </a:r>
            <a:r>
              <a:rPr sz="2400" dirty="0">
                <a:latin typeface="Verdana"/>
                <a:cs typeface="Verdana"/>
              </a:rPr>
              <a:t>того, что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исследование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-5" dirty="0">
                <a:latin typeface="Verdana"/>
                <a:cs typeface="Verdana"/>
              </a:rPr>
              <a:t>школе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проводилось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соответствии</a:t>
            </a:r>
            <a:r>
              <a:rPr sz="2400" dirty="0">
                <a:latin typeface="Verdana"/>
                <a:cs typeface="Verdana"/>
              </a:rPr>
              <a:t> с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международными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требованиями:</a:t>
            </a:r>
            <a:endParaRPr sz="2400" dirty="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2000" dirty="0">
                <a:latin typeface="Verdana"/>
                <a:cs typeface="Verdana"/>
              </a:rPr>
              <a:t>Заполнение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Списков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учащихся</a:t>
            </a:r>
            <a:endParaRPr sz="2000" dirty="0">
              <a:latin typeface="Verdana"/>
              <a:cs typeface="Verdana"/>
            </a:endParaRPr>
          </a:p>
          <a:p>
            <a:pPr marL="698500" lvl="1" indent="-228600">
              <a:lnSpc>
                <a:spcPct val="100000"/>
              </a:lnSpc>
              <a:buChar char="•"/>
              <a:tabLst>
                <a:tab pos="698500" algn="l"/>
              </a:tabLst>
            </a:pPr>
            <a:r>
              <a:rPr sz="2000" dirty="0">
                <a:latin typeface="Verdana"/>
                <a:cs typeface="Verdana"/>
              </a:rPr>
              <a:t>Заполнение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Протокола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проведения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тестирования</a:t>
            </a:r>
            <a:endParaRPr sz="2000" dirty="0">
              <a:latin typeface="Verdana"/>
              <a:cs typeface="Verdana"/>
            </a:endParaRPr>
          </a:p>
          <a:p>
            <a:pPr marL="299720" indent="-287020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sz="2400" dirty="0">
                <a:latin typeface="Verdana"/>
                <a:cs typeface="Verdana"/>
              </a:rPr>
              <a:t>сбор</a:t>
            </a:r>
            <a:r>
              <a:rPr sz="2400" spc="-5" dirty="0">
                <a:latin typeface="Verdana"/>
                <a:cs typeface="Verdana"/>
              </a:rPr>
              <a:t> материалов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исследования</a:t>
            </a:r>
            <a:endParaRPr sz="2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6119" y="180340"/>
            <a:ext cx="7917180" cy="1564640"/>
            <a:chOff x="706119" y="180340"/>
            <a:chExt cx="7917180" cy="1564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119" y="180340"/>
              <a:ext cx="7917179" cy="1015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1580" y="728980"/>
              <a:ext cx="4213859" cy="1015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739" y="335279"/>
            <a:ext cx="779589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9330" marR="5080" indent="-177546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Обязанности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Проводящего </a:t>
            </a:r>
            <a:r>
              <a:rPr sz="3600" spc="-121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тестирование</a:t>
            </a:r>
            <a:endParaRPr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" y="198929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252" y="685800"/>
            <a:ext cx="732377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Кто</a:t>
            </a:r>
            <a:r>
              <a:rPr sz="3600" spc="-20" dirty="0"/>
              <a:t> </a:t>
            </a:r>
            <a:r>
              <a:rPr sz="3600" dirty="0"/>
              <a:t>проводит</a:t>
            </a:r>
            <a:r>
              <a:rPr sz="3600" spc="-50" dirty="0"/>
              <a:t> </a:t>
            </a:r>
            <a:r>
              <a:rPr sz="3600" spc="-5" dirty="0"/>
              <a:t>тестирование?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512252" y="1951354"/>
            <a:ext cx="6924040" cy="3441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800" spc="-5" dirty="0">
                <a:latin typeface="Verdana"/>
                <a:cs typeface="Verdana"/>
              </a:rPr>
              <a:t>Опытный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учитель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школы,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не 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преподающий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в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отобранном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для </a:t>
            </a:r>
            <a:r>
              <a:rPr sz="280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тестирования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классе</a:t>
            </a:r>
            <a:r>
              <a:rPr sz="2800" dirty="0">
                <a:latin typeface="Verdana"/>
                <a:cs typeface="Verdana"/>
              </a:rPr>
              <a:t> и 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предварительно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ознакомленный</a:t>
            </a:r>
            <a:r>
              <a:rPr sz="2800" spc="4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с </a:t>
            </a:r>
            <a:r>
              <a:rPr sz="2800" spc="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методикой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проведения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тестирования</a:t>
            </a:r>
            <a:endParaRPr sz="2800" dirty="0">
              <a:latin typeface="Verdana"/>
              <a:cs typeface="Verdana"/>
            </a:endParaRPr>
          </a:p>
          <a:p>
            <a:pPr marL="3959860">
              <a:lnSpc>
                <a:spcPct val="100000"/>
              </a:lnSpc>
              <a:spcBef>
                <a:spcPts val="1680"/>
              </a:spcBef>
            </a:pPr>
            <a:r>
              <a:rPr sz="2800" i="1" spc="-5" dirty="0">
                <a:latin typeface="Verdana"/>
                <a:cs typeface="Verdana"/>
              </a:rPr>
              <a:t>ИЛИ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800" spc="-5" dirty="0">
                <a:latin typeface="Verdana"/>
                <a:cs typeface="Verdana"/>
              </a:rPr>
              <a:t>Школьный координатор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929"/>
            <a:ext cx="1247775" cy="12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417" y="112820"/>
            <a:ext cx="7581265" cy="111379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44450">
              <a:spcBef>
                <a:spcPts val="1500"/>
              </a:spcBef>
            </a:pPr>
            <a:r>
              <a:rPr sz="2400" b="1" spc="-5" dirty="0" err="1" smtClean="0">
                <a:solidFill>
                  <a:srgbClr val="C70034"/>
                </a:solidFill>
                <a:latin typeface="Verdana"/>
                <a:cs typeface="Verdana"/>
              </a:rPr>
              <a:t>Этапы</a:t>
            </a:r>
            <a:r>
              <a:rPr sz="2400" b="1" spc="-5" dirty="0" smtClean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400" b="1" spc="-5" dirty="0" err="1" smtClean="0">
                <a:solidFill>
                  <a:srgbClr val="C70034"/>
                </a:solidFill>
                <a:latin typeface="Verdana"/>
                <a:cs typeface="Verdana"/>
              </a:rPr>
              <a:t>тестирования</a:t>
            </a:r>
            <a:r>
              <a:rPr sz="2400" b="1" spc="25" dirty="0" smtClean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400" b="1" dirty="0" smtClean="0">
                <a:solidFill>
                  <a:srgbClr val="C70034"/>
                </a:solidFill>
                <a:latin typeface="Verdana"/>
                <a:cs typeface="Verdana"/>
              </a:rPr>
              <a:t>в</a:t>
            </a:r>
            <a:r>
              <a:rPr sz="2400" b="1" spc="-5" dirty="0" smtClean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400" b="1" spc="-5" dirty="0" err="1" smtClean="0">
                <a:solidFill>
                  <a:srgbClr val="C70034"/>
                </a:solidFill>
                <a:latin typeface="Verdana"/>
                <a:cs typeface="Verdana"/>
              </a:rPr>
              <a:t>бумажном</a:t>
            </a:r>
            <a:r>
              <a:rPr sz="2400" b="1" spc="-25" dirty="0" smtClean="0">
                <a:solidFill>
                  <a:srgbClr val="C70034"/>
                </a:solidFill>
                <a:latin typeface="Verdana"/>
                <a:cs typeface="Verdana"/>
              </a:rPr>
              <a:t> </a:t>
            </a:r>
            <a:r>
              <a:rPr sz="2400" b="1" spc="-5" dirty="0" err="1" smtClean="0">
                <a:solidFill>
                  <a:srgbClr val="C70034"/>
                </a:solidFill>
                <a:latin typeface="Verdana"/>
                <a:cs typeface="Verdana"/>
              </a:rPr>
              <a:t>формате</a:t>
            </a:r>
            <a:endParaRPr sz="2400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1405"/>
              </a:spcBef>
            </a:pP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1.</a:t>
            </a:r>
            <a:r>
              <a:rPr sz="2400" spc="-2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 err="1" smtClean="0">
                <a:solidFill>
                  <a:prstClr val="black"/>
                </a:solidFill>
                <a:latin typeface="Arial"/>
                <a:cs typeface="Arial"/>
              </a:rPr>
              <a:t>Организационная</a:t>
            </a:r>
            <a:r>
              <a:rPr sz="2400" spc="-1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prstClr val="black"/>
                </a:solidFill>
                <a:latin typeface="Arial"/>
                <a:cs typeface="Arial"/>
              </a:rPr>
              <a:t>часть</a:t>
            </a:r>
            <a:r>
              <a:rPr sz="240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400" spc="-4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20" dirty="0" err="1" smtClean="0">
                <a:solidFill>
                  <a:prstClr val="black"/>
                </a:solidFill>
                <a:latin typeface="Arial"/>
                <a:cs typeface="Arial"/>
              </a:rPr>
              <a:t>раздача</a:t>
            </a:r>
            <a:r>
              <a:rPr sz="2400" spc="-1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5" dirty="0" err="1" smtClean="0">
                <a:solidFill>
                  <a:prstClr val="black"/>
                </a:solidFill>
                <a:latin typeface="Arial"/>
                <a:cs typeface="Arial"/>
              </a:rPr>
              <a:t>тетрадей</a:t>
            </a:r>
            <a:r>
              <a:rPr sz="2400" spc="-15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400" spc="-3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 err="1" smtClean="0">
                <a:solidFill>
                  <a:prstClr val="black"/>
                </a:solidFill>
                <a:latin typeface="Arial"/>
                <a:cs typeface="Arial"/>
              </a:rPr>
              <a:t>чтение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417" y="1127194"/>
            <a:ext cx="4950460" cy="13417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4965">
              <a:spcBef>
                <a:spcPts val="680"/>
              </a:spcBef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инструкции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и</a:t>
            </a:r>
            <a:r>
              <a:rPr sz="24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prstClr val="black"/>
                </a:solidFill>
                <a:latin typeface="Arial"/>
                <a:cs typeface="Arial"/>
              </a:rPr>
              <a:t>т.д.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49885" indent="-337820">
              <a:spcBef>
                <a:spcPts val="580"/>
              </a:spcBef>
              <a:buFontTx/>
              <a:buAutoNum type="arabicPeriod" startAt="2"/>
              <a:tabLst>
                <a:tab pos="350520" algn="l"/>
              </a:tabLst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Выполнение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первой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части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теста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0520" indent="-338455">
              <a:spcBef>
                <a:spcPts val="560"/>
              </a:spcBef>
              <a:buFontTx/>
              <a:buAutoNum type="arabicPeriod" startAt="2"/>
              <a:tabLst>
                <a:tab pos="351155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Перерыв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6817" y="1127194"/>
            <a:ext cx="1490345" cy="13417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24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1285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24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60"/>
              </a:spcBef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10-20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417" y="2516778"/>
            <a:ext cx="7129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4.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Организационная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часть:</a:t>
            </a:r>
            <a:r>
              <a:rPr sz="2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подготовка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учащихся</a:t>
            </a:r>
            <a:r>
              <a:rPr sz="24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417" y="2808776"/>
            <a:ext cx="4939665" cy="13442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>
              <a:spcBef>
                <a:spcPts val="680"/>
              </a:spcBef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выполнению второй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части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теста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49885" indent="-337820">
              <a:spcBef>
                <a:spcPts val="580"/>
              </a:spcBef>
              <a:buFontTx/>
              <a:buAutoNum type="arabicPeriod" startAt="5"/>
              <a:tabLst>
                <a:tab pos="350520" algn="l"/>
              </a:tabLst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Выполнение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второй</a:t>
            </a:r>
            <a:r>
              <a:rPr sz="24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части</a:t>
            </a:r>
            <a:r>
              <a:rPr sz="24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теста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49885" indent="-337820">
              <a:spcBef>
                <a:spcPts val="580"/>
              </a:spcBef>
              <a:buFontTx/>
              <a:buAutoNum type="arabicPeriod" startAt="5"/>
              <a:tabLst>
                <a:tab pos="35052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Перерыв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6817" y="2808776"/>
            <a:ext cx="1490345" cy="13442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24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24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80"/>
              </a:spcBef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10-20</a:t>
            </a:r>
            <a:r>
              <a:rPr sz="24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417" y="4201102"/>
            <a:ext cx="701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7.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Организационная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часть: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раздача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prstClr val="black"/>
                </a:solidFill>
                <a:latin typeface="Arial"/>
                <a:cs typeface="Arial"/>
              </a:rPr>
              <a:t>анкет,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чтение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417" y="4495844"/>
            <a:ext cx="2927985" cy="13385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>
              <a:spcBef>
                <a:spcPts val="660"/>
              </a:spcBef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инструкции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8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8.</a:t>
            </a:r>
            <a:r>
              <a:rPr sz="24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Заполнение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анкет </a:t>
            </a:r>
            <a:r>
              <a:rPr sz="2400" spc="-6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Всего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6817" y="4495844"/>
            <a:ext cx="1827530" cy="13385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spcBef>
                <a:spcPts val="660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24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55"/>
              </a:spcBef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r>
              <a:rPr sz="24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prstClr val="black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8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155-175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мин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2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989" y="182879"/>
            <a:ext cx="6644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Этапы</a:t>
            </a:r>
            <a:r>
              <a:rPr sz="2400" spc="-15" dirty="0"/>
              <a:t> </a:t>
            </a:r>
            <a:r>
              <a:rPr sz="2400" spc="-5" dirty="0"/>
              <a:t>тестирования</a:t>
            </a:r>
            <a:r>
              <a:rPr sz="2400" spc="20" dirty="0"/>
              <a:t> </a:t>
            </a:r>
            <a:r>
              <a:rPr sz="2400" spc="-5" dirty="0"/>
              <a:t>на компьютерах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402" y="561606"/>
          <a:ext cx="8983345" cy="6290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0"/>
                <a:gridCol w="2811145"/>
              </a:tblGrid>
              <a:tr h="256921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864"/>
                        </a:lnSpc>
                        <a:spcBef>
                          <a:spcPts val="6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ТЕСТИРОВАНИЕ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208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Вид</a:t>
                      </a:r>
                      <a:r>
                        <a:rPr sz="16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работы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Время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373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61645" algn="l"/>
                          <a:tab pos="1993264" algn="l"/>
                          <a:tab pos="3758565" algn="l"/>
                          <a:tab pos="4180204" algn="l"/>
                          <a:tab pos="5854065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1.	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Подготовка	компьютеров	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(в	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зависимости	от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7945">
                        <a:lnSpc>
                          <a:spcPts val="1870"/>
                        </a:lnSpc>
                        <a:spcBef>
                          <a:spcPts val="28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числа</a:t>
                      </a:r>
                      <a:r>
                        <a:rPr sz="16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компьютеров).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30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81775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677545" algn="l"/>
                          <a:tab pos="3179445" algn="l"/>
                          <a:tab pos="4292600" algn="l"/>
                        </a:tabLst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2.	Организационная	часть:	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распределение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8580" marR="57785" indent="-635">
                        <a:lnSpc>
                          <a:spcPts val="2220"/>
                        </a:lnSpc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учащихся</a:t>
                      </a:r>
                      <a:r>
                        <a:rPr sz="16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b="1" spc="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рабочим</a:t>
                      </a:r>
                      <a:r>
                        <a:rPr sz="1600" b="1" spc="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местам,</a:t>
                      </a:r>
                      <a:r>
                        <a:rPr sz="1600" b="1" spc="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чтение</a:t>
                      </a:r>
                      <a:r>
                        <a:rPr sz="1600" b="1" spc="1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инструкции </a:t>
                      </a:r>
                      <a:r>
                        <a:rPr sz="1600" b="1" spc="-5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 т.д.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30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56921">
                <a:tc>
                  <a:txBody>
                    <a:bodyPr/>
                    <a:lstStyle/>
                    <a:p>
                      <a:pPr marL="67945">
                        <a:lnSpc>
                          <a:spcPts val="1864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3.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Выполнение</a:t>
                      </a:r>
                      <a:r>
                        <a:rPr sz="16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первой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части</a:t>
                      </a:r>
                      <a:r>
                        <a:rPr sz="16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теста.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64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40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81775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4.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Перерыв</a:t>
                      </a:r>
                      <a:r>
                        <a:rPr sz="16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(длительность</a:t>
                      </a:r>
                      <a:r>
                        <a:rPr sz="16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перерыва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7945" marR="332740">
                        <a:lnSpc>
                          <a:spcPts val="2220"/>
                        </a:lnSpc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устанавливается</a:t>
                      </a:r>
                      <a:r>
                        <a:rPr sz="16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 усмотрению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администрации </a:t>
                      </a:r>
                      <a:r>
                        <a:rPr sz="1600" b="1" spc="-5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школы).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10-20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81775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5.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Организационная</a:t>
                      </a:r>
                      <a:r>
                        <a:rPr sz="16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часть:</a:t>
                      </a:r>
                      <a:r>
                        <a:rPr sz="1600" b="1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распределение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7945" marR="185420">
                        <a:lnSpc>
                          <a:spcPts val="2220"/>
                        </a:lnSpc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учащихся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по рабочим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местам,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чтение инструкции </a:t>
                      </a:r>
                      <a:r>
                        <a:rPr sz="1600" b="1" spc="-5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 т.д.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56920">
                <a:tc>
                  <a:txBody>
                    <a:bodyPr/>
                    <a:lstStyle/>
                    <a:p>
                      <a:pPr marL="67945">
                        <a:lnSpc>
                          <a:spcPts val="1870"/>
                        </a:lnSpc>
                        <a:spcBef>
                          <a:spcPts val="50"/>
                        </a:spcBef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6.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Выполнение</a:t>
                      </a:r>
                      <a:r>
                        <a:rPr sz="16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второй</a:t>
                      </a:r>
                      <a:r>
                        <a:rPr sz="1600" b="1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части</a:t>
                      </a:r>
                      <a:r>
                        <a:rPr sz="1600" b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теста.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40</a:t>
                      </a:r>
                      <a:r>
                        <a:rPr sz="16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256921">
                <a:tc gridSpan="2"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АНКЕТИРОВАНИЕ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17752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7.</a:t>
                      </a:r>
                      <a:r>
                        <a:rPr sz="16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Перерыв</a:t>
                      </a:r>
                      <a:r>
                        <a:rPr sz="1600" b="1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(длительность</a:t>
                      </a:r>
                      <a:r>
                        <a:rPr sz="16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перерыва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7310" marR="332740">
                        <a:lnSpc>
                          <a:spcPts val="2220"/>
                        </a:lnSpc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устанавливается</a:t>
                      </a:r>
                      <a:r>
                        <a:rPr sz="1600" b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по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 усмотрению</a:t>
                      </a:r>
                      <a:r>
                        <a:rPr sz="16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администрации </a:t>
                      </a:r>
                      <a:r>
                        <a:rPr sz="1600" b="1" spc="-5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школы).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10-20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817753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8.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Организационная</a:t>
                      </a:r>
                      <a:r>
                        <a:rPr sz="16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часть:</a:t>
                      </a:r>
                      <a:r>
                        <a:rPr sz="1600" b="1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распределение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7310" marR="186055">
                        <a:lnSpc>
                          <a:spcPts val="2220"/>
                        </a:lnSpc>
                      </a:pPr>
                      <a:r>
                        <a:rPr sz="1600" b="1" spc="-5" dirty="0">
                          <a:latin typeface="Verdana"/>
                          <a:cs typeface="Verdana"/>
                        </a:rPr>
                        <a:t>учащихся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по рабочим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местам,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чтение инструкции </a:t>
                      </a:r>
                      <a:r>
                        <a:rPr sz="1600" b="1" spc="-5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 т.д.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256920">
                <a:tc>
                  <a:txBody>
                    <a:bodyPr/>
                    <a:lstStyle/>
                    <a:p>
                      <a:pPr marL="67310">
                        <a:lnSpc>
                          <a:spcPts val="1875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latin typeface="Verdana"/>
                          <a:cs typeface="Verdana"/>
                        </a:rPr>
                        <a:t>9.</a:t>
                      </a:r>
                      <a:r>
                        <a:rPr sz="16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dirty="0">
                          <a:latin typeface="Verdana"/>
                          <a:cs typeface="Verdana"/>
                        </a:rPr>
                        <a:t>Заполнение</a:t>
                      </a:r>
                      <a:r>
                        <a:rPr sz="16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анкет.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≈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30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7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647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Сроки проведения исследования  в регионах и передача  материалов в Национальный  центр</vt:lpstr>
      <vt:lpstr>Школьный  координатор</vt:lpstr>
      <vt:lpstr>Обязанности Школьного  координатора</vt:lpstr>
      <vt:lpstr>Обязанности Школьного  координатора</vt:lpstr>
      <vt:lpstr>Обязанности Проводящего  тестирование</vt:lpstr>
      <vt:lpstr>Кто проводит тестирование?</vt:lpstr>
      <vt:lpstr>Презентация PowerPoint</vt:lpstr>
      <vt:lpstr>Этапы тестирования на компьютерах</vt:lpstr>
      <vt:lpstr>Проведение дополнительного  тестирования</vt:lpstr>
      <vt:lpstr>Проведение анкетирования  учащихся</vt:lpstr>
      <vt:lpstr>Проведение анкетирования  родителей</vt:lpstr>
      <vt:lpstr>Проведение анкетирования  учителей</vt:lpstr>
      <vt:lpstr>Проведение анкетирования  администрации</vt:lpstr>
      <vt:lpstr>Сбор и отправка материалов</vt:lpstr>
      <vt:lpstr>Презентация PowerPoint</vt:lpstr>
      <vt:lpstr>Важно!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 O. Martin</dc:creator>
  <cp:lastModifiedBy>Aisu</cp:lastModifiedBy>
  <cp:revision>6</cp:revision>
  <dcterms:created xsi:type="dcterms:W3CDTF">2021-04-16T05:52:40Z</dcterms:created>
  <dcterms:modified xsi:type="dcterms:W3CDTF">2021-04-16T11:18:42Z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2021-04-16T00:00:00Z</vt:filetime>
  </property>
</Properties>
</file>