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1"/>
  </p:notesMasterIdLst>
  <p:sldIdLst>
    <p:sldId id="327" r:id="rId2"/>
    <p:sldId id="332" r:id="rId3"/>
    <p:sldId id="337" r:id="rId4"/>
    <p:sldId id="338" r:id="rId5"/>
    <p:sldId id="328" r:id="rId6"/>
    <p:sldId id="342" r:id="rId7"/>
    <p:sldId id="341" r:id="rId8"/>
    <p:sldId id="343" r:id="rId9"/>
    <p:sldId id="313" r:id="rId10"/>
  </p:sldIdLst>
  <p:sldSz cx="9144000" cy="6858000" type="screen4x3"/>
  <p:notesSz cx="6858000" cy="952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FF"/>
    <a:srgbClr val="FF66FF"/>
    <a:srgbClr val="FFCCFF"/>
    <a:srgbClr val="66CCFF"/>
    <a:srgbClr val="FFCCCC"/>
    <a:srgbClr val="CCECFF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\&#1056;&#1072;&#1073;&#1086;&#1095;&#1080;&#1081;%20&#1089;&#1090;&#1086;&#1083;\&#1045;&#1043;&#1069;,%20&#1054;&#1043;&#1069;%202018%20&#1075;\&#1056;&#1045;&#1047;&#1059;&#1051;&#1068;&#1058;&#1040;&#1058;&#1067;%20&#1054;&#1043;&#1069;%202018&#1075;\&#1057;&#1042;&#1054;&#1044;%20&#1054;&#1043;&#1069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002060"/>
                </a:solidFill>
              </a:defRPr>
            </a:pPr>
            <a:r>
              <a:rPr lang="ru-RU" sz="2400" dirty="0" smtClean="0">
                <a:solidFill>
                  <a:srgbClr val="002060"/>
                </a:solidFill>
              </a:rPr>
              <a:t>Количество школ , достигших целевые показатели </a:t>
            </a:r>
          </a:p>
          <a:p>
            <a:pPr>
              <a:defRPr sz="2400">
                <a:solidFill>
                  <a:srgbClr val="002060"/>
                </a:solidFill>
              </a:defRPr>
            </a:pPr>
            <a:r>
              <a:rPr lang="ru-RU" sz="2400" dirty="0" smtClean="0">
                <a:solidFill>
                  <a:srgbClr val="002060"/>
                </a:solidFill>
              </a:rPr>
              <a:t>по   предметам</a:t>
            </a:r>
            <a:endParaRPr lang="ru-RU" sz="24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7.4451927203866938E-2"/>
          <c:y val="3.5733234721931989E-2"/>
        </c:manualLayout>
      </c:layout>
    </c:title>
    <c:plotArea>
      <c:layout/>
      <c:lineChart>
        <c:grouping val="stacked"/>
        <c:ser>
          <c:idx val="0"/>
          <c:order val="0"/>
          <c:tx>
            <c:v>Количество школ</c:v>
          </c:tx>
          <c:marker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3.3333333333333347E-2"/>
                  <c:y val="-6.01851851851850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3888888888888956E-2"/>
                  <c:y val="-4.1666666666666671E-2"/>
                </c:manualLayout>
              </c:layout>
              <c:showVal val="1"/>
            </c:dLbl>
            <c:dLbl>
              <c:idx val="3"/>
              <c:layout>
                <c:manualLayout>
                  <c:x val="-4.1666666666666671E-2"/>
                  <c:y val="-7.8703703703703748E-2"/>
                </c:manualLayout>
              </c:layout>
              <c:showVal val="1"/>
            </c:dLbl>
            <c:dLbl>
              <c:idx val="4"/>
              <c:layout>
                <c:manualLayout>
                  <c:x val="-3.3333333333333347E-2"/>
                  <c:y val="-6.9444444444444517E-2"/>
                </c:manualLayout>
              </c:layout>
              <c:showVal val="1"/>
            </c:dLbl>
            <c:dLbl>
              <c:idx val="5"/>
              <c:layout>
                <c:manualLayout>
                  <c:x val="-3.0555555555555586E-2"/>
                  <c:y val="-6.9444444444444517E-2"/>
                </c:manualLayout>
              </c:layout>
              <c:showVal val="1"/>
            </c:dLbl>
            <c:dLbl>
              <c:idx val="7"/>
              <c:layout>
                <c:manualLayout>
                  <c:x val="-5.5555555555555455E-2"/>
                  <c:y val="-5.5555555555555455E-2"/>
                </c:manualLayout>
              </c:layout>
              <c:showVal val="1"/>
            </c:dLbl>
            <c:dLbl>
              <c:idx val="8"/>
              <c:layout>
                <c:manualLayout>
                  <c:x val="-8.3333333333333384E-3"/>
                  <c:y val="-4.6296296296296481E-2"/>
                </c:manualLayout>
              </c:layout>
              <c:showVal val="1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Лист1!$A$3:$A$13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литература</c:v>
                </c:pt>
                <c:pt idx="3">
                  <c:v>физика</c:v>
                </c:pt>
                <c:pt idx="4">
                  <c:v>ИКТ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биология</c:v>
                </c:pt>
                <c:pt idx="8">
                  <c:v>химия</c:v>
                </c:pt>
                <c:pt idx="9">
                  <c:v>география</c:v>
                </c:pt>
                <c:pt idx="10">
                  <c:v>иностранный язык</c:v>
                </c:pt>
              </c:strCache>
            </c:strRef>
          </c:cat>
          <c:val>
            <c:numRef>
              <c:f>Лист1!$B$3:$B$13</c:f>
              <c:numCache>
                <c:formatCode>General</c:formatCode>
                <c:ptCount val="11"/>
                <c:pt idx="0">
                  <c:v>35</c:v>
                </c:pt>
                <c:pt idx="1">
                  <c:v>33</c:v>
                </c:pt>
                <c:pt idx="2">
                  <c:v>4</c:v>
                </c:pt>
                <c:pt idx="3">
                  <c:v>25</c:v>
                </c:pt>
                <c:pt idx="4">
                  <c:v>29</c:v>
                </c:pt>
                <c:pt idx="5">
                  <c:v>32</c:v>
                </c:pt>
                <c:pt idx="6">
                  <c:v>34</c:v>
                </c:pt>
                <c:pt idx="7">
                  <c:v>43</c:v>
                </c:pt>
                <c:pt idx="8">
                  <c:v>52</c:v>
                </c:pt>
                <c:pt idx="9">
                  <c:v>39</c:v>
                </c:pt>
                <c:pt idx="10">
                  <c:v>18</c:v>
                </c:pt>
              </c:numCache>
            </c:numRef>
          </c:val>
        </c:ser>
        <c:marker val="1"/>
        <c:axId val="100717312"/>
        <c:axId val="100718848"/>
      </c:lineChart>
      <c:catAx>
        <c:axId val="100717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solidFill>
                  <a:srgbClr val="FF0000"/>
                </a:solidFill>
              </a:defRPr>
            </a:pPr>
            <a:endParaRPr lang="ru-RU"/>
          </a:p>
        </c:txPr>
        <c:crossAx val="100718848"/>
        <c:crosses val="autoZero"/>
        <c:auto val="1"/>
        <c:lblAlgn val="ctr"/>
        <c:lblOffset val="100"/>
      </c:catAx>
      <c:valAx>
        <c:axId val="100718848"/>
        <c:scaling>
          <c:orientation val="minMax"/>
        </c:scaling>
        <c:axPos val="l"/>
        <c:majorGridlines/>
        <c:numFmt formatCode="General" sourceLinked="1"/>
        <c:tickLblPos val="nextTo"/>
        <c:crossAx val="100717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20427767422662"/>
          <c:y val="0.55993014132514429"/>
          <c:w val="0.20596928115216848"/>
          <c:h val="6.4663488592697424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400"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76251"/>
          </a:xfrm>
          <a:prstGeom prst="rect">
            <a:avLst/>
          </a:prstGeom>
        </p:spPr>
        <p:txBody>
          <a:bodyPr vert="horz" lIns="89562" tIns="44782" rIns="89562" bIns="447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76251"/>
          </a:xfrm>
          <a:prstGeom prst="rect">
            <a:avLst/>
          </a:prstGeom>
        </p:spPr>
        <p:txBody>
          <a:bodyPr vert="horz" lIns="89562" tIns="44782" rIns="89562" bIns="44782" rtlCol="0"/>
          <a:lstStyle>
            <a:lvl1pPr algn="r">
              <a:defRPr sz="1200"/>
            </a:lvl1pPr>
          </a:lstStyle>
          <a:p>
            <a:fld id="{E81EE4EC-FBAB-419F-A1C9-435C10D4ACC3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9338" y="715963"/>
            <a:ext cx="4759325" cy="356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62" tIns="44782" rIns="89562" bIns="447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524376"/>
            <a:ext cx="5486400" cy="4286251"/>
          </a:xfrm>
          <a:prstGeom prst="rect">
            <a:avLst/>
          </a:prstGeom>
        </p:spPr>
        <p:txBody>
          <a:bodyPr vert="horz" lIns="89562" tIns="44782" rIns="89562" bIns="4478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047096"/>
            <a:ext cx="2971800" cy="476251"/>
          </a:xfrm>
          <a:prstGeom prst="rect">
            <a:avLst/>
          </a:prstGeom>
        </p:spPr>
        <p:txBody>
          <a:bodyPr vert="horz" lIns="89562" tIns="44782" rIns="89562" bIns="447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047096"/>
            <a:ext cx="2971800" cy="476251"/>
          </a:xfrm>
          <a:prstGeom prst="rect">
            <a:avLst/>
          </a:prstGeom>
        </p:spPr>
        <p:txBody>
          <a:bodyPr vert="horz" lIns="89562" tIns="44782" rIns="89562" bIns="44782" rtlCol="0" anchor="b"/>
          <a:lstStyle>
            <a:lvl1pPr algn="r">
              <a:defRPr sz="1200"/>
            </a:lvl1pPr>
          </a:lstStyle>
          <a:p>
            <a:fld id="{E8DD5447-982D-4794-9745-68057DAAE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41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D5447-982D-4794-9745-68057DAAE1A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52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7D05-AC30-4160-80A2-848CEB8442C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E8EF-93C1-41F6-B33C-FA79C7EE8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55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7D05-AC30-4160-80A2-848CEB8442C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E8EF-93C1-41F6-B33C-FA79C7EE8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92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7D05-AC30-4160-80A2-848CEB8442C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E8EF-93C1-41F6-B33C-FA79C7EE8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59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7D05-AC30-4160-80A2-848CEB8442C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E8EF-93C1-41F6-B33C-FA79C7EE8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53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7D05-AC30-4160-80A2-848CEB8442C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E8EF-93C1-41F6-B33C-FA79C7EE8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94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7D05-AC30-4160-80A2-848CEB8442C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E8EF-93C1-41F6-B33C-FA79C7EE8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16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7D05-AC30-4160-80A2-848CEB8442C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E8EF-93C1-41F6-B33C-FA79C7EE8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8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7D05-AC30-4160-80A2-848CEB8442C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E8EF-93C1-41F6-B33C-FA79C7EE8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13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7D05-AC30-4160-80A2-848CEB8442C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E8EF-93C1-41F6-B33C-FA79C7EE8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34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7D05-AC30-4160-80A2-848CEB8442C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E8EF-93C1-41F6-B33C-FA79C7EE8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34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7D05-AC30-4160-80A2-848CEB8442C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E8EF-93C1-41F6-B33C-FA79C7EE8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96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7D05-AC30-4160-80A2-848CEB8442C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FE8EF-93C1-41F6-B33C-FA79C7EE8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908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365125"/>
            <a:ext cx="792088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Тыва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ГАОУ ДПО «Тувинский институт развития образования и повышения квалификации»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68400" y="1825625"/>
            <a:ext cx="7975600" cy="4699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РЕГИОНАЛЬНОГО ПРОЕКТА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«УСПЕШНЫЙ ВЫПУСКНИК»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SagachevaNV\мои док\Фото подписание соглашения\IMG_4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3857625"/>
            <a:ext cx="4243388" cy="2828925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14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«Успешный выпускник»</a:t>
            </a:r>
            <a:endParaRPr lang="ru-RU" dirty="0"/>
          </a:p>
        </p:txBody>
      </p:sp>
      <p:pic>
        <p:nvPicPr>
          <p:cNvPr id="12292" name="Picture 4" descr="D:\SagachevaNV\мои док\Фото подписание соглашения\IMG_4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214438"/>
            <a:ext cx="41433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95288" y="1268413"/>
            <a:ext cx="4248150" cy="23764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Подписание Соглашений </a:t>
            </a:r>
          </a:p>
          <a:p>
            <a:pPr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сотрудничестве с 74 ОО между:</a:t>
            </a:r>
          </a:p>
          <a:p>
            <a:pPr>
              <a:defRPr/>
            </a:pP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МОиН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РТ,  муниципальными органами управления образованием, образовательными организациями.</a:t>
            </a:r>
          </a:p>
          <a:p>
            <a:pPr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5" descr="D:\SagachevaNV\мои док\Фото подписание соглашения\IMG_49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3892550"/>
            <a:ext cx="4143375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6430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r>
              <a:rPr lang="ru-RU" altLang="ru-RU" sz="2400" b="1" dirty="0" smtClean="0"/>
              <a:t> </a:t>
            </a:r>
            <a:br>
              <a:rPr lang="ru-RU" altLang="ru-RU" sz="2400" b="1" dirty="0" smtClean="0"/>
            </a:b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Приоритетный проект</a:t>
            </a:r>
            <a:b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«Успешный выпускник»</a:t>
            </a:r>
            <a:br>
              <a:rPr lang="ru-RU" alt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Улучшение качества образования в Республике Тыва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endParaRPr lang="ru-RU" altLang="ru-RU" sz="2400" b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0" y="2214563"/>
            <a:ext cx="4392613" cy="495300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Подпроект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№1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 аттестатом в будущее»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b="1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b="1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751388" y="2071688"/>
            <a:ext cx="439261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Подпроект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№2 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 профильной школы –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профильному вузу»</a:t>
            </a: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altLang="ru-RU" sz="2400" b="1" kern="0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altLang="ru-RU" sz="2400" b="1" kern="0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857875" y="1643063"/>
            <a:ext cx="360363" cy="5032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500313" y="1714500"/>
            <a:ext cx="358775" cy="5048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Рисунок 1"/>
          <p:cNvPicPr>
            <a:picLocks noChangeAspect="1"/>
          </p:cNvPicPr>
          <p:nvPr/>
        </p:nvPicPr>
        <p:blipFill>
          <a:blip r:embed="rId2" cstate="print"/>
          <a:srcRect l="46039"/>
          <a:stretch>
            <a:fillRect/>
          </a:stretch>
        </p:blipFill>
        <p:spPr bwMode="auto">
          <a:xfrm>
            <a:off x="323850" y="3143250"/>
            <a:ext cx="14668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214688"/>
            <a:ext cx="21939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835150" y="3000375"/>
            <a:ext cx="244951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Увеличение количества выпускников, преодолевших минимальный порог ЕГЭ по русскому языку и математике (базовая) до 95%</a:t>
            </a:r>
            <a:endParaRPr lang="ru-RU" altLang="ru-RU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50" y="3143250"/>
            <a:ext cx="233997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Повышение среднего балла ЕГЭ выпускниками школ, реализующих программы профильного обучения</a:t>
            </a:r>
            <a:endParaRPr lang="ru-RU" altLang="ru-RU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Прямоугольник 12"/>
          <p:cNvSpPr>
            <a:spLocks noChangeArrowheads="1"/>
          </p:cNvSpPr>
          <p:nvPr/>
        </p:nvSpPr>
        <p:spPr bwMode="auto">
          <a:xfrm>
            <a:off x="2857500" y="1571625"/>
            <a:ext cx="3071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реализации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01.11.2016  - 01.11.2017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60682" y="3505986"/>
            <a:ext cx="3943819" cy="4476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60682" y="2045256"/>
            <a:ext cx="3943819" cy="4476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9" name="Picture 7" descr="C:\Users\ertine_s\Downloads\Товуу С.С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634" y="4132306"/>
            <a:ext cx="3543138" cy="26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ertine_s\Downloads\Товуу С.С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634" y="1370751"/>
            <a:ext cx="3543138" cy="265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13103" y="2045256"/>
            <a:ext cx="34823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на начало проекта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4" name="Picture 12" descr="C:\Users\ertine_s\Documents\Для редактирования\Без имени - копия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0" t="-1" r="65198" b="-3940"/>
          <a:stretch/>
        </p:blipFill>
        <p:spPr bwMode="auto">
          <a:xfrm rot="10800000">
            <a:off x="160682" y="2492896"/>
            <a:ext cx="3529557" cy="96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5717" y="2561197"/>
            <a:ext cx="359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выпускников, преодолевших минимальный порог ЕГЭ по русскому языку и математике (базовый)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2" descr="C:\Users\ertine_s\Documents\Для редактирования\Без имени - копия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0" t="-1" r="65198" b="-3940"/>
          <a:stretch/>
        </p:blipFill>
        <p:spPr bwMode="auto">
          <a:xfrm>
            <a:off x="1115616" y="3988374"/>
            <a:ext cx="3945913" cy="96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478745" y="4056674"/>
            <a:ext cx="3533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выпускников, преодолевших минимальный порог ЕГЭ по русскому языку и математике (базовый)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12" descr="C:\Users\ertine_s\Documents\Для редактирования\Без имени - копия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0" t="-1" r="65198" b="-3940"/>
          <a:stretch/>
        </p:blipFill>
        <p:spPr bwMode="auto">
          <a:xfrm rot="10800000">
            <a:off x="145717" y="4973431"/>
            <a:ext cx="3529557" cy="96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45717" y="5041731"/>
            <a:ext cx="314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среднего балла ЕГЭ профильных классов по профильным предметам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12" descr="C:\Users\ertine_s\Documents\Для редактирования\Без имени - копия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0" t="-1" r="65198" b="-3940"/>
          <a:stretch/>
        </p:blipFill>
        <p:spPr bwMode="auto">
          <a:xfrm>
            <a:off x="1130143" y="6037527"/>
            <a:ext cx="3945913" cy="7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705913" y="6027003"/>
            <a:ext cx="314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среднего балла ЕГЭ непрофильных классов по профильным предметам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69977" y="3505986"/>
            <a:ext cx="13967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5467" y="2708920"/>
            <a:ext cx="108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88 %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573" y="4179783"/>
            <a:ext cx="108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95467" y="5321637"/>
            <a:ext cx="1216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3,12 б. 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119" y="6165304"/>
            <a:ext cx="115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1,4 б. 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9156" y="1124744"/>
            <a:ext cx="439284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проект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«Успешный выпускник»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5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812" y="3931577"/>
            <a:ext cx="2432036" cy="1621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71"/>
            <a:ext cx="2699792" cy="250261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524000" y="869556"/>
            <a:ext cx="7620000" cy="104727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РЕАЛИЗАЦИЯ ПРОЕКТА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b="1" dirty="0" smtClean="0">
                <a:solidFill>
                  <a:srgbClr val="FF0000"/>
                </a:solidFill>
              </a:rPr>
              <a:t>«Успешный ученик»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916832"/>
            <a:ext cx="6876256" cy="536900"/>
          </a:xfrm>
        </p:spPr>
        <p:txBody>
          <a:bodyPr/>
          <a:lstStyle/>
          <a:p>
            <a:r>
              <a:rPr lang="ru-RU" dirty="0" smtClean="0"/>
              <a:t>27 октября 2017г-1 октября 2018г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909" y="3160141"/>
            <a:ext cx="174317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РЕСПУБЛИКАНСКИЕ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59103" y="3153986"/>
            <a:ext cx="168461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МУНИЦИПАЛЬНЫЕ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87728" y="3153986"/>
            <a:ext cx="1414819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ШКОЛЬНЫЕ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25932" y="3160141"/>
            <a:ext cx="265757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18 - МУНИЦИПАЛЬНЫЕ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32650" y="3660183"/>
            <a:ext cx="265757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170 - ШКОЛЬНЫЕ</a:t>
            </a:r>
            <a:endParaRPr lang="ru-RU" sz="1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83080" y="5811419"/>
            <a:ext cx="1743178" cy="857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14413</a:t>
            </a:r>
          </a:p>
          <a:p>
            <a:pPr algn="ctr"/>
            <a:r>
              <a:rPr lang="ru-RU" sz="1400" dirty="0" smtClean="0"/>
              <a:t>УЧАЩИХСЯ</a:t>
            </a:r>
            <a:endParaRPr lang="ru-RU" sz="1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70274" y="5805264"/>
            <a:ext cx="1684610" cy="864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3613</a:t>
            </a:r>
          </a:p>
          <a:p>
            <a:pPr algn="ctr"/>
            <a:r>
              <a:rPr lang="ru-RU" sz="1400" dirty="0" smtClean="0"/>
              <a:t>УЧИТЕЛЕЙ</a:t>
            </a:r>
            <a:endParaRPr lang="ru-RU" sz="1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98900" y="5805264"/>
            <a:ext cx="1684610" cy="864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188</a:t>
            </a:r>
          </a:p>
          <a:p>
            <a:pPr algn="ctr"/>
            <a:r>
              <a:rPr lang="ru-RU" sz="1400" dirty="0" smtClean="0"/>
              <a:t>РУКОВОДИТЕЛЕЙ</a:t>
            </a:r>
            <a:endParaRPr lang="ru-RU" sz="14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909" y="2636912"/>
            <a:ext cx="5127554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СФОРМИРОВАНЫ ПРОЕКТНЫЕ КОМАНДЫ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83080" y="5239081"/>
            <a:ext cx="5400430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ВОВЛЕЧЕНЫ В ПРОЕКТ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25932" y="2636912"/>
            <a:ext cx="2664296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РАЗРАБОТАНЫ И </a:t>
            </a:r>
            <a:r>
              <a:rPr lang="ru-RU" sz="1400" b="1" dirty="0" smtClean="0"/>
              <a:t>УТВЕРЖДЕНЫ ПАСПОРТА </a:t>
            </a:r>
            <a:r>
              <a:rPr lang="ru-RU" sz="1400" b="1" dirty="0"/>
              <a:t>ПРОЕКТА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64" y="5192448"/>
            <a:ext cx="2363239" cy="1575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0556" y="3701396"/>
            <a:ext cx="1887588" cy="1415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817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/>
        </p:nvSpPr>
        <p:spPr>
          <a:xfrm>
            <a:off x="0" y="61214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Реализация проекта </a:t>
            </a:r>
            <a:r>
              <a:rPr lang="ru-RU" b="1" dirty="0" smtClean="0">
                <a:solidFill>
                  <a:srgbClr val="FF0000"/>
                </a:solidFill>
              </a:rPr>
              <a:t>«Успешный ученик»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79969" y="1281593"/>
            <a:ext cx="3240360" cy="297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СТАРТОВОЕ СОВЕЩЕНИЕ МОУО</a:t>
            </a:r>
            <a:endParaRPr lang="ru-RU" sz="1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479969" y="1637219"/>
            <a:ext cx="3240360" cy="297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 ДИРЕКТОРАМИ ШКОЛ РТ</a:t>
            </a:r>
            <a:endParaRPr lang="ru-RU" sz="14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10766" y="1337159"/>
            <a:ext cx="373769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ПЛАНИРОВАНИЕ ДЕЯТЕЛЬНОСТИ</a:t>
            </a:r>
            <a:endParaRPr lang="ru-RU" sz="14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10766" y="1834643"/>
            <a:ext cx="373769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ОТЧЕТ ПО ВЫПОЛНЕННЫМ ЗАДАЧАМ</a:t>
            </a:r>
            <a:endParaRPr lang="ru-RU" sz="1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479969" y="1997259"/>
            <a:ext cx="3240360" cy="284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СОВЕЩАНИЕ  РУМО</a:t>
            </a:r>
            <a:endParaRPr lang="ru-RU" sz="1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486687" y="2342282"/>
            <a:ext cx="323364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г.Ак-Довурак, Барун-Хемчикский, </a:t>
            </a:r>
          </a:p>
          <a:p>
            <a:pPr algn="ctr"/>
            <a:r>
              <a:rPr lang="ru-RU" sz="1400" dirty="0" smtClean="0"/>
              <a:t>Бай-</a:t>
            </a:r>
            <a:r>
              <a:rPr lang="ru-RU" sz="1400" dirty="0" err="1" smtClean="0"/>
              <a:t>Тайгинский</a:t>
            </a:r>
            <a:r>
              <a:rPr lang="ru-RU" sz="1400" dirty="0" smtClean="0"/>
              <a:t> кожууны</a:t>
            </a:r>
            <a:endParaRPr lang="ru-RU" sz="14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868144" y="4284903"/>
            <a:ext cx="293385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МИНИСТЕРСТВО ОБРАЗОВАНИЯ И НАУКИ РТ-5</a:t>
            </a:r>
            <a:endParaRPr lang="ru-RU" sz="14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874862" y="4784945"/>
            <a:ext cx="29271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ПРОЕКТНЫЙ ОФИС-5</a:t>
            </a:r>
            <a:endParaRPr lang="ru-RU" sz="14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868144" y="5284987"/>
            <a:ext cx="29271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ИСПОЛНИТЕЛИ ПРОЕКТА-46</a:t>
            </a:r>
            <a:endParaRPr lang="ru-RU" sz="14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868144" y="5782471"/>
            <a:ext cx="29271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НАЧАЛЬНИКИ </a:t>
            </a:r>
            <a:r>
              <a:rPr lang="ru-RU" sz="1400" dirty="0"/>
              <a:t>УО </a:t>
            </a:r>
            <a:r>
              <a:rPr lang="ru-RU" sz="1400" dirty="0" smtClean="0"/>
              <a:t>-18 </a:t>
            </a:r>
          </a:p>
          <a:p>
            <a:pPr algn="ctr"/>
            <a:r>
              <a:rPr lang="ru-RU" sz="1400" dirty="0" smtClean="0"/>
              <a:t>МУНИЦИП-ЫЕ УПРАВЛЯЮЩИЕ-24</a:t>
            </a:r>
            <a:endParaRPr lang="ru-RU" sz="1400" dirty="0"/>
          </a:p>
          <a:p>
            <a:pPr algn="ctr"/>
            <a:r>
              <a:rPr lang="ru-RU" sz="1400" dirty="0" smtClean="0"/>
              <a:t> - </a:t>
            </a:r>
            <a:endParaRPr lang="ru-RU" sz="14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868144" y="6279955"/>
            <a:ext cx="29271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РУКОВОДИТЕЛИ ОО - 67</a:t>
            </a:r>
            <a:endParaRPr lang="ru-RU" sz="14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99849" y="1281593"/>
            <a:ext cx="1008112" cy="297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27.10.17</a:t>
            </a:r>
            <a:endParaRPr lang="ru-RU" sz="14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95536" y="787459"/>
            <a:ext cx="4320480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ПРОВЕДЕНЫ ВЫЕЗДНЫЕ СОВЕЩАНИЯ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004048" y="776598"/>
            <a:ext cx="3744416" cy="4287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ЕЖЕНЕДЕЛЬНО В ПОНЕДЕЛЬНИК В 9:30</a:t>
            </a:r>
          </a:p>
          <a:p>
            <a:pPr algn="ctr"/>
            <a:r>
              <a:rPr lang="ru-RU" sz="1600" b="1" dirty="0"/>
              <a:t>ПРОВОДЯТСЯ СКРАМ-СЕССИИ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868144" y="3645024"/>
            <a:ext cx="2927140" cy="56644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РАБОТАЮТ </a:t>
            </a:r>
          </a:p>
          <a:p>
            <a:pPr algn="ctr"/>
            <a:r>
              <a:rPr lang="ru-RU" b="1" dirty="0" smtClean="0"/>
              <a:t>В ИСУП «</a:t>
            </a:r>
            <a:r>
              <a:rPr lang="ru-RU" b="1" dirty="0" err="1" smtClean="0">
                <a:solidFill>
                  <a:srgbClr val="66FFFF"/>
                </a:solidFill>
              </a:rPr>
              <a:t>Битрикс</a:t>
            </a:r>
            <a:r>
              <a:rPr lang="ru-RU" b="1" dirty="0" smtClean="0">
                <a:solidFill>
                  <a:srgbClr val="66FFFF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24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9849" y="1637219"/>
            <a:ext cx="1008112" cy="299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01.11.17</a:t>
            </a:r>
            <a:endParaRPr lang="ru-RU" sz="14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99849" y="1997259"/>
            <a:ext cx="1008112" cy="284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07.11.17</a:t>
            </a:r>
            <a:endParaRPr lang="ru-RU" sz="14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99849" y="2342282"/>
            <a:ext cx="10081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11.11.17</a:t>
            </a:r>
            <a:endParaRPr lang="ru-RU" sz="1400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486686" y="2831614"/>
            <a:ext cx="3232689" cy="278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Каа-Хемский кожуун</a:t>
            </a:r>
            <a:endParaRPr lang="ru-RU" sz="1400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479015" y="3167230"/>
            <a:ext cx="3240360" cy="270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Тандинский, Тес-</a:t>
            </a:r>
            <a:r>
              <a:rPr lang="ru-RU" sz="1400" dirty="0" err="1" smtClean="0"/>
              <a:t>Хемский</a:t>
            </a:r>
            <a:r>
              <a:rPr lang="ru-RU" sz="1400" dirty="0" smtClean="0"/>
              <a:t>, Эрзинский</a:t>
            </a:r>
            <a:endParaRPr lang="ru-RU" sz="1400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479015" y="3492586"/>
            <a:ext cx="3240360" cy="284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Кызылский кожуун</a:t>
            </a:r>
            <a:endParaRPr lang="ru-RU" sz="1400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486686" y="3830319"/>
            <a:ext cx="3233642" cy="569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Дзун-Хемчикский, Сут-Хольский, </a:t>
            </a:r>
          </a:p>
          <a:p>
            <a:pPr algn="ctr"/>
            <a:r>
              <a:rPr lang="ru-RU" sz="1400" dirty="0" smtClean="0"/>
              <a:t>Чаа-Хольский, Овюрский, </a:t>
            </a:r>
          </a:p>
          <a:p>
            <a:pPr algn="ctr"/>
            <a:r>
              <a:rPr lang="ru-RU" sz="1400" dirty="0" smtClean="0"/>
              <a:t>Монгун-Тайгинский</a:t>
            </a:r>
            <a:endParaRPr lang="ru-RU" sz="1400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99849" y="2831614"/>
            <a:ext cx="1008112" cy="284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17.11.17</a:t>
            </a:r>
            <a:endParaRPr lang="ru-RU" sz="1400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99849" y="3173316"/>
            <a:ext cx="1008112" cy="264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20.11.17</a:t>
            </a:r>
            <a:endParaRPr lang="ru-RU" sz="1400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99849" y="3492586"/>
            <a:ext cx="1008112" cy="284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22.11.17</a:t>
            </a:r>
            <a:endParaRPr lang="ru-RU" sz="1400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99849" y="3830319"/>
            <a:ext cx="1008112" cy="569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28.11.17</a:t>
            </a:r>
            <a:endParaRPr lang="ru-RU" sz="1400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18996" y="5128384"/>
            <a:ext cx="1008112" cy="316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12.12.17</a:t>
            </a:r>
            <a:endParaRPr lang="ru-RU" sz="1400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486686" y="5128384"/>
            <a:ext cx="3233642" cy="316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Пий-</a:t>
            </a:r>
            <a:r>
              <a:rPr lang="ru-RU" sz="1400" dirty="0" err="1" smtClean="0"/>
              <a:t>Хемский</a:t>
            </a:r>
            <a:endParaRPr lang="ru-RU" sz="14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18996" y="4455989"/>
            <a:ext cx="1008112" cy="288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08.12.17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86686" y="4455989"/>
            <a:ext cx="3233642" cy="288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г. Кызыл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18996" y="4802560"/>
            <a:ext cx="1008112" cy="27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05.12.17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482374" y="4801582"/>
            <a:ext cx="3233642" cy="27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Чеди-Хольский, Улуг-Хемский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9512" y="5573451"/>
            <a:ext cx="1684206" cy="1121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1328" y="5584956"/>
            <a:ext cx="1495610" cy="1121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083" y="5573451"/>
            <a:ext cx="1699820" cy="1133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359548"/>
            <a:ext cx="2143355" cy="1207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167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/>
          </p:cNvSpPr>
          <p:nvPr/>
        </p:nvSpPr>
        <p:spPr>
          <a:xfrm>
            <a:off x="0" y="61214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Реализация проекта </a:t>
            </a:r>
            <a:r>
              <a:rPr lang="ru-RU" b="1" dirty="0" smtClean="0">
                <a:solidFill>
                  <a:srgbClr val="FF0000"/>
                </a:solidFill>
              </a:rPr>
              <a:t>«Успешный ученик»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55776" y="908720"/>
            <a:ext cx="4032448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СФОРМИРОВАНЫ РУМО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628800"/>
            <a:ext cx="842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НАУЧНО-МЕТОДИЧЕСКОЕ, ИНФОРМАЦИОННО-МЕТОДИЧЕСКОЕ,</a:t>
            </a:r>
          </a:p>
          <a:p>
            <a:r>
              <a:rPr lang="ru-RU" b="1" dirty="0" smtClean="0"/>
              <a:t>ЭКСПЕРТНО-АНАЛИТИЧЕСКОЕ ОБЕСПЕЧЕНИЕ ОБРАЗОВАТЕЛЬНОЙ ДЕЯТЕЛЬНОСТИ</a:t>
            </a:r>
            <a:endParaRPr lang="ru-RU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7544" y="2420888"/>
            <a:ext cx="1728192" cy="29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РУКОВОДИТЕЛИ ОО</a:t>
            </a:r>
            <a:endParaRPr lang="ru-RU" sz="13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67544" y="3221731"/>
            <a:ext cx="1728192" cy="29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ЗАМ. ДИРЕКТОРОВ</a:t>
            </a:r>
            <a:endParaRPr lang="ru-RU" sz="14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67544" y="4013819"/>
            <a:ext cx="1728192" cy="29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МАТЕМАТИКА</a:t>
            </a:r>
            <a:endParaRPr lang="ru-RU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67544" y="4805907"/>
            <a:ext cx="1728192" cy="29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РУССКИЙ ЯЗЫК</a:t>
            </a:r>
            <a:endParaRPr lang="ru-RU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68791" y="5579948"/>
            <a:ext cx="1728192" cy="29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РОДНОЙ ЯЗЫК</a:t>
            </a:r>
            <a:endParaRPr lang="ru-RU" sz="16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54288" y="2420888"/>
            <a:ext cx="1728192" cy="29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ИН. ЯЗЫК</a:t>
            </a:r>
            <a:endParaRPr lang="ru-RU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554288" y="3221731"/>
            <a:ext cx="1728192" cy="29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ИСТОРИЯ</a:t>
            </a:r>
            <a:endParaRPr lang="ru-RU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554288" y="4013819"/>
            <a:ext cx="1728192" cy="29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ОБЩЕСТВОЗНАНИЕ</a:t>
            </a:r>
            <a:endParaRPr lang="ru-RU" sz="14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554288" y="4805907"/>
            <a:ext cx="1728192" cy="29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ХИМИЯ</a:t>
            </a:r>
            <a:endParaRPr lang="ru-RU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55535" y="5579948"/>
            <a:ext cx="1728192" cy="29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БИОЛОГИЯ</a:t>
            </a:r>
            <a:endParaRPr lang="ru-RU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641032" y="2414501"/>
            <a:ext cx="1728192" cy="29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ГЕОГРАФИЯ</a:t>
            </a:r>
            <a:endParaRPr lang="ru-RU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641032" y="3221731"/>
            <a:ext cx="1728192" cy="29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ФИЗИКА</a:t>
            </a:r>
            <a:endParaRPr lang="ru-RU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641032" y="4013819"/>
            <a:ext cx="1728192" cy="29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ИНФОРМАТИКА</a:t>
            </a:r>
            <a:endParaRPr lang="ru-RU" sz="14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641032" y="4805907"/>
            <a:ext cx="1728192" cy="29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НАЧАЛЬНЫЕ КЛАССЫ</a:t>
            </a:r>
            <a:endParaRPr lang="ru-RU" sz="12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642279" y="5579948"/>
            <a:ext cx="1728192" cy="29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ОБЖ, ФИЗ-РА</a:t>
            </a:r>
            <a:endParaRPr lang="ru-RU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727776" y="2420888"/>
            <a:ext cx="1728192" cy="29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ТЕХНОЛОГИЯ</a:t>
            </a:r>
            <a:endParaRPr lang="ru-RU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727776" y="3221731"/>
            <a:ext cx="1728192" cy="29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ПСИХОЛОГОВ</a:t>
            </a:r>
            <a:endParaRPr lang="ru-RU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727776" y="4013819"/>
            <a:ext cx="1728192" cy="29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СПЕЦИАЛЬНОЕ ОБРАЗОВАНИЕ</a:t>
            </a:r>
            <a:endParaRPr lang="ru-RU" sz="11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727776" y="4805907"/>
            <a:ext cx="1728192" cy="29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ДИРЕКТОРОВ ДОО</a:t>
            </a:r>
            <a:endParaRPr lang="ru-RU" sz="14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729023" y="5579948"/>
            <a:ext cx="1728192" cy="29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ПЕДАГОГОВ ДО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70892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ГАОО РТ «ГЛ РТ»</a:t>
            </a:r>
            <a:endParaRPr lang="ru-RU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395536" y="352491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ГАОО РТ «ГЛ РТ»</a:t>
            </a:r>
            <a:endParaRPr lang="ru-RU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2482280" y="3513851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МБОУ СОШ №1 </a:t>
            </a:r>
          </a:p>
          <a:p>
            <a:pPr algn="ctr"/>
            <a:r>
              <a:rPr lang="ru-RU" sz="1400" dirty="0" smtClean="0"/>
              <a:t>г. Кызыла</a:t>
            </a:r>
            <a:endParaRPr lang="ru-RU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4569024" y="3513851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МБОУ СОШ №14 </a:t>
            </a:r>
          </a:p>
          <a:p>
            <a:pPr algn="ctr"/>
            <a:r>
              <a:rPr lang="ru-RU" sz="1400" dirty="0" smtClean="0"/>
              <a:t>г. Кызыла</a:t>
            </a:r>
            <a:endParaRPr lang="ru-RU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6655768" y="3513851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МБОУ СОШ №8 </a:t>
            </a:r>
          </a:p>
          <a:p>
            <a:pPr algn="ctr"/>
            <a:r>
              <a:rPr lang="ru-RU" sz="1400" dirty="0" smtClean="0"/>
              <a:t>г. Кызыла</a:t>
            </a:r>
            <a:endParaRPr lang="ru-RU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395536" y="4322205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ЛИЦЕЙ №15 </a:t>
            </a:r>
          </a:p>
          <a:p>
            <a:pPr algn="ctr"/>
            <a:r>
              <a:rPr lang="ru-RU" sz="1400" dirty="0" smtClean="0"/>
              <a:t>г. Кызыла</a:t>
            </a:r>
            <a:endParaRPr lang="ru-RU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2482280" y="431114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ЛИЦЕЙ №15 </a:t>
            </a:r>
          </a:p>
          <a:p>
            <a:pPr algn="ctr"/>
            <a:r>
              <a:rPr lang="ru-RU" sz="1400" dirty="0" smtClean="0"/>
              <a:t>г. Кызыла</a:t>
            </a:r>
            <a:endParaRPr lang="ru-RU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4569024" y="431114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МБОУ СОШ №1 </a:t>
            </a:r>
          </a:p>
          <a:p>
            <a:pPr algn="ctr"/>
            <a:r>
              <a:rPr lang="ru-RU" sz="1400" dirty="0" smtClean="0"/>
              <a:t>С. Сарыг-Сеп</a:t>
            </a:r>
            <a:endParaRPr lang="ru-RU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6655768" y="431114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СОШ №10 для детей ОВЗ г. Кызыла</a:t>
            </a:r>
            <a:endParaRPr lang="ru-RU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395536" y="5074775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МБОУ СОШ №12 </a:t>
            </a:r>
          </a:p>
          <a:p>
            <a:pPr algn="ctr"/>
            <a:r>
              <a:rPr lang="ru-RU" sz="1400" dirty="0" smtClean="0"/>
              <a:t>г. Кызыла</a:t>
            </a:r>
            <a:endParaRPr lang="ru-RU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2482280" y="506371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ГИМНАЗИЯ №5 </a:t>
            </a:r>
          </a:p>
          <a:p>
            <a:pPr algn="ctr"/>
            <a:r>
              <a:rPr lang="ru-RU" sz="1400" dirty="0" smtClean="0"/>
              <a:t>г. Кызыла</a:t>
            </a:r>
            <a:endParaRPr lang="ru-RU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4569024" y="506371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ГИМНАЗИЯ №5 </a:t>
            </a:r>
          </a:p>
          <a:p>
            <a:pPr algn="ctr"/>
            <a:r>
              <a:rPr lang="ru-RU" sz="1400" dirty="0" smtClean="0"/>
              <a:t>г. Кызыла</a:t>
            </a:r>
            <a:endParaRPr lang="ru-RU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6655768" y="506371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МАДОУ ДС №9 </a:t>
            </a:r>
          </a:p>
          <a:p>
            <a:pPr algn="ctr"/>
            <a:r>
              <a:rPr lang="ru-RU" sz="1400" dirty="0" smtClean="0"/>
              <a:t>г. Кызыла</a:t>
            </a:r>
            <a:endParaRPr lang="ru-RU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2482280" y="271122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ЛИЦЕЙ №15 </a:t>
            </a:r>
          </a:p>
          <a:p>
            <a:pPr algn="ctr"/>
            <a:r>
              <a:rPr lang="ru-RU" sz="1400" dirty="0" smtClean="0"/>
              <a:t>г. Кызыла</a:t>
            </a:r>
            <a:endParaRPr lang="ru-RU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4569024" y="271122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ГИМНАЗИЯ №9 </a:t>
            </a:r>
          </a:p>
          <a:p>
            <a:pPr algn="ctr"/>
            <a:r>
              <a:rPr lang="ru-RU" sz="1400" dirty="0" smtClean="0"/>
              <a:t>г. Кызыла</a:t>
            </a:r>
            <a:endParaRPr lang="ru-RU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6655768" y="271122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ГИМНАЗИЯ №5 </a:t>
            </a:r>
          </a:p>
          <a:p>
            <a:pPr algn="ctr"/>
            <a:r>
              <a:rPr lang="ru-RU" sz="1400" dirty="0" smtClean="0"/>
              <a:t>г. Кызыла</a:t>
            </a:r>
            <a:endParaRPr lang="ru-RU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467544" y="588134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МБОУ СОШ №2 </a:t>
            </a:r>
          </a:p>
          <a:p>
            <a:pPr algn="ctr"/>
            <a:r>
              <a:rPr lang="ru-RU" sz="1400" dirty="0" smtClean="0"/>
              <a:t>г. Кызыла</a:t>
            </a:r>
            <a:endParaRPr lang="ru-RU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2554288" y="587028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ГИМНАЗИЯ №5 </a:t>
            </a:r>
          </a:p>
          <a:p>
            <a:pPr algn="ctr"/>
            <a:r>
              <a:rPr lang="ru-RU" sz="1400" dirty="0" smtClean="0"/>
              <a:t>г. Кызыла</a:t>
            </a:r>
            <a:endParaRPr lang="ru-RU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4641032" y="587028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МБОУ СОШ №12</a:t>
            </a:r>
          </a:p>
          <a:p>
            <a:pPr algn="ctr"/>
            <a:r>
              <a:rPr lang="ru-RU" sz="1400" dirty="0" smtClean="0"/>
              <a:t>г. Кызыла</a:t>
            </a:r>
            <a:endParaRPr lang="ru-RU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6727776" y="587028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МАДОУ ДС №15 </a:t>
            </a:r>
          </a:p>
          <a:p>
            <a:pPr algn="ctr"/>
            <a:r>
              <a:rPr lang="ru-RU" sz="1400" dirty="0" smtClean="0"/>
              <a:t>г. Кызыла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535317"/>
            <a:ext cx="1440160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577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014351" y="783772"/>
          <a:ext cx="6785264" cy="497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3519" y="1"/>
            <a:ext cx="1830284" cy="2207632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72"/>
            <a:ext cx="2987824" cy="270286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886700" cy="2117651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СПАСИБО ЗА ВНИМАНИЕ!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331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3448</TotalTime>
  <Words>505</Words>
  <Application>Microsoft Office PowerPoint</Application>
  <PresentationFormat>Экран (4:3)</PresentationFormat>
  <Paragraphs>161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Министерство образования и науки Республики Тыва ГАОУ ДПО «Тувинский институт развития образования и повышения квалификации»</vt:lpstr>
      <vt:lpstr>«Успешный выпускник»</vt:lpstr>
      <vt:lpstr>   Приоритетный проект «Успешный выпускник» Улучшение качества образования в Республике Тыва </vt:lpstr>
      <vt:lpstr>Слайд 4</vt:lpstr>
      <vt:lpstr>РЕАЛИЗАЦИЯ ПРОЕКТА «Успешный ученик»</vt:lpstr>
      <vt:lpstr>Слайд 6</vt:lpstr>
      <vt:lpstr>Слайд 7</vt:lpstr>
      <vt:lpstr>Слайд 8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Белекмаа</cp:lastModifiedBy>
  <cp:revision>535</cp:revision>
  <cp:lastPrinted>2017-11-04T10:46:55Z</cp:lastPrinted>
  <dcterms:created xsi:type="dcterms:W3CDTF">2016-06-10T09:48:00Z</dcterms:created>
  <dcterms:modified xsi:type="dcterms:W3CDTF">2022-12-02T01:51:42Z</dcterms:modified>
</cp:coreProperties>
</file>