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16" r:id="rId3"/>
    <p:sldId id="317" r:id="rId4"/>
    <p:sldId id="323" r:id="rId5"/>
    <p:sldId id="319" r:id="rId6"/>
    <p:sldId id="322" r:id="rId7"/>
    <p:sldId id="328" r:id="rId8"/>
    <p:sldId id="329" r:id="rId9"/>
    <p:sldId id="330" r:id="rId10"/>
    <p:sldId id="334" r:id="rId11"/>
    <p:sldId id="335" r:id="rId12"/>
    <p:sldId id="378" r:id="rId13"/>
    <p:sldId id="368" r:id="rId14"/>
    <p:sldId id="370" r:id="rId15"/>
    <p:sldId id="373" r:id="rId16"/>
    <p:sldId id="372" r:id="rId17"/>
    <p:sldId id="376" r:id="rId18"/>
    <p:sldId id="375" r:id="rId19"/>
    <p:sldId id="340" r:id="rId20"/>
    <p:sldId id="341" r:id="rId21"/>
    <p:sldId id="342" r:id="rId22"/>
    <p:sldId id="336" r:id="rId23"/>
    <p:sldId id="339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E31D7-D98A-4074-9BC3-56077E077B33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10584-3CA2-4623-9D43-94D8AC98B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5330-B6AC-4D9E-9369-EB58E4E0821A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45332-C9F7-430F-8AC8-BD54F83D36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5330-B6AC-4D9E-9369-EB58E4E0821A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5332-C9F7-430F-8AC8-BD54F83D3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5330-B6AC-4D9E-9369-EB58E4E0821A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5332-C9F7-430F-8AC8-BD54F83D3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085330-B6AC-4D9E-9369-EB58E4E0821A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1645332-C9F7-430F-8AC8-BD54F83D36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5330-B6AC-4D9E-9369-EB58E4E0821A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5332-C9F7-430F-8AC8-BD54F83D36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5330-B6AC-4D9E-9369-EB58E4E0821A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5332-C9F7-430F-8AC8-BD54F83D36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5332-C9F7-430F-8AC8-BD54F83D36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5330-B6AC-4D9E-9369-EB58E4E0821A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5330-B6AC-4D9E-9369-EB58E4E0821A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5332-C9F7-430F-8AC8-BD54F83D36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5330-B6AC-4D9E-9369-EB58E4E0821A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5332-C9F7-430F-8AC8-BD54F83D3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085330-B6AC-4D9E-9369-EB58E4E0821A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645332-C9F7-430F-8AC8-BD54F83D36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5330-B6AC-4D9E-9369-EB58E4E0821A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45332-C9F7-430F-8AC8-BD54F83D36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085330-B6AC-4D9E-9369-EB58E4E0821A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1645332-C9F7-430F-8AC8-BD54F83D36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286256"/>
            <a:ext cx="8305800" cy="1214438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314590"/>
          </a:xfrm>
        </p:spPr>
        <p:txBody>
          <a:bodyPr>
            <a:normAutofit/>
          </a:bodyPr>
          <a:lstStyle/>
          <a:p>
            <a:r>
              <a:rPr lang="ru-RU" sz="3200" cap="all" dirty="0">
                <a:solidFill>
                  <a:srgbClr val="C00000"/>
                </a:solidFill>
              </a:rPr>
              <a:t>История </a:t>
            </a:r>
            <a:r>
              <a:rPr lang="ru-RU" sz="3200" cap="all" dirty="0" smtClean="0">
                <a:solidFill>
                  <a:srgbClr val="C00000"/>
                </a:solidFill>
              </a:rPr>
              <a:t> развития профессионального образования  в  России и  республике  Тыва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286256"/>
            <a:ext cx="8305800" cy="1214438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5976663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rgbClr val="7030A0"/>
                </a:solidFill>
              </a:rPr>
              <a:t>     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период Великой Отечественной войны Государственные Трудовые Резервы сыграли важную роль в обеспечении обороны, экономики страны квалифицированными рабочими кадрами. За четыре военных  года училища и школы передали в народное хозяйство страны 2,5 млн. молодых рабочих – это столько, сколько получала страна из училищ и школ ФЗО за 20 мирных лет. 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      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20-годы ХХ века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республике действовали:  -  курсы по изучению монгольского и русского языков, технические кружки, профессиональные школы, учебно-курсовые комбинаты, сельская сельскохозяйственная школа (1929 г.); Педагогический техникум (1934 г.), Ремесленное училище (1942 г.), Фельдшерско-акушерская школа (1945 г.), Тувинская торгово-кооперативная школа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Тувпотребсоюза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(1946 г.),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Кызылский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учительский институт (1952 г.), Училища механизации сельского хозяйства (1952 г. в г. Кызыле; 1954 гг. – в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Кызыл-Мажаалык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Кызылское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музыкальное училище (1959 г.), профильные техникумы и дневные и вечерне-сменные профессионально-технические училища.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Становление и развитие профессионального образования в Республике Тыва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>
            <a:normAutofit fontScale="85000" lnSpcReduction="20000"/>
          </a:bodyPr>
          <a:lstStyle/>
          <a:p>
            <a:pPr algn="just"/>
            <a:endParaRPr lang="ru-RU" b="1" dirty="0" smtClean="0"/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В 40-х годах ХХ века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Туве открыты 5  учреждений: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Ремесленное училище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(1942 г.) на 180 мест, которое  просуществовало до 1952 г. Обучение проводилось по следующим профессиям: слесарь, столяр, кузнец, каменщик-печник, штукатур, станочник;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Фельдшерско-акушерская школа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(1945 г.), сейчас это Республиканский медицинский колледж;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Тувинская торгово-кооперативная школа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Тувпотребсоюза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(1945 г.), в настоящее время это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Кызылский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техникум экономики и права потребительской кооперации;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Педагогическое училище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(1945 г.);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Тувинский сельскохозяйственный техникум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(1946 г.).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Центром подготовки механизаторских кадров для сельского хозяйства являлись госхозы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(«Элегест», «25 лет РККА»,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Уюк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Барлык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»). В 1944 г. в госхозах и опытной станции насчитывалось 457 рабочих, в т.ч. 392 тувинца. В госхозах под руководством опытных советских механизаторов были подготовлены трактористы и механики.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C:\Documents and Settings\Zam_Dir\Мои документы\сканер старые фото\Изображение 032.jpg"/>
          <p:cNvPicPr>
            <a:picLocks noChangeAspect="1" noChangeArrowheads="1"/>
          </p:cNvPicPr>
          <p:nvPr/>
        </p:nvPicPr>
        <p:blipFill>
          <a:blip r:embed="rId2" cstate="print"/>
          <a:srcRect l="23972" t="29073" r="29468" b="34019"/>
          <a:stretch>
            <a:fillRect/>
          </a:stretch>
        </p:blipFill>
        <p:spPr bwMode="auto">
          <a:xfrm>
            <a:off x="1296408" y="620576"/>
            <a:ext cx="6482027" cy="475726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79769" y="5427907"/>
            <a:ext cx="6601262" cy="1077204"/>
          </a:xfrm>
          <a:prstGeom prst="rect">
            <a:avLst/>
          </a:prstGeom>
          <a:noFill/>
        </p:spPr>
        <p:txBody>
          <a:bodyPr wrap="none" lIns="91424" tIns="45713" rIns="91424" bIns="45713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Тувинская школа механизации. </a:t>
            </a:r>
          </a:p>
          <a:p>
            <a:pPr algn="ctr">
              <a:defRPr/>
            </a:pPr>
            <a:r>
              <a:rPr lang="ru-RU" sz="3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Ул. Сельская (Рихарда Зорге). 1952г.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C:\Documents and Settings\Zam_Dir\Мои документы\сканер старые фото\Изображение 031.jpg"/>
          <p:cNvPicPr>
            <a:picLocks noChangeAspect="1" noChangeArrowheads="1"/>
          </p:cNvPicPr>
          <p:nvPr/>
        </p:nvPicPr>
        <p:blipFill>
          <a:blip r:embed="rId2" cstate="print"/>
          <a:srcRect l="16417" t="6609" r="18893" b="29051"/>
          <a:stretch>
            <a:fillRect/>
          </a:stretch>
        </p:blipFill>
        <p:spPr bwMode="auto">
          <a:xfrm>
            <a:off x="323528" y="332656"/>
            <a:ext cx="8352928" cy="54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2280" y="5803916"/>
            <a:ext cx="6768752" cy="64631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lIns="91424" tIns="45713" rIns="91424" bIns="45713">
            <a:spAutoFit/>
          </a:bodyPr>
          <a:lstStyle/>
          <a:p>
            <a:pPr algn="ctr">
              <a:defRPr/>
            </a:pPr>
            <a:r>
              <a:rPr lang="ru-RU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Лакпа</a:t>
            </a:r>
            <a:r>
              <a:rPr lang="ru-RU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Кежегеевич</a:t>
            </a:r>
            <a:r>
              <a:rPr lang="ru-RU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Оюн</a:t>
            </a:r>
            <a:r>
              <a:rPr lang="ru-RU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– преподаватель – переводчик</a:t>
            </a:r>
          </a:p>
          <a:p>
            <a:pPr algn="ctr">
              <a:defRPr/>
            </a:pPr>
            <a:r>
              <a:rPr lang="ru-RU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с учащимися. 1958г.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733" y="723901"/>
            <a:ext cx="6832600" cy="4595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87385" y="5596933"/>
            <a:ext cx="6480720" cy="70788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Производственное обучение  «Тракторы». Начало посевной 1970г.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C:\Documents and Settings\Zam_Dir\Рабочий стол\юбилей\история ПУфотки\CCF06112012_00004.jpg"/>
          <p:cNvPicPr>
            <a:picLocks noChangeAspect="1" noChangeArrowheads="1"/>
          </p:cNvPicPr>
          <p:nvPr/>
        </p:nvPicPr>
        <p:blipFill>
          <a:blip r:embed="rId2" cstate="print"/>
          <a:srcRect t="34254" b="31337"/>
          <a:stretch>
            <a:fillRect/>
          </a:stretch>
        </p:blipFill>
        <p:spPr bwMode="auto">
          <a:xfrm>
            <a:off x="683685" y="765572"/>
            <a:ext cx="7933267" cy="4695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10797" y="5662335"/>
            <a:ext cx="6561603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Весна 1964г. Учебно-производственный полигон.</a:t>
            </a:r>
          </a:p>
        </p:txBody>
      </p:sp>
      <p:pic>
        <p:nvPicPr>
          <p:cNvPr id="4" name="Рисунок 3" descr="C:\Documents and Settings\Zam_Dir\Рабочий стол\юбилей\история ПУфотки\CCF06112012_00004.jpg"/>
          <p:cNvPicPr>
            <a:picLocks noChangeAspect="1" noChangeArrowheads="1"/>
          </p:cNvPicPr>
          <p:nvPr/>
        </p:nvPicPr>
        <p:blipFill>
          <a:blip r:embed="rId2" cstate="print"/>
          <a:srcRect t="34254" b="31337"/>
          <a:stretch>
            <a:fillRect/>
          </a:stretch>
        </p:blipFill>
        <p:spPr bwMode="auto">
          <a:xfrm>
            <a:off x="683568" y="764704"/>
            <a:ext cx="7933267" cy="4695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Zam_Dir\Рабочий стол\юбилей\история ПУфотки\CCF06112012_00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17" t="1091" r="7848" b="64000"/>
          <a:stretch/>
        </p:blipFill>
        <p:spPr bwMode="auto">
          <a:xfrm>
            <a:off x="566281" y="620690"/>
            <a:ext cx="7822144" cy="4610481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5" y="5523457"/>
            <a:ext cx="6624736" cy="76942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91424" tIns="45713" rIns="91424" bIns="45713">
            <a:sp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Лабораторно-практическое занятие по предмету «Комбайны»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070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Zam_Dir\Рабочий стол\юбилей\история ПУфотки\CCF06112012_0000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27" t="71363" r="11587"/>
          <a:stretch/>
        </p:blipFill>
        <p:spPr bwMode="auto">
          <a:xfrm>
            <a:off x="695326" y="620690"/>
            <a:ext cx="7753351" cy="50770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6004634"/>
            <a:ext cx="5011404" cy="3693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lIns="91424" tIns="45713" rIns="91424" bIns="45713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Машинно-тракторная мастерская (МТМ) ССПТУ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325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В 50-е годы ХХ века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созданы 4 учреждения: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Кызылский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учительский институт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(1952 г.);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Тувинское училище механизации сельского хозяйства №10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(1952 г.), далее это ПУ-1 г. Кызыла;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Тувинское училище механизации сельского хозяйства №11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Кызыл-Мажаалык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(1954 г.), в 1955 г. переведено в с. Балгазын, далее это ПУ-2;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Кызылское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музыкальное училище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(1959 г.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60-е годы ХХ века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открыты 4 учреждения: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Кызылский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политехнический техникум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(1963 г.), сейчас это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Кызылский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транспортный техникум;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ГПТУ № 35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г. Кызыле (1964 г.), далее это ПУ-4, Тувинский строительный техникум;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ГПТУ № 41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г. Ак-Довурак (1966 г.), далее это ПУ-3,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Ак-Довуракский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горный техникум;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Учебно-курсовой комбинат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Минторга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(1969 г.).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Профессиональное  образование  в  эпоху  Петра 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59936" cy="535785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Более 300 лет тому назад Петр І решил построить фактически новое экономически развитое государство - с новыми заводами и налаженными торговыми отношениями с европейскими государствами. Он верил, Россия имеет огромный потенциал, как людских, так и природных ресурсов. </a:t>
            </a:r>
          </a:p>
          <a:p>
            <a:pPr algn="just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Экономический подъем Российской державы Петр видел, прежде всего, в развитии промышленности. Он был уверен, что:  1) русские мастера могут изготавливать все необходимое для полноценного развития российской державы. </a:t>
            </a:r>
          </a:p>
          <a:p>
            <a:pPr algn="just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2) и в том что нужно активно налаживать торговые отношения с западными государствами, но таким образом, чтобы как можно больше товаров экспортировать, и как можно меньше импортировать. </a:t>
            </a:r>
          </a:p>
          <a:p>
            <a:endParaRPr lang="ru-RU" sz="2000" dirty="0"/>
          </a:p>
        </p:txBody>
      </p:sp>
      <p:pic>
        <p:nvPicPr>
          <p:cNvPr id="7" name="Содержимое 6" descr="загруженно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43570" y="1500174"/>
            <a:ext cx="2928958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В 70-е годы ХХ века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открыты 2 учреждения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ПТУ-5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УИН МВД на базе ИТК-1 (1975 г.) для обучения осужденных (сейчас это Профессиональное образовательное учреждение №304 при УФСИН России по РТ)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ГПТУ-6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Чадана (1975 г.) для подготовки квалифицированных рабочих кадров строительной отрасли.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80-е годы ХХ века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открыты 5 учреждений начального профессионального образования: 2 вечерне-сменных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профессинально-технических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училища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ВСПТУ-9 с. Хову-Аксы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1981 г.) для подготовки рабочих кадров для комбината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Туваасбест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ВСПТУ-10 в с. Элегест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(1981 г.) - для кирпичного завода в пос. Элегест,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СПТУ №7 в с.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Ак-Туруг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(1981 г.) в целях подготовки рабочих кадров для строительной отрасли,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Техническое училище №8 в г.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Шагонар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(1981 г.) для подготовки квалифицированных рабочих кадров строительной отрасли,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Техническое училище № 11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г. Кызыле для подготовки рабочих кадров для Машиностроительного завода.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90-е годы ХХ века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открыты еще 6 учреждений  профессионального образования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Ак-Довуракское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муниципальное педагогическое училище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(1990 г.), дневное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ПТУ-10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г. Кызыле (1992 г.),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ПТУ №7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с. Сарыг-Сеп (1992 г.) на базе филиала ПУ-2 для подготовки  кадров сельскохозяйственного профиля,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Тывинский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государственный университет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(1995 г.),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ПТУ №12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с. Тоора-Хем (1996 г.),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Профессиональное училище № 13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с. Тээли (1998 г.) для подготовки  кадров декоративно-прикладного творчества.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1980-2000 годах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была развита деятельность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филиалов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профессионально-технических училищ  в различных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сумонах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кожуунах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Республики Тыва – в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Межегей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Ий,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Кызыл-Даг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Кара-Холь,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Хайыракан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Бажын-Алаак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Адыр-Кежик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Аржаан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Сарыг-Сеп и др., которые также внесли  свой вклад в подготовку квалифицированных рабочих кадров для республики.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/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числа ранее открытых учреждений профессионального образования республики в результате реорганизационных мероприятий и оптимизации сети образовательных учреждений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были закрыты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 1989 г. - СПТУ №7 в с.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Ак-Туруг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1992 г. – Вечерне-сменное ПТУ-10, Вечерне-сменное ПТУ-9 с. Хову-Аксы (1998 г.).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За весь исторический путь развития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образовательными учреждениями профессионального образования республики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выпущено более 203 тыс. человек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разным направлениям подготовки, формам, и срокам обучения, в том числе учреждениями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начального профессионального образования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около 118 тыс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квалифицированных рабочих кадров, учреждениями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среднего профессионального образования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около 63 тыс.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специалистов среднего звена,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Кызылским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государственным педагогическим институтом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1961 г. по 1995 годы 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9849 чел., Тувинским государственным университетом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1996 года 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12891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чел. Наибольшие объемы подготовки кадров в учреждениях НПО и СПО республики отмечаются в 80-х и 2000-х годах от 15 до 31% за десятилетие, т.е. в период активного открытия новых образовательных организаций и активного социально-экономического развития республики.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/>
          <a:lstStyle/>
          <a:p>
            <a:pPr algn="just"/>
            <a:endParaRPr lang="ru-RU" dirty="0" smtClean="0"/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До 1974 г.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ПТУ-1,2,3,4 находились в ведении Красноярского краевого Управления профессионально-технического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В 1974 г. было создано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Тувинское Управление профессионально-технического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которое в  1987 г.   реорганизовано в Государственный  комитет Тувинской АССР по профессионально-техническому образованию.   Руководителями в данных органах управления были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Чичинин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Николай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Ипатович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Сарбаа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Яков Васильевич.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597936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1988 года полномочия по управлению профессионально-техническим образованием было передано Министерству образования Республики Тыва, в структуре которого действовали следующие управленческие структуры: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Учебно-производственное объединение профессионально-технического образования 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(1992-1994 г.);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начального профессионального образования РТ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(1994-2005 г.),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Агентство по начальному профессиональному образованию РТ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(2005-2007 гг.),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Управление по профессиональному образованию и подготовке кадров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(2007-2012 г.).       Руководителями данных структур в разные годы были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Содунам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Манзыла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Салчакович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Ооржак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Николай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Энчек-Кулаковия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Хурума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Юрий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Кыс-оолович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Ооржак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Анна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Салчаковна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Шмелева Наталья Викторовна.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59793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just"/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Также, в Республике Тыва действовали органы управления в сфере кадровой политики, науки, учебных заведений среднего и высшего профессионального образования: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Государственный комитет Республики Тыва по делам науки и учебных заведений, Министерство кадровой политики, науки и  учебных заведений, а также Агентство кадровой политики, науки и  учебных заведений при Министерстве образования и науки Республики Тыва.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Большой вклад в деятельность данных управленческих органов внесла 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Ондар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Лидия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Шуртуевна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457200" y="115888"/>
            <a:ext cx="8229600" cy="6553200"/>
          </a:xfrm>
        </p:spPr>
        <p:txBody>
          <a:bodyPr>
            <a:normAutofit fontScale="6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Для координации деятельности учреждений профессионального образования Республики Тыва в разные периоды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действовали различные структуры: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-Тувинский республиканский Совет ВДСО «Трудовые резервы»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(1974-2000),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Учебно-методический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(Научно-методический)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начальному профессиональному образованию Республики Тыва (1975-2008 гг.),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 техники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учащихся профессионально-технических учебных заведений (1986-2001 гг.),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Учебно-технический центр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начальному профессиональному образованию Республики Тыва (2001-2007 гг.),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Ансамбль песни и пляски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учащихся профессионально-технических училищ (1975-2000 гг.),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Музыкально-экспериментальная лаборатория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(1989-2004 гг.),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Тувинское региональное отделение ФСО «Юность России»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 2000 г.),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 прогнозирования и мониторинга рынка труда, трудоустройства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выпускников УЗ ПО Минобразования РТ (2007-2011 гг.),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довузовского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образования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(2010 .),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 содействия трудоустройству выпускников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профессионального образования (2011-2013 гг.),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Научно-методический центр  развития воспитания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(2011-2013 гг.),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 независимой оценки качества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профессионального образования Института оценки качества образования (2012-2013 гг.).      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    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Наибольший вклад  внесли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Кызылского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учительского института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Кызылского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педагогического института -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Селеменев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Александр Алексеевич,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Кунаа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Александр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Чайбарович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Алдын-оол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Хомушку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Саинотович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Алдын-оол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Хомушку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Саинотович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Набатов Александр Владимирович,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 развитие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Тувинского государственного университета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Бузур-оол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Орлан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Базырович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Дубровский Николай Григорьевич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Ондар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Сергей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Октяевич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учреждений среднего профессионального образования: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Кызылского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транспортного техникума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Мишкин Вадим Федорович,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Суменков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Анатолий Петрович; Сенников Юрий Николаевич;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Тувинского сельскохозяйственного техникума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Колесников Дмитрий Анисимович, Павлов Виктор Павлович, Ступина Мария Николаевна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Республиканского медицинского колледжа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Балчий-оол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Джон Кузьмич,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Хертек,Найыр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Дамдыновна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Кызылского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колледжа искусств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Чыргал-оол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Алексей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Боктаевич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Нагорный Виктор Васильевич,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Кызылского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техникума экономики и права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Дажы-Норбу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Лопсанович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Молодцова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Галина Николаевна,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Ондар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Хеймер-оол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Опанович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Тинмей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Дозур-оол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Лайзапович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07087"/>
          </a:xfrm>
        </p:spPr>
        <p:txBody>
          <a:bodyPr>
            <a:normAutofit fontScale="975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учреждений начального профессионального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Шишигин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Кирилл Филимонович, Шубин Николай Иванович, Кустов Иван Константинович, Блинов Владимир Терентьевич,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Сайын-оол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Бурзеевич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Саар-оол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Сундукаевич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Штыров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Виктор Сергеевич,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Крисан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Анна Николаевна, Леонов Николай Максимович,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Кушкаш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Владимир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Колович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Донгак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Чап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Шыырапович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учреждений профессионально-технического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Серебренникова Александра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Маркеловна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Афанаскина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Зоя Михайловна, 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Суртал-оол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Шагдырович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Бедарева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Надына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Яковлевна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др.  	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Структурные изменения сети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учреждений профессионального образования республики были продолжены: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1995 году - на базе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Кызылского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государственного педагогического института Министерства образования Российской Федерации,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Кызылского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педагогического училища Министерства образования Республики Тыва, Красноярского государственного технического университета государственного комитета Российской Федерации по высшему образованию и Красноярского государственного аграрного университета Министерства сельского хозяйства и продовольствия Российской Федерации в республике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Тывинский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государственный университет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59936" cy="566739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Наступила эпоха великих преобразований. Перед Петром стояла грандиозная задача: «прорубить окно в Европу»,  превратить патриархальную Русь в цивилизованное государство, построить новые города, заводы, создать современную армию и сильный флот, расширить торговлю.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59936" cy="58102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«Великий государь указал…быть математических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навигацких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есть мореходных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хитростно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наук учению в личное ведение    боярина Ф.Я.Головина…» говорилось в Указе от 14 января 1701г. Это была первая в России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ремесленная школа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 этого времени профессиональное образование развивалось под эгидой государства. Позже классы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Навигацкой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школы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были переведены ближе к морю, под «Государево око», в Петербург. Теперь их домом стала Российская морская Академия.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2005 году на федеральный уровень в ведение УФСИН России было передано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ПУ-5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сейчас это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№ 304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января 2012 года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ведение Республики Тыва переданы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Кызылский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автомобильно-дорожный техникум и Тувинский сельскохозяйственный техникум.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настоящее время решается вопрос о передаче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Кызылского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транспортного техникума в ведение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Росжелдора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целях подготовки специалистов для строящейся дороги «Кызыл-Курагино».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 сентября 2013 года в соответствии с Федеральным законом «Об образовании в Российской Федерации» № 273-ФЗ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начальное профессиональное образование как самостоятельный уровень упразднен и вошел в среднее профессиональное образование как первая ступень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  подготовке квалифицированных рабочих и служащих.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2013 год стал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модернизационным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начального и среднего профессионального образования республики.   Реорганизованы ПУ-1 и ПУ-11 г. Кызыла путем их слияния и организации нового образовательного учреждения СПО - Тувинского политехнического техникума. На базе ПУ-2 с. Балгазын ПУ-6 г. Чадан и ПУ-8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Шагонар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созданы Тувинский агропромышленный техникум, Тувинский технологический техникум и Тувинский техникум жилищно-коммунального хозяйства и сервиса. Ранее в 2011 году на базе ПУ-3,4,7,10 были созданы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Ак-Довуракский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горный техникум, Тувинский строительный техникум, Тувинский техникум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агротехнологий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Тувинский техникум предпринимательства.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 01.03.2014 г. на территории Республики Тыва действуют 20 учреждений профессионального образования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контингентом обучающихся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14129 чел.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образовательным программам, в т.ч.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Тувинский государственный университет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 5321 чел.  по 11 направлениям и 45 профилям, 61 образовательной программе (подготовка бакалавров - 27, специалистов - 32, магистров - 2);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 учебных заведений СПО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разной ведомственной подчиненности – 8801 чел. по 97 образовательным программам, в т.ч. по программам подготовки специалистов среднего звена – 5307 чел., по программам подготовки квалифицированных рабочих и служащих – 3501 чел.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сравнении с 1970 годом ежегодный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контингент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учреждений СПО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увеличился с 3,5 тыс.  человек почти в два раза.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сравнению с 2007-2008 учебным годом в 2013-2014 учебном году контингент студентов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ТувГУ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увеличился с 5218 чел. до 5321 чел., т.е. на 2%, за счет увеличения объема подготовки по заочной форме обучения. За счет проводимой реорганизации, а также введения Федеральных государственных образовательных стандартов третьего поколения и сокращением срока обучения контингент по программам НПО (подготовки квалифицированных рабочих) снизился с 5113 чел. до 3501 чел., т.е. на 33%, по программам СПО – с 5907 чел. до 5307 чел., т.е на 10,2%. 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сравнению с 2008 годом в 2013 году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увеличились показатели: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общей занятости выпускников - с 66 до 98,2%, трудоустройство выпускников по специальности в первый год после завершения обучения - с 37 до 40,5%, продолживших обучение на последующих уровнях – с 20 до 30,5%, призыв в ряды Вооруженных Сил РФ – с 10 до 16%, находящихся в отпуске по уходу за новорожденными детьми – с 0 до 11,2%; снизились показатели не определившихся с трудоустройством с 32 до 1,8%.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В 2013 году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финансирование на подготовку кадров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учреждениях НПО и СПО из средств республиканского бюджета в сравнении с 2007 годом увеличилось с 227,581 млн. рублей до 466,722 млн. рублей, т.е. более чем в 2 раза.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    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 </a:t>
            </a:r>
          </a:p>
          <a:p>
            <a:pPr algn="just">
              <a:buNone/>
            </a:pPr>
            <a:r>
              <a:rPr lang="ru-RU" b="1" dirty="0" smtClean="0"/>
              <a:t>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Тувинский государственный университет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классическим университетом, ведущим образовательным и научным учреждением в Туве, в котором функционируют 10 факультетов,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Кызылский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педагогический институт, Институт непрерывного образования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Кызылский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педагогический колледж. С 2011 года университет перешел на многоуровневую систему образования. Образовательный процесс стал включать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довузовскую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подготовку, моно- и многоуровневую подготовку специалистов, бакалавров, магистров, послевузовское образование, широкий спектр программ профессиональной переподготовки и повышения квалификации. В университете обучаются 168 аспирантов по 18 специальностям, 15 докторантов по 8 специальностям. </a:t>
            </a:r>
          </a:p>
          <a:p>
            <a:endParaRPr lang="ru-RU" dirty="0"/>
          </a:p>
        </p:txBody>
      </p:sp>
      <p:pic>
        <p:nvPicPr>
          <p:cNvPr id="4" name="Picture 3" descr="C:\Users\user\Desktop\гл.корп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240360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597936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учреждениях профессионального образования республики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2013-2014 учебном году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работают 2603 чел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в том числе: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 ТувГУ-830 чел., из них профессорско-преподавательский состав – 280 чел.(33,7%), в том числе 159 кандидатов наук и 20 докторов наук.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-19-ти учреждениях среднего профессионального образования – 1773 чел., в том числе 9 кандидатов наук и 1 доктор наук, т.е. научный потенциал системы СПО еще невысок.   Уровень  преподавателей СПО, имеющих первую и высшую категорию в 2013-2014 году составил 43,6%, что на 24% ниже в сравнении с 2007-2008 годом, что говорит о снижении их творческой активности.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/>
              <a:t>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 по республике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2013 году достигла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25628,4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руб., что выше показателя 2012 года на 13,6 %. При этом в образовании данный показатель составил 16585,8 руб. с ростом к 2012 году на 15 %.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Размер средней заработной платы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сотрудников за 2013 г. составил 32732,5 руб., или с превышением целевого показателя по «дорожной карте» (29568 рублей) на 11 %.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Плановые показатели средней зарплаты к уровню сложившейся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средней заработной  платы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Республике Тыва за 2013 год достигнуты по преподавателям и мастерам учреждений начального и среднего профессионального образования. Так, заработная плата данной категории работников составила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21308,5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рублей или 83 % при плане 75 %  (с учетом 2-х федеральных учреждений). При этом по государственным учреждениям Республики Тыва  средняя заработная плата преподавателей и мастеров  производственного обучения  составила 19794,3 рублей, т.е. с превышением целевого показателя на 3 %  за счет  привлечения внебюджетных источников по следующим федеральным государственным бюджетным образовательным учреждениям - ФГБОУ СПО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Кызылский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педагогический колледж»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ТувГУ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ФКОУ НПО «Профессиональное училище №304».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Позитивными изменениями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сфере профессионального образования Республики  Тыва за последние несколько лет являются: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все учреждения профессионального образования реализуют федеральные государственные образовательные стандарты  третьего поколения,  мероприятия по развитию инновационной деятельности;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программы развития на 2011-2015 годы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ТувГу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созданы учебно-научный инновационный комплекс,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межлабораторные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центры, институт человека, открыты 5 малых инновационных предприятий, бизнес-инкубатор, технопарк, ботанический сад,  и др. структуры;	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созданы ресурсные центры по подготовке квалифицированных рабочих кадров для строительной отрасли, общественного питания, сферы обслуживания, сельского хозяйства;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заложены основы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непрерывного профессионального образования, государственно-частного партнерства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(например, опыт взаимодействия по подготовке кадров ООО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Лунсин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Ак-Довуракским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горный техникумом и ПУ-12; ООО «Восток»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Кызылским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транспортным техникумом, Тувинским строительным техникумом; ИП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Огай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Тувинским техникумом предпринимательства –построено и действует учебное кафе «Два перца» и др. модели)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государственно-общественного управления профессиональным образованием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(координационные советы, в ОУ созданы Попечительские советы,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ТувГУ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Ассоциация выпускников, и др.);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2013 году на базе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Кызылского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транспортного техникума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 Многофункциональный центр прикладных квалификаций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соответствии с Указом Президента РФ №599 от 7 мая 2012 г., который дает возможность гражданам, имеющим среднее полное общее образование, на протяжении всей жизни получить различные профессиональные квалификации через программы профессионального обучения (подготовка, переподготовка и повышение квалификации), пройти процедуру сертификации.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59936" cy="566739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Наступила эпоха великих преобразований. Перед Петром стояла грандиозная задача: «прорубить окно в Европу»,  превратить патриархальную Русь в цивилизованное государство, построить новые города, заводы, создать современную армию и сильный флот, расширить торговлю.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59936" cy="58102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«Великий государь указал…быть математических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навигацких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есть мореходных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хитростно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наук учению в личное ведение    боярина Ф.Я.Головина…» говорилось в Указе от 14 января 1701г. Это была первая в России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ремесленная школа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 этого времени профессиональное образование развивалось под эгидой государства. Позже классы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Навигацкой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школы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были переведены ближе к морю, под «Государево око», в Петербург. Теперь их домом стала Российская морская Академия.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последние годы также активизирована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инновационная деятельность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образовательных учреждений, в т. ч. исследовательская и проектная деятельность.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В 2010 г. государственную поддержку в объеме 50,6 млн. рублей из федерального бюджета получило ПУ-4 по итогам конкурсного отбора учреждений, внедряющих инновационные программы и проекты, что позволило значительно улучшить его материально-техническую базу и качество подготовки рабочих кадров.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Ежегодно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ТувГУ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выполняются исследования по грантам Российского фонда Фундаментальных исследований, Российского гуманитарного научного фонда,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темплана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РФ, например в 2012 г. их было более 30.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ТувГУ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2012 г. стал членом технологической платформы «Национальная информационная спутниковая система», победителем конкурса по реализации Президентской  программы повышения квалификации инженерных кадров.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2014 году бюджет Республики Тыва получит поддержку в объеме 9,4420 млн. руб. из федерального бюджета на реализацию мероприятий в рамках ФЦПРО  на подготовку кадров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Кызылском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транспортном техникуме по приоритетному направлению «Дорожное строительство».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100 лучших учреждений начального и среднего профессионального образования России за последние годы  вошли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Кызылский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транспортный техникум, ПУ-4,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Кызылский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колледж искусств,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Ак-Довуракский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горный техникум, Республиканский медицинский колледж,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Кызылский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педагогический колледж.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Педагогические работники и обучающиеся профессионального образования республики за активное участие в различных мероприятиях российского и международного уровней ежегодно получают различные награды. Например, 2 педагогических работника Тувинского техникума предпринимательства в 2013 году получили золотые медали и 2 чел. -  дипломы 1 степени во Всероссийском конкурсе «Элита России» за лучшие разработки цикла учебных занятий в соответствии с требованиями ФГОС третьего поколения.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72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err="1" smtClean="0"/>
              <a:t>Ширшин</a:t>
            </a:r>
            <a:r>
              <a:rPr lang="ru-RU" dirty="0" smtClean="0"/>
              <a:t> Григорий </a:t>
            </a:r>
            <a:r>
              <a:rPr lang="ru-RU" dirty="0" err="1" smtClean="0"/>
              <a:t>Чоодуевич</a:t>
            </a:r>
            <a:r>
              <a:rPr lang="ru-RU" dirty="0" smtClean="0"/>
              <a:t> – кандидат исторических наук, бывший первый секретарь Тувинского обкома партии, </a:t>
            </a:r>
            <a:r>
              <a:rPr lang="ru-RU" dirty="0" err="1" smtClean="0"/>
              <a:t>Дамба-Хуурак</a:t>
            </a:r>
            <a:r>
              <a:rPr lang="ru-RU" dirty="0" smtClean="0"/>
              <a:t> Партизан </a:t>
            </a:r>
            <a:r>
              <a:rPr lang="ru-RU" dirty="0" err="1" smtClean="0"/>
              <a:t>Тулушович</a:t>
            </a:r>
            <a:r>
              <a:rPr lang="ru-RU" dirty="0" smtClean="0"/>
              <a:t> - педагог, партийный и государственный деятель РТ; </a:t>
            </a:r>
            <a:r>
              <a:rPr lang="ru-RU" b="1" dirty="0" err="1" smtClean="0"/>
              <a:t>Будук-оол</a:t>
            </a:r>
            <a:r>
              <a:rPr lang="ru-RU" b="1" dirty="0" smtClean="0"/>
              <a:t> </a:t>
            </a:r>
            <a:r>
              <a:rPr lang="ru-RU" b="1" dirty="0" err="1" smtClean="0"/>
              <a:t>Кара-Сал</a:t>
            </a:r>
            <a:r>
              <a:rPr lang="ru-RU" b="1" dirty="0" smtClean="0"/>
              <a:t> </a:t>
            </a:r>
            <a:r>
              <a:rPr lang="ru-RU" b="1" dirty="0" err="1" smtClean="0"/>
              <a:t>Дамбаланович</a:t>
            </a:r>
            <a:r>
              <a:rPr lang="ru-RU" b="1" dirty="0" smtClean="0"/>
              <a:t> - учитель родного языка и литературы, директор школы, партийный и общественный деятель;</a:t>
            </a:r>
            <a:r>
              <a:rPr lang="ru-RU" dirty="0" smtClean="0"/>
              <a:t> </a:t>
            </a:r>
            <a:r>
              <a:rPr lang="ru-RU" dirty="0" err="1" smtClean="0"/>
              <a:t>Ондар</a:t>
            </a:r>
            <a:r>
              <a:rPr lang="ru-RU" dirty="0" smtClean="0"/>
              <a:t> </a:t>
            </a:r>
            <a:r>
              <a:rPr lang="ru-RU" dirty="0" err="1" smtClean="0"/>
              <a:t>Уран-Кыс</a:t>
            </a:r>
            <a:r>
              <a:rPr lang="ru-RU" dirty="0" smtClean="0"/>
              <a:t> Сергеевна - министр по делам молодежи и спорта Республики Тыва, </a:t>
            </a:r>
            <a:r>
              <a:rPr lang="ru-RU" dirty="0" err="1" smtClean="0"/>
              <a:t>Ооржак</a:t>
            </a:r>
            <a:r>
              <a:rPr lang="ru-RU" dirty="0" smtClean="0"/>
              <a:t> </a:t>
            </a:r>
            <a:r>
              <a:rPr lang="ru-RU" dirty="0" err="1" smtClean="0"/>
              <a:t>Мерген</a:t>
            </a:r>
            <a:r>
              <a:rPr lang="ru-RU" dirty="0" smtClean="0"/>
              <a:t> </a:t>
            </a:r>
            <a:r>
              <a:rPr lang="ru-RU" dirty="0" err="1" smtClean="0"/>
              <a:t>Дадар-оолович</a:t>
            </a:r>
            <a:r>
              <a:rPr lang="ru-RU" dirty="0" smtClean="0"/>
              <a:t> - министр труда и социальной политики Республики Тыва, </a:t>
            </a:r>
            <a:r>
              <a:rPr lang="ru-RU" dirty="0" err="1" smtClean="0"/>
              <a:t>Брокерт</a:t>
            </a:r>
            <a:r>
              <a:rPr lang="ru-RU" dirty="0" smtClean="0"/>
              <a:t> Александр Владимирович - директор Енисейской промышленной компании, бывший первый заместитель председателя правительства Тувы, </a:t>
            </a:r>
            <a:r>
              <a:rPr lang="ru-RU" dirty="0" err="1" smtClean="0"/>
              <a:t>Кудажы</a:t>
            </a:r>
            <a:r>
              <a:rPr lang="ru-RU" dirty="0" smtClean="0"/>
              <a:t> </a:t>
            </a:r>
            <a:r>
              <a:rPr lang="ru-RU" dirty="0" err="1" smtClean="0"/>
              <a:t>Кызыл-Эник</a:t>
            </a:r>
            <a:r>
              <a:rPr lang="ru-RU" dirty="0" smtClean="0"/>
              <a:t> </a:t>
            </a:r>
            <a:r>
              <a:rPr lang="ru-RU" dirty="0" err="1" smtClean="0"/>
              <a:t>Кыргысович</a:t>
            </a:r>
            <a:r>
              <a:rPr lang="ru-RU" dirty="0" smtClean="0"/>
              <a:t> - народный писатель Республики Тува, автор романа «</a:t>
            </a:r>
            <a:r>
              <a:rPr lang="ru-RU" dirty="0" err="1" smtClean="0"/>
              <a:t>Улуг-Хем</a:t>
            </a:r>
            <a:r>
              <a:rPr lang="ru-RU" dirty="0" smtClean="0"/>
              <a:t> неугомонный» и других произведений; </a:t>
            </a:r>
            <a:r>
              <a:rPr lang="ru-RU" dirty="0" err="1" smtClean="0"/>
              <a:t>Баазан-оол</a:t>
            </a:r>
            <a:r>
              <a:rPr lang="ru-RU" dirty="0" smtClean="0"/>
              <a:t> </a:t>
            </a:r>
            <a:r>
              <a:rPr lang="ru-RU" dirty="0" err="1" smtClean="0"/>
              <a:t>Кан-оол</a:t>
            </a:r>
            <a:r>
              <a:rPr lang="ru-RU" dirty="0" smtClean="0"/>
              <a:t> </a:t>
            </a:r>
            <a:r>
              <a:rPr lang="ru-RU" dirty="0" err="1" smtClean="0"/>
              <a:t>Далай-оолович</a:t>
            </a:r>
            <a:r>
              <a:rPr lang="ru-RU" dirty="0" smtClean="0"/>
              <a:t> – композитор; 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Знаменитые выпускники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 smtClean="0"/>
              <a:t>Монгуш</a:t>
            </a:r>
            <a:r>
              <a:rPr lang="ru-RU" dirty="0" smtClean="0"/>
              <a:t> </a:t>
            </a:r>
            <a:r>
              <a:rPr lang="ru-RU" dirty="0" err="1" smtClean="0"/>
              <a:t>Эргеп</a:t>
            </a:r>
            <a:r>
              <a:rPr lang="ru-RU" dirty="0" smtClean="0"/>
              <a:t> </a:t>
            </a:r>
            <a:r>
              <a:rPr lang="ru-RU" dirty="0" err="1" smtClean="0"/>
              <a:t>Санчатович</a:t>
            </a:r>
            <a:r>
              <a:rPr lang="ru-RU" dirty="0" smtClean="0"/>
              <a:t>, </a:t>
            </a:r>
            <a:r>
              <a:rPr lang="ru-RU" dirty="0" err="1" smtClean="0"/>
              <a:t>Салчак</a:t>
            </a:r>
            <a:r>
              <a:rPr lang="ru-RU" dirty="0" smtClean="0"/>
              <a:t> </a:t>
            </a:r>
            <a:r>
              <a:rPr lang="ru-RU" dirty="0" err="1" smtClean="0"/>
              <a:t>Молдурга</a:t>
            </a:r>
            <a:r>
              <a:rPr lang="ru-RU" dirty="0" smtClean="0"/>
              <a:t> </a:t>
            </a:r>
            <a:r>
              <a:rPr lang="ru-RU" dirty="0" err="1" smtClean="0"/>
              <a:t>Бурушкекович</a:t>
            </a:r>
            <a:r>
              <a:rPr lang="ru-RU" dirty="0" smtClean="0"/>
              <a:t>, </a:t>
            </a:r>
            <a:r>
              <a:rPr lang="ru-RU" dirty="0" err="1" smtClean="0"/>
              <a:t>Сурун-оол</a:t>
            </a:r>
            <a:r>
              <a:rPr lang="ru-RU" dirty="0" smtClean="0"/>
              <a:t> Салим </a:t>
            </a:r>
            <a:r>
              <a:rPr lang="ru-RU" dirty="0" err="1" smtClean="0"/>
              <a:t>Сазыгович</a:t>
            </a:r>
            <a:r>
              <a:rPr lang="ru-RU" dirty="0" smtClean="0"/>
              <a:t>, </a:t>
            </a:r>
            <a:r>
              <a:rPr lang="ru-RU" dirty="0" err="1" smtClean="0"/>
              <a:t>Сувакпит</a:t>
            </a:r>
            <a:r>
              <a:rPr lang="ru-RU" dirty="0" smtClean="0"/>
              <a:t> Олег </a:t>
            </a:r>
            <a:r>
              <a:rPr lang="ru-RU" dirty="0" err="1" smtClean="0"/>
              <a:t>Карламович</a:t>
            </a:r>
            <a:r>
              <a:rPr lang="ru-RU" dirty="0" smtClean="0"/>
              <a:t> - заслуженные писатели Тувы; </a:t>
            </a:r>
            <a:r>
              <a:rPr lang="ru-RU" dirty="0" err="1" smtClean="0"/>
              <a:t>Ондар</a:t>
            </a:r>
            <a:r>
              <a:rPr lang="ru-RU" dirty="0" smtClean="0"/>
              <a:t> </a:t>
            </a:r>
            <a:r>
              <a:rPr lang="ru-RU" dirty="0" err="1" smtClean="0"/>
              <a:t>Конгар-оол</a:t>
            </a:r>
            <a:r>
              <a:rPr lang="ru-RU" dirty="0" smtClean="0"/>
              <a:t> Борисович - всемирно известный музыкант, Народный </a:t>
            </a:r>
            <a:r>
              <a:rPr lang="ru-RU" dirty="0" err="1" smtClean="0"/>
              <a:t>Хоомейжи</a:t>
            </a:r>
            <a:r>
              <a:rPr lang="ru-RU" dirty="0" smtClean="0"/>
              <a:t> Тувы,  </a:t>
            </a:r>
            <a:r>
              <a:rPr lang="ru-RU" dirty="0" err="1" smtClean="0"/>
              <a:t>Тамдын-оол</a:t>
            </a:r>
            <a:r>
              <a:rPr lang="ru-RU" dirty="0" smtClean="0"/>
              <a:t> </a:t>
            </a:r>
            <a:r>
              <a:rPr lang="ru-RU" dirty="0" err="1" smtClean="0"/>
              <a:t>Сесимаа</a:t>
            </a:r>
            <a:r>
              <a:rPr lang="ru-RU" dirty="0" smtClean="0"/>
              <a:t> (</a:t>
            </a:r>
            <a:r>
              <a:rPr lang="ru-RU" dirty="0" err="1" smtClean="0"/>
              <a:t>Сарыглар</a:t>
            </a:r>
            <a:r>
              <a:rPr lang="ru-RU" dirty="0" smtClean="0"/>
              <a:t>) </a:t>
            </a:r>
            <a:r>
              <a:rPr lang="ru-RU" dirty="0" err="1" smtClean="0"/>
              <a:t>Сааятыевна</a:t>
            </a:r>
            <a:r>
              <a:rPr lang="ru-RU" dirty="0" smtClean="0"/>
              <a:t> - Герой социалистического труда, учитель начальных классов; </a:t>
            </a:r>
            <a:r>
              <a:rPr lang="ru-RU" dirty="0" err="1" smtClean="0"/>
              <a:t>Тыртык-Кара</a:t>
            </a:r>
            <a:r>
              <a:rPr lang="ru-RU" dirty="0" smtClean="0"/>
              <a:t> Надежда Борисовна - общественный деятель; </a:t>
            </a:r>
            <a:r>
              <a:rPr lang="ru-RU" dirty="0" err="1" smtClean="0"/>
              <a:t>Ооржак</a:t>
            </a:r>
            <a:r>
              <a:rPr lang="ru-RU" dirty="0" smtClean="0"/>
              <a:t> </a:t>
            </a:r>
            <a:r>
              <a:rPr lang="ru-RU" dirty="0" err="1" smtClean="0"/>
              <a:t>Лориса</a:t>
            </a:r>
            <a:r>
              <a:rPr lang="ru-RU" dirty="0" smtClean="0"/>
              <a:t> </a:t>
            </a:r>
            <a:r>
              <a:rPr lang="ru-RU" dirty="0" err="1" smtClean="0"/>
              <a:t>Бюрбюевна</a:t>
            </a:r>
            <a:r>
              <a:rPr lang="ru-RU" dirty="0" smtClean="0"/>
              <a:t> - российская спортсменка (вольная борьба), чемпионка мира и Европы, депутат Великого Хурала Республики Тыва, </a:t>
            </a:r>
            <a:r>
              <a:rPr lang="ru-RU" dirty="0" err="1" smtClean="0"/>
              <a:t>Сат</a:t>
            </a:r>
            <a:r>
              <a:rPr lang="ru-RU" dirty="0" smtClean="0"/>
              <a:t> </a:t>
            </a:r>
            <a:r>
              <a:rPr lang="ru-RU" dirty="0" err="1" smtClean="0"/>
              <a:t>Опан</a:t>
            </a:r>
            <a:r>
              <a:rPr lang="ru-RU" dirty="0" smtClean="0"/>
              <a:t> – трехкратный чемпион Европы, чемпион кубка мира по вольной борьбе; </a:t>
            </a:r>
            <a:r>
              <a:rPr lang="ru-RU" dirty="0" err="1" smtClean="0"/>
              <a:t>Чамыян</a:t>
            </a:r>
            <a:r>
              <a:rPr lang="ru-RU" dirty="0" smtClean="0"/>
              <a:t> Дженни – серебряный призер ХХ</a:t>
            </a:r>
            <a:r>
              <a:rPr lang="en-US" dirty="0" smtClean="0"/>
              <a:t>II</a:t>
            </a:r>
            <a:r>
              <a:rPr lang="ru-RU" dirty="0" smtClean="0"/>
              <a:t> </a:t>
            </a:r>
            <a:r>
              <a:rPr lang="ru-RU" dirty="0" err="1" smtClean="0"/>
              <a:t>сурдоолимпийских</a:t>
            </a:r>
            <a:r>
              <a:rPr lang="ru-RU" dirty="0" smtClean="0"/>
              <a:t> игр по дзюдо в г. София (Болгария), </a:t>
            </a:r>
            <a:r>
              <a:rPr lang="ru-RU" dirty="0" err="1" smtClean="0"/>
              <a:t>Кужугет</a:t>
            </a:r>
            <a:r>
              <a:rPr lang="ru-RU" dirty="0" smtClean="0"/>
              <a:t> </a:t>
            </a:r>
            <a:r>
              <a:rPr lang="ru-RU" dirty="0" err="1" smtClean="0"/>
              <a:t>Аржаан</a:t>
            </a:r>
            <a:r>
              <a:rPr lang="ru-RU" dirty="0" smtClean="0"/>
              <a:t> – победитель Первенства России, Европы и СФО по вольной борьбе, </a:t>
            </a:r>
            <a:r>
              <a:rPr lang="ru-RU" dirty="0" err="1" smtClean="0"/>
              <a:t>Ондар</a:t>
            </a:r>
            <a:r>
              <a:rPr lang="ru-RU" dirty="0" smtClean="0"/>
              <a:t> Сергей </a:t>
            </a:r>
            <a:r>
              <a:rPr lang="ru-RU" dirty="0" err="1" smtClean="0"/>
              <a:t>Октяевич</a:t>
            </a:r>
            <a:r>
              <a:rPr lang="ru-RU" dirty="0" smtClean="0"/>
              <a:t> - доктор биологических наук, профессор, Заслуженный деятель науки Республики Тыва и многие другие.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/>
              <a:t>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рейтингу региональных систем СПО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соответствие запросам рынка труда и населения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позиции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востребованности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их услуг семьями и работодателями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Республика Тыва на 5 месте в России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это  достаточно  высокий оценочный показатель деятельности системы СПО нашей Республики за 2013 год. Рейтинг был подготовлен «Социальным навигатором»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информационный ресурс агентства РИА Новости) при поддержке Межрегиональной ассоциации мониторинга и статистики образования (МАМСО). Критерием оценки качества явилось соответствие региональных систем СПО запросам рынка труда и населения.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dirty="0" smtClean="0"/>
              <a:t>         Основные проблемы </a:t>
            </a:r>
            <a:r>
              <a:rPr lang="ru-RU" dirty="0" smtClean="0"/>
              <a:t>в профессиональном образовании республики: </a:t>
            </a:r>
          </a:p>
          <a:p>
            <a:pPr algn="just"/>
            <a:r>
              <a:rPr lang="ru-RU" dirty="0" smtClean="0"/>
              <a:t>- недостаточная привлекательность рабочих квалификаций и квалификаций специалистов среднего звена среди населения, недостаточно эффективная современная система профессиональной ориентации и консультирования и невысокий уровень оплаты труда;</a:t>
            </a:r>
          </a:p>
          <a:p>
            <a:pPr algn="just"/>
            <a:r>
              <a:rPr lang="ru-RU" dirty="0" smtClean="0"/>
              <a:t>- несоответствие материально-технической базы учреждений профессионального образования современным требованиям подготовки кадров в условиях реализации федеральных государственных образовательных стандартов профессионального образования нового поколения;</a:t>
            </a:r>
          </a:p>
          <a:p>
            <a:pPr algn="just"/>
            <a:r>
              <a:rPr lang="ru-RU" dirty="0" smtClean="0"/>
              <a:t>- необходима реконструкция и новое строительство учебных зданий и сооружений для большинства  профессиональных образовательных учреждений СПО;</a:t>
            </a:r>
          </a:p>
          <a:p>
            <a:pPr algn="just"/>
            <a:r>
              <a:rPr lang="ru-RU" dirty="0" smtClean="0"/>
              <a:t>-  низкий показатель педагогических кадров в системе СПО, имеющих ученую степень, первую и высшую квалификационную категорию.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35650"/>
          </a:xfrm>
        </p:spPr>
        <p:txBody>
          <a:bodyPr>
            <a:normAutofit fontScale="67500" lnSpcReduction="20000"/>
          </a:bodyPr>
          <a:lstStyle/>
          <a:p>
            <a:pPr algn="just">
              <a:buNone/>
            </a:pPr>
            <a:r>
              <a:rPr lang="ru-RU" b="1" dirty="0" smtClean="0"/>
              <a:t>         Основными приоритетными задачами для профессионального образования республики являются:</a:t>
            </a:r>
            <a:endParaRPr lang="ru-RU" dirty="0" smtClean="0"/>
          </a:p>
          <a:p>
            <a:pPr algn="just"/>
            <a:r>
              <a:rPr lang="ru-RU" dirty="0" smtClean="0"/>
              <a:t>- развитие сетевого взаимодействия учреждений профессионального образования по подготовке кадров, развитию дуального обучения, развитию системы прикладных квалификаций, </a:t>
            </a:r>
          </a:p>
          <a:p>
            <a:pPr algn="just"/>
            <a:r>
              <a:rPr lang="ru-RU" dirty="0" smtClean="0"/>
              <a:t>- дальнейшее развитие государственно-частного партнерства, установлению более тесной связи профессионального образования с субъектами спроса на рынке труда, улучшение </a:t>
            </a:r>
            <a:r>
              <a:rPr lang="ru-RU" dirty="0" err="1" smtClean="0"/>
              <a:t>востребованности</a:t>
            </a:r>
            <a:r>
              <a:rPr lang="ru-RU" dirty="0" smtClean="0"/>
              <a:t> выпускников;  </a:t>
            </a:r>
          </a:p>
          <a:p>
            <a:pPr algn="just"/>
            <a:r>
              <a:rPr lang="ru-RU" dirty="0" smtClean="0"/>
              <a:t> - повышение привлекательности рабочих квалификаций и квалификаций специалистов среднего звена среди населения,   эффективности профессиональной ориентации и консультирования, </a:t>
            </a:r>
            <a:r>
              <a:rPr lang="ru-RU" dirty="0" err="1" smtClean="0"/>
              <a:t>востребованности</a:t>
            </a:r>
            <a:r>
              <a:rPr lang="ru-RU" dirty="0" smtClean="0"/>
              <a:t> выпускников на рынке труда;  </a:t>
            </a:r>
          </a:p>
          <a:p>
            <a:pPr algn="just"/>
            <a:r>
              <a:rPr lang="ru-RU" dirty="0" smtClean="0"/>
              <a:t>- повышение кадрового потенциала сферы профессионального образования, качества образования</a:t>
            </a:r>
          </a:p>
          <a:p>
            <a:pPr algn="just"/>
            <a:r>
              <a:rPr lang="ru-RU" dirty="0" smtClean="0"/>
              <a:t>- увеличение заработной платы педагогических работников в условиях введения эффективного контракта с педагогическими работниками, учитывающего современные стандарты профессиональной деятельности  и соответствующую оценку качества работы педагогов;</a:t>
            </a:r>
          </a:p>
          <a:p>
            <a:pPr algn="just"/>
            <a:r>
              <a:rPr lang="ru-RU" dirty="0" smtClean="0"/>
              <a:t> - развитие республиканской системы оценки качества профессионального образования.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Русское  техническое  общество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Такие его деятели как Д.К.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Советкин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П.И. Устинов, Г.Ю. Гессе, С.А. Владимирский, А.Г.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Неболсин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заложили  по существу фундамент «русской системы» профессионального образования.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Русское техническое общество имело своей целью «содействовать развитию техники и технической промышленности в России» (из Устава РТО), в том числе через развитие профессионального образования.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286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Александр Григорьевич </a:t>
            </a:r>
            <a:r>
              <a:rPr lang="ru-RU" b="1" dirty="0" err="1" smtClean="0">
                <a:solidFill>
                  <a:srgbClr val="FF0000"/>
                </a:solidFill>
              </a:rPr>
              <a:t>Неболсин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(1842 - 1917)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1524000"/>
            <a:ext cx="5064830" cy="4572000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Государственный и общественный деятель России, педагог, учёный и меценат.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организовал десятки профессиональных школ и училищ, вложив в это дело  все свое состояние. Теоретик в области методики обучения профессиям.</a:t>
            </a:r>
          </a:p>
          <a:p>
            <a:endParaRPr lang="ru-RU" dirty="0"/>
          </a:p>
        </p:txBody>
      </p:sp>
      <p:pic>
        <p:nvPicPr>
          <p:cNvPr id="5" name="Содержимое 4" descr="Неболсин 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71678"/>
            <a:ext cx="20828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59936" cy="581027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идея о наслоении и взаимодействии общего, общетехнического и профессионального образования практически осталась незыблемой до наших дней. В своих работах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Неболсин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обосновывал основные положения государственной политики и принципы профессионально-технического образования.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59936" cy="581027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Почти более  чем за 50-летний период (1866-1917 гг.) Русское техническое общество выполнило огромную просветительскую работу в обществе по организации и формированию принципов и правил функционирования общего и технического образования в России.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Первая  ремесленная  школа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5214974" cy="507209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Первая ремесленная школа называлась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"Школа навигационных и математических наук"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была основана в Москве 14 января 1700 года. В период с 1701 по 1721 года были открыты медицинская, артиллерийская и инженерная школы в Москве, морская академия и инженерная школа в Петербурге, горные школы при Уральских и Олонецких заводах. Необходимо подчеркнуть, что профессиональное образование в те времена являлось делом государственной важности, поэтому любое неповиновение царским Указам сурово каралось, вплоть до смертной казни. Поскольку российская промышленность нуждалась в специалистах (кораблестроителях, моряках, металлургах, артиллеристах и т.д.) петровская школьная реформа была направлена, в первую очередь, на получение подростками профессиональных знаний и технической грамотности. Под его руководством были созданы школы для солдатских детей и введено обязательное обучение духовенства и дворян. То есть, школа стала сословной, а учеба приравнивалась к службе.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0_13c190_a89212e4_-1-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86446" y="1142984"/>
            <a:ext cx="2928958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Государственные Трудовые Резервы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Созданы 2 октября 1940 г. Указом Президиума Верховного Совета СССР «О Государственных Трудовых Резервах</a:t>
            </a:r>
            <a:r>
              <a:rPr lang="ru-RU" dirty="0" smtClean="0">
                <a:solidFill>
                  <a:srgbClr val="7030A0"/>
                </a:solidFill>
              </a:rPr>
              <a:t>»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Действуют ремесленные училища, техникумы, школы фабрично-заводского ученичества,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ремесленные и железнодорожные училища и школы,   школы ФЗО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4045</Words>
  <Application>Microsoft Office PowerPoint</Application>
  <PresentationFormat>Экран (4:3)</PresentationFormat>
  <Paragraphs>140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Бумажная</vt:lpstr>
      <vt:lpstr>История  развития профессионального образования  в  России и  республике  Тыва</vt:lpstr>
      <vt:lpstr>Профессиональное  образование  в  эпоху  Петра І </vt:lpstr>
      <vt:lpstr>Слайд 3</vt:lpstr>
      <vt:lpstr>Слайд 4</vt:lpstr>
      <vt:lpstr>Русское  техническое  общество </vt:lpstr>
      <vt:lpstr>  Александр Григорьевич Неболсин (1842 - 1917)</vt:lpstr>
      <vt:lpstr>Слайд 7</vt:lpstr>
      <vt:lpstr>Первая  ремесленная  школа </vt:lpstr>
      <vt:lpstr>Государственные Трудовые Резервы</vt:lpstr>
      <vt:lpstr>      В период Великой Отечественной войны Государственные Трудовые Резервы сыграли важную роль в обеспечении обороны, экономики страны квалифицированными рабочими кадрами. За четыре военных  года училища и школы передали в народное хозяйство страны 2,5 млн. молодых рабочих – это столько, сколько получала страна из училищ и школ ФЗО за 20 мирных лет.  </vt:lpstr>
      <vt:lpstr>Становление и развитие профессионального образования в Республике Тыва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Знаменитые выпускники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профессионального образования</dc:title>
  <dc:creator>user</dc:creator>
  <cp:lastModifiedBy>1001795</cp:lastModifiedBy>
  <cp:revision>149</cp:revision>
  <dcterms:created xsi:type="dcterms:W3CDTF">2013-10-30T11:56:19Z</dcterms:created>
  <dcterms:modified xsi:type="dcterms:W3CDTF">2019-06-28T10:52:54Z</dcterms:modified>
</cp:coreProperties>
</file>